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4"/>
  </p:notesMasterIdLst>
  <p:handoutMasterIdLst>
    <p:handoutMasterId r:id="rId25"/>
  </p:handoutMasterIdLst>
  <p:sldIdLst>
    <p:sldId id="296" r:id="rId2"/>
    <p:sldId id="387" r:id="rId3"/>
    <p:sldId id="427" r:id="rId4"/>
    <p:sldId id="381" r:id="rId5"/>
    <p:sldId id="431" r:id="rId6"/>
    <p:sldId id="270" r:id="rId7"/>
    <p:sldId id="389" r:id="rId8"/>
    <p:sldId id="428" r:id="rId9"/>
    <p:sldId id="414" r:id="rId10"/>
    <p:sldId id="416" r:id="rId11"/>
    <p:sldId id="417" r:id="rId12"/>
    <p:sldId id="418" r:id="rId13"/>
    <p:sldId id="443" r:id="rId14"/>
    <p:sldId id="430" r:id="rId15"/>
    <p:sldId id="423" r:id="rId16"/>
    <p:sldId id="425" r:id="rId17"/>
    <p:sldId id="426" r:id="rId18"/>
    <p:sldId id="438" r:id="rId19"/>
    <p:sldId id="439" r:id="rId20"/>
    <p:sldId id="440" r:id="rId21"/>
    <p:sldId id="441" r:id="rId22"/>
    <p:sldId id="442" r:id="rId23"/>
  </p:sldIdLst>
  <p:sldSz cx="9144000" cy="6858000" type="screen4x3"/>
  <p:notesSz cx="7315200" cy="9601200"/>
  <p:embeddedFontLst>
    <p:embeddedFont>
      <p:font typeface="Monotype Sorts" panose="05000000000000000000" pitchFamily="2" charset="2"/>
      <p:regular r:id="rId26"/>
    </p:embeddedFont>
  </p:embeddedFontLst>
  <p:defaultTextStyle>
    <a:defPPr>
      <a:defRPr lang="en-US"/>
    </a:defPPr>
    <a:lvl1pPr algn="ctr" rtl="0" eaLnBrk="0" fontAlgn="base" hangingPunct="0">
      <a:spcBef>
        <a:spcPct val="0"/>
      </a:spcBef>
      <a:spcAft>
        <a:spcPct val="0"/>
      </a:spcAft>
      <a:defRPr sz="2400" kern="1200">
        <a:solidFill>
          <a:schemeClr val="tx1"/>
        </a:solidFill>
        <a:latin typeface="Arial" charset="0"/>
        <a:ea typeface="+mn-ea"/>
        <a:cs typeface="Times New Roman" pitchFamily="18" charset="0"/>
      </a:defRPr>
    </a:lvl1pPr>
    <a:lvl2pPr marL="457200" algn="ctr" rtl="0" eaLnBrk="0" fontAlgn="base" hangingPunct="0">
      <a:spcBef>
        <a:spcPct val="0"/>
      </a:spcBef>
      <a:spcAft>
        <a:spcPct val="0"/>
      </a:spcAft>
      <a:defRPr sz="2400" kern="1200">
        <a:solidFill>
          <a:schemeClr val="tx1"/>
        </a:solidFill>
        <a:latin typeface="Arial" charset="0"/>
        <a:ea typeface="+mn-ea"/>
        <a:cs typeface="Times New Roman" pitchFamily="18" charset="0"/>
      </a:defRPr>
    </a:lvl2pPr>
    <a:lvl3pPr marL="914400" algn="ctr" rtl="0" eaLnBrk="0" fontAlgn="base" hangingPunct="0">
      <a:spcBef>
        <a:spcPct val="0"/>
      </a:spcBef>
      <a:spcAft>
        <a:spcPct val="0"/>
      </a:spcAft>
      <a:defRPr sz="2400" kern="1200">
        <a:solidFill>
          <a:schemeClr val="tx1"/>
        </a:solidFill>
        <a:latin typeface="Arial" charset="0"/>
        <a:ea typeface="+mn-ea"/>
        <a:cs typeface="Times New Roman" pitchFamily="18" charset="0"/>
      </a:defRPr>
    </a:lvl3pPr>
    <a:lvl4pPr marL="1371600" algn="ctr" rtl="0" eaLnBrk="0" fontAlgn="base" hangingPunct="0">
      <a:spcBef>
        <a:spcPct val="0"/>
      </a:spcBef>
      <a:spcAft>
        <a:spcPct val="0"/>
      </a:spcAft>
      <a:defRPr sz="2400" kern="1200">
        <a:solidFill>
          <a:schemeClr val="tx1"/>
        </a:solidFill>
        <a:latin typeface="Arial" charset="0"/>
        <a:ea typeface="+mn-ea"/>
        <a:cs typeface="Times New Roman" pitchFamily="18" charset="0"/>
      </a:defRPr>
    </a:lvl4pPr>
    <a:lvl5pPr marL="1828800" algn="ctr" rtl="0" eaLnBrk="0" fontAlgn="base" hangingPunct="0">
      <a:spcBef>
        <a:spcPct val="0"/>
      </a:spcBef>
      <a:spcAft>
        <a:spcPct val="0"/>
      </a:spcAft>
      <a:defRPr sz="2400" kern="1200">
        <a:solidFill>
          <a:schemeClr val="tx1"/>
        </a:solidFill>
        <a:latin typeface="Arial" charset="0"/>
        <a:ea typeface="+mn-ea"/>
        <a:cs typeface="Times New Roman" pitchFamily="18" charset="0"/>
      </a:defRPr>
    </a:lvl5pPr>
    <a:lvl6pPr marL="2286000" algn="l" defTabSz="914400" rtl="0" eaLnBrk="1" latinLnBrk="0" hangingPunct="1">
      <a:defRPr sz="2400" kern="1200">
        <a:solidFill>
          <a:schemeClr val="tx1"/>
        </a:solidFill>
        <a:latin typeface="Arial" charset="0"/>
        <a:ea typeface="+mn-ea"/>
        <a:cs typeface="Times New Roman" pitchFamily="18" charset="0"/>
      </a:defRPr>
    </a:lvl6pPr>
    <a:lvl7pPr marL="2743200" algn="l" defTabSz="914400" rtl="0" eaLnBrk="1" latinLnBrk="0" hangingPunct="1">
      <a:defRPr sz="2400" kern="1200">
        <a:solidFill>
          <a:schemeClr val="tx1"/>
        </a:solidFill>
        <a:latin typeface="Arial" charset="0"/>
        <a:ea typeface="+mn-ea"/>
        <a:cs typeface="Times New Roman" pitchFamily="18" charset="0"/>
      </a:defRPr>
    </a:lvl7pPr>
    <a:lvl8pPr marL="3200400" algn="l" defTabSz="914400" rtl="0" eaLnBrk="1" latinLnBrk="0" hangingPunct="1">
      <a:defRPr sz="2400" kern="1200">
        <a:solidFill>
          <a:schemeClr val="tx1"/>
        </a:solidFill>
        <a:latin typeface="Arial" charset="0"/>
        <a:ea typeface="+mn-ea"/>
        <a:cs typeface="Times New Roman" pitchFamily="18" charset="0"/>
      </a:defRPr>
    </a:lvl8pPr>
    <a:lvl9pPr marL="3657600" algn="l" defTabSz="914400" rtl="0" eaLnBrk="1" latinLnBrk="0" hangingPunct="1">
      <a:defRPr sz="2400" kern="1200">
        <a:solidFill>
          <a:schemeClr val="tx1"/>
        </a:solidFill>
        <a:latin typeface="Arial" charset="0"/>
        <a:ea typeface="+mn-ea"/>
        <a:cs typeface="Times New Roman" pitchFamily="18"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245" userDrawn="1">
          <p15:clr>
            <a:srgbClr val="A4A3A4"/>
          </p15:clr>
        </p15:guide>
        <p15:guide id="2" pos="303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EAEA"/>
    <a:srgbClr val="B2B2B2"/>
    <a:srgbClr val="FFFFFF"/>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vertBarState="minimized" horzBarState="maximized">
    <p:restoredLeft sz="32787"/>
    <p:restoredTop sz="90929"/>
  </p:normalViewPr>
  <p:slideViewPr>
    <p:cSldViewPr>
      <p:cViewPr varScale="1">
        <p:scale>
          <a:sx n="65" d="100"/>
          <a:sy n="65" d="100"/>
        </p:scale>
        <p:origin x="-181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758"/>
    </p:cViewPr>
  </p:sorterViewPr>
  <p:notesViewPr>
    <p:cSldViewPr>
      <p:cViewPr>
        <p:scale>
          <a:sx n="97" d="100"/>
          <a:sy n="97" d="100"/>
        </p:scale>
        <p:origin x="1565" y="-2966"/>
      </p:cViewPr>
      <p:guideLst>
        <p:guide orient="horz" pos="2245"/>
        <p:guide pos="303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170475" cy="481046"/>
          </a:xfrm>
          <a:prstGeom prst="rect">
            <a:avLst/>
          </a:prstGeom>
          <a:noFill/>
          <a:ln w="9525">
            <a:noFill/>
            <a:miter lim="800000"/>
            <a:headEnd/>
            <a:tailEnd/>
          </a:ln>
          <a:effectLst/>
        </p:spPr>
        <p:txBody>
          <a:bodyPr vert="horz" wrap="square" lIns="19909" tIns="0" rIns="19909" bIns="0" numCol="1" anchor="t" anchorCtr="0" compatLnSpc="1">
            <a:prstTxWarp prst="textNoShape">
              <a:avLst/>
            </a:prstTxWarp>
          </a:bodyPr>
          <a:lstStyle>
            <a:lvl1pPr algn="l" defTabSz="982188">
              <a:defRPr sz="1000" i="1">
                <a:latin typeface="Times New Roman" pitchFamily="18" charset="0"/>
              </a:defRPr>
            </a:lvl1pPr>
          </a:lstStyle>
          <a:p>
            <a:pPr>
              <a:defRPr/>
            </a:pPr>
            <a:endParaRPr lang="en-US"/>
          </a:p>
        </p:txBody>
      </p:sp>
      <p:sp>
        <p:nvSpPr>
          <p:cNvPr id="2051" name="Rectangle 3"/>
          <p:cNvSpPr>
            <a:spLocks noGrp="1" noChangeArrowheads="1"/>
          </p:cNvSpPr>
          <p:nvPr>
            <p:ph type="dt" idx="1"/>
          </p:nvPr>
        </p:nvSpPr>
        <p:spPr bwMode="auto">
          <a:xfrm>
            <a:off x="4144726" y="0"/>
            <a:ext cx="3170474" cy="481046"/>
          </a:xfrm>
          <a:prstGeom prst="rect">
            <a:avLst/>
          </a:prstGeom>
          <a:noFill/>
          <a:ln w="9525">
            <a:noFill/>
            <a:miter lim="800000"/>
            <a:headEnd/>
            <a:tailEnd/>
          </a:ln>
          <a:effectLst/>
        </p:spPr>
        <p:txBody>
          <a:bodyPr vert="horz" wrap="square" lIns="19909" tIns="0" rIns="19909" bIns="0" numCol="1" anchor="t" anchorCtr="0" compatLnSpc="1">
            <a:prstTxWarp prst="textNoShape">
              <a:avLst/>
            </a:prstTxWarp>
          </a:bodyPr>
          <a:lstStyle>
            <a:lvl1pPr algn="r" defTabSz="982188">
              <a:defRPr sz="1000" i="1">
                <a:latin typeface="Times New Roman" pitchFamily="18" charset="0"/>
              </a:defRPr>
            </a:lvl1pPr>
          </a:lstStyle>
          <a:p>
            <a:pPr>
              <a:defRPr/>
            </a:pPr>
            <a:endParaRPr lang="en-US"/>
          </a:p>
        </p:txBody>
      </p:sp>
      <p:sp>
        <p:nvSpPr>
          <p:cNvPr id="20484" name="Rectangle 4"/>
          <p:cNvSpPr>
            <a:spLocks noGrp="1" noRot="1" noChangeAspect="1" noChangeArrowheads="1" noTextEdit="1"/>
          </p:cNvSpPr>
          <p:nvPr>
            <p:ph type="sldImg" idx="2"/>
          </p:nvPr>
        </p:nvSpPr>
        <p:spPr bwMode="auto">
          <a:xfrm>
            <a:off x="1265238" y="725488"/>
            <a:ext cx="4784725" cy="3587750"/>
          </a:xfrm>
          <a:prstGeom prst="rect">
            <a:avLst/>
          </a:prstGeom>
          <a:noFill/>
          <a:ln w="12700">
            <a:solidFill>
              <a:schemeClr val="tx1"/>
            </a:solidFill>
            <a:miter lim="800000"/>
            <a:headEnd/>
            <a:tailEnd/>
          </a:ln>
        </p:spPr>
      </p:sp>
      <p:sp>
        <p:nvSpPr>
          <p:cNvPr id="2053" name="Rectangle 5"/>
          <p:cNvSpPr>
            <a:spLocks noGrp="1" noChangeArrowheads="1"/>
          </p:cNvSpPr>
          <p:nvPr>
            <p:ph type="body" sz="quarter" idx="3"/>
          </p:nvPr>
        </p:nvSpPr>
        <p:spPr bwMode="auto">
          <a:xfrm>
            <a:off x="975915" y="4560898"/>
            <a:ext cx="5363372" cy="4321197"/>
          </a:xfrm>
          <a:prstGeom prst="rect">
            <a:avLst/>
          </a:prstGeom>
          <a:noFill/>
          <a:ln w="9525">
            <a:noFill/>
            <a:miter lim="800000"/>
            <a:headEnd/>
            <a:tailEnd/>
          </a:ln>
          <a:effectLst/>
        </p:spPr>
        <p:txBody>
          <a:bodyPr vert="horz" wrap="square" lIns="97888" tIns="48115" rIns="97888" bIns="48115"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4" name="Rectangle 6"/>
          <p:cNvSpPr>
            <a:spLocks noGrp="1" noChangeArrowheads="1"/>
          </p:cNvSpPr>
          <p:nvPr>
            <p:ph type="ftr" sz="quarter" idx="4"/>
          </p:nvPr>
        </p:nvSpPr>
        <p:spPr bwMode="auto">
          <a:xfrm>
            <a:off x="0" y="9120156"/>
            <a:ext cx="3170475" cy="481045"/>
          </a:xfrm>
          <a:prstGeom prst="rect">
            <a:avLst/>
          </a:prstGeom>
          <a:noFill/>
          <a:ln w="9525">
            <a:noFill/>
            <a:miter lim="800000"/>
            <a:headEnd/>
            <a:tailEnd/>
          </a:ln>
          <a:effectLst/>
        </p:spPr>
        <p:txBody>
          <a:bodyPr vert="horz" wrap="square" lIns="19909" tIns="0" rIns="19909" bIns="0" numCol="1" anchor="b" anchorCtr="0" compatLnSpc="1">
            <a:prstTxWarp prst="textNoShape">
              <a:avLst/>
            </a:prstTxWarp>
          </a:bodyPr>
          <a:lstStyle>
            <a:lvl1pPr algn="l" defTabSz="982188">
              <a:defRPr sz="1000" i="1">
                <a:latin typeface="Times New Roman" pitchFamily="18" charset="0"/>
              </a:defRPr>
            </a:lvl1pPr>
          </a:lstStyle>
          <a:p>
            <a:pPr>
              <a:defRPr/>
            </a:pPr>
            <a:endParaRPr lang="en-US"/>
          </a:p>
        </p:txBody>
      </p:sp>
      <p:sp>
        <p:nvSpPr>
          <p:cNvPr id="2055" name="Rectangle 7"/>
          <p:cNvSpPr>
            <a:spLocks noGrp="1" noChangeArrowheads="1"/>
          </p:cNvSpPr>
          <p:nvPr>
            <p:ph type="sldNum" sz="quarter" idx="5"/>
          </p:nvPr>
        </p:nvSpPr>
        <p:spPr bwMode="auto">
          <a:xfrm>
            <a:off x="4144726" y="9120156"/>
            <a:ext cx="3170474" cy="481045"/>
          </a:xfrm>
          <a:prstGeom prst="rect">
            <a:avLst/>
          </a:prstGeom>
          <a:noFill/>
          <a:ln w="9525">
            <a:noFill/>
            <a:miter lim="800000"/>
            <a:headEnd/>
            <a:tailEnd/>
          </a:ln>
          <a:effectLst/>
        </p:spPr>
        <p:txBody>
          <a:bodyPr vert="horz" wrap="square" lIns="19909" tIns="0" rIns="19909" bIns="0" numCol="1" anchor="b" anchorCtr="0" compatLnSpc="1">
            <a:prstTxWarp prst="textNoShape">
              <a:avLst/>
            </a:prstTxWarp>
          </a:bodyPr>
          <a:lstStyle>
            <a:lvl1pPr algn="r" defTabSz="982188">
              <a:defRPr sz="1000" i="1">
                <a:latin typeface="Times New Roman" pitchFamily="18" charset="0"/>
              </a:defRPr>
            </a:lvl1pPr>
          </a:lstStyle>
          <a:p>
            <a:pPr>
              <a:defRPr/>
            </a:pPr>
            <a:fld id="{D8A7D87F-D57C-4DB1-B2FB-1D06F3910D94}"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939800"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63550" algn="l" defTabSz="939800"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27100" algn="l" defTabSz="939800"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90650" algn="l" defTabSz="939800"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52613" algn="l" defTabSz="939800"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pPr defTabSz="982157"/>
            <a:fld id="{8A74A698-6C97-4FDF-A92D-DC056835E665}" type="slidenum">
              <a:rPr lang="en-US" smtClean="0"/>
              <a:pPr defTabSz="982157"/>
              <a:t>1</a:t>
            </a:fld>
            <a:endParaRPr lang="en-US"/>
          </a:p>
        </p:txBody>
      </p:sp>
      <p:sp>
        <p:nvSpPr>
          <p:cNvPr id="21507" name="Rectangle 2"/>
          <p:cNvSpPr>
            <a:spLocks noGrp="1" noRot="1" noChangeAspect="1" noChangeArrowheads="1" noTextEdit="1"/>
          </p:cNvSpPr>
          <p:nvPr>
            <p:ph type="sldImg"/>
          </p:nvPr>
        </p:nvSpPr>
        <p:spPr>
          <a:xfrm>
            <a:off x="1265238" y="725488"/>
            <a:ext cx="4784725" cy="3587750"/>
          </a:xfrm>
          <a:ln cap="flat"/>
        </p:spPr>
      </p:sp>
      <p:sp>
        <p:nvSpPr>
          <p:cNvPr id="21508" name="Rectangle 3"/>
          <p:cNvSpPr>
            <a:spLocks noGrp="1" noChangeArrowheads="1"/>
          </p:cNvSpPr>
          <p:nvPr>
            <p:ph type="body" idx="1"/>
          </p:nvPr>
        </p:nvSpPr>
        <p:spPr>
          <a:xfrm>
            <a:off x="975915" y="4642989"/>
            <a:ext cx="5363372" cy="4239107"/>
          </a:xfrm>
          <a:noFill/>
          <a:ln/>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pPr defTabSz="982157"/>
            <a:fld id="{02783988-8834-478D-945B-6932FE2F0D4A}" type="slidenum">
              <a:rPr lang="en-US" smtClean="0"/>
              <a:pPr defTabSz="982157"/>
              <a:t>2</a:t>
            </a:fld>
            <a:endParaRPr lang="en-US"/>
          </a:p>
        </p:txBody>
      </p:sp>
      <p:sp>
        <p:nvSpPr>
          <p:cNvPr id="22531" name="Rectangle 2"/>
          <p:cNvSpPr>
            <a:spLocks noGrp="1" noRot="1" noChangeAspect="1" noChangeArrowheads="1" noTextEdit="1"/>
          </p:cNvSpPr>
          <p:nvPr>
            <p:ph type="sldImg"/>
          </p:nvPr>
        </p:nvSpPr>
        <p:spPr>
          <a:xfrm>
            <a:off x="1265238" y="725488"/>
            <a:ext cx="4784725" cy="3587750"/>
          </a:xfrm>
          <a:ln cap="flat"/>
        </p:spPr>
      </p:sp>
      <p:sp>
        <p:nvSpPr>
          <p:cNvPr id="22532" name="Rectangle 3"/>
          <p:cNvSpPr>
            <a:spLocks noGrp="1" noChangeArrowheads="1"/>
          </p:cNvSpPr>
          <p:nvPr>
            <p:ph type="body" idx="1"/>
          </p:nvPr>
        </p:nvSpPr>
        <p:spPr>
          <a:xfrm>
            <a:off x="851224" y="4720152"/>
            <a:ext cx="5612753" cy="4271447"/>
          </a:xfrm>
          <a:noFill/>
          <a:ln/>
        </p:spPr>
        <p:txBody>
          <a:bodyPr/>
          <a:lstStyle/>
          <a:p>
            <a:r>
              <a:rPr lang="en-US" dirty="0"/>
              <a:t>Consider this argument: “If you sinned, repent; you sinned; so, repent.” The first premise, “If you sinned, repent”, is an imperative, or a prescription, as I prefer to call it. The second premise, “You sinned”, is a proposition. The conclusion, “Repent”, is again a prescription. To many people, this argument looks valid. But if imperatives cannot be true or false, then to say that this argument is valid is not to say that the truth of its premises guarantees the truth of its conclusion. So we need a different account of validity for such arguments. In this talk I propose such an account.</a:t>
            </a:r>
          </a:p>
          <a:p>
            <a:r>
              <a:rPr lang="en-US" dirty="0"/>
              <a:t>To be general, define an argument as an ordered pair whose first member is a nonempty set of propositions or prescriptions or both, namely the premises of the argument, and whose second member is either a proposition of a prescription, namely the conclusion of the argument. Say that an argument is declarative if its conclusion is a proposition, as in the three arguments in the left column of the table. Say that an argument is imperative if its conclusion is a prescription, as in the three arguments in the right column of the table. Say that an argument is pure if its premises and its conclusion are either all propositions or all prescriptions, as in the two arguments in the top row of the table. Say that an argument is mixed-premise if its premises include both a proposition and a prescription, as in the two arguments in the middle row of the table. Finally, say that an argument is cross-species if either its premises are all propositions and its conclusion is a prescription or the other way around, as in the two arguments in the bottom row of the table. On this classification, we have six kinds of arguments, which you can see on the table with examples. I will propose a </a:t>
            </a:r>
            <a:r>
              <a:rPr lang="en-US" i="1" dirty="0"/>
              <a:t>general</a:t>
            </a:r>
            <a:r>
              <a:rPr lang="en-US" dirty="0"/>
              <a:t> definition of argument validity: a definition that applies to all six kinds of arguments.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pPr defTabSz="982157"/>
            <a:fld id="{898BC4F6-48DA-4C60-9FDB-138D986EC074}" type="slidenum">
              <a:rPr lang="en-US" smtClean="0"/>
              <a:pPr defTabSz="982157"/>
              <a:t>3</a:t>
            </a:fld>
            <a:endParaRPr lang="en-US"/>
          </a:p>
        </p:txBody>
      </p:sp>
      <p:sp>
        <p:nvSpPr>
          <p:cNvPr id="23555" name="Rectangle 2"/>
          <p:cNvSpPr>
            <a:spLocks noGrp="1" noRot="1" noChangeAspect="1" noChangeArrowheads="1" noTextEdit="1"/>
          </p:cNvSpPr>
          <p:nvPr>
            <p:ph type="sldImg"/>
          </p:nvPr>
        </p:nvSpPr>
        <p:spPr>
          <a:xfrm>
            <a:off x="1265238" y="725488"/>
            <a:ext cx="4784725" cy="3587750"/>
          </a:xfrm>
          <a:ln cap="flat"/>
        </p:spPr>
      </p:sp>
      <p:sp>
        <p:nvSpPr>
          <p:cNvPr id="23556" name="Rectangle 3"/>
          <p:cNvSpPr>
            <a:spLocks noGrp="1" noChangeArrowheads="1"/>
          </p:cNvSpPr>
          <p:nvPr>
            <p:ph type="body" idx="1"/>
          </p:nvPr>
        </p:nvSpPr>
        <p:spPr>
          <a:xfrm>
            <a:off x="851224" y="4720153"/>
            <a:ext cx="5612753" cy="4040450"/>
          </a:xfrm>
          <a:noFill/>
          <a:ln/>
        </p:spPr>
        <p:txBody>
          <a:bodyPr/>
          <a:lstStyle/>
          <a:p>
            <a:r>
              <a:rPr lang="en-US" dirty="0"/>
              <a:t>The present work continues a series of papers on which I have been working for a while. The first paper was “New foundations for imperative logic I”, in which I proposed an account of prescriptions as ordered pairs of logically incompatible propositions, namely satisfaction propositions and violation propositions, and also among other things I defined the conjunction of prescriptions. In another paper, “In defense of imperative inference”, I replied to common objections to the possibility or the usefulness of imperative inference. In a third, recently published paper, I proposed an account of validity for pure imperative arguments. Let me clarify that to understand the present talk you don’t need to know anything about the previous papers. As another preliminary point, in all these papers, including the present one, I don’t introduce syntactic considerations: I don’t introduce any formal language. I plan to do this in the next paper in the series.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pPr defTabSz="982157"/>
            <a:fld id="{E8BB4D20-E222-400E-B785-60A78FFA9B58}" type="slidenum">
              <a:rPr lang="en-US" smtClean="0"/>
              <a:pPr defTabSz="982157"/>
              <a:t>4</a:t>
            </a:fld>
            <a:endParaRPr lang="en-US"/>
          </a:p>
        </p:txBody>
      </p:sp>
      <p:sp>
        <p:nvSpPr>
          <p:cNvPr id="24579" name="Rectangle 2"/>
          <p:cNvSpPr>
            <a:spLocks noGrp="1" noRot="1" noChangeAspect="1" noChangeArrowheads="1" noTextEdit="1"/>
          </p:cNvSpPr>
          <p:nvPr>
            <p:ph type="sldImg"/>
          </p:nvPr>
        </p:nvSpPr>
        <p:spPr>
          <a:xfrm>
            <a:off x="1265238" y="725488"/>
            <a:ext cx="4784725" cy="3587750"/>
          </a:xfrm>
          <a:ln cap="flat"/>
        </p:spPr>
      </p:sp>
      <p:sp>
        <p:nvSpPr>
          <p:cNvPr id="24580" name="Rectangle 3"/>
          <p:cNvSpPr>
            <a:spLocks noGrp="1" noChangeArrowheads="1"/>
          </p:cNvSpPr>
          <p:nvPr>
            <p:ph type="body" idx="1"/>
          </p:nvPr>
        </p:nvSpPr>
        <p:spPr>
          <a:noFill/>
          <a:ln/>
        </p:spPr>
        <p:txBody>
          <a:bodyPr/>
          <a:lstStyle/>
          <a:p>
            <a:r>
              <a:rPr lang="en-US" dirty="0"/>
              <a:t>My talk today has three main parts. In the first part, I propose and defend a general definition of argument validity. In the other two parts, I examine some implications of this definition for cross-species and mixed-premise arguments.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pPr defTabSz="982157"/>
            <a:fld id="{2ADCB542-24F3-4611-9968-8EB616E78CE3}" type="slidenum">
              <a:rPr lang="en-US" smtClean="0"/>
              <a:pPr defTabSz="982157"/>
              <a:t>5</a:t>
            </a:fld>
            <a:endParaRPr lang="en-US"/>
          </a:p>
        </p:txBody>
      </p:sp>
      <p:sp>
        <p:nvSpPr>
          <p:cNvPr id="25603" name="Rectangle 2"/>
          <p:cNvSpPr>
            <a:spLocks noGrp="1" noRot="1" noChangeAspect="1" noChangeArrowheads="1" noTextEdit="1"/>
          </p:cNvSpPr>
          <p:nvPr>
            <p:ph type="sldImg"/>
          </p:nvPr>
        </p:nvSpPr>
        <p:spPr>
          <a:xfrm>
            <a:off x="1265238" y="725488"/>
            <a:ext cx="4784725" cy="3587750"/>
          </a:xfrm>
          <a:ln cap="flat"/>
        </p:spPr>
      </p:sp>
      <p:sp>
        <p:nvSpPr>
          <p:cNvPr id="25604" name="Rectangle 3"/>
          <p:cNvSpPr>
            <a:spLocks noGrp="1" noChangeArrowheads="1"/>
          </p:cNvSpPr>
          <p:nvPr>
            <p:ph type="body" idx="1"/>
          </p:nvPr>
        </p:nvSpPr>
        <p:spPr>
          <a:xfrm>
            <a:off x="864524" y="4560898"/>
            <a:ext cx="5586152" cy="4506902"/>
          </a:xfrm>
          <a:noFill/>
          <a:ln/>
        </p:spPr>
        <p:txBody>
          <a:bodyPr/>
          <a:lstStyle/>
          <a:p>
            <a:r>
              <a:rPr lang="en-US" dirty="0"/>
              <a:t>As I said, I understand a prescription as an ordered pair of logically incompatible propositions. The first member of the pair is the satisfaction proposition of the prescription, and the second member of the pair is the violation proposition of the prescription. Take, for example, the prescription expressed by the imperative sentence “Repent”. Its satisfaction proposition is the proposition that you repent, and its violation proposition is the proposition that you do not repent. Call the disjunction of the satisfaction and the violation proposition the context of the prescription. For example, the context of the prescription “Repent” is the proposition that you repent or you do not repent. The context is necessary, so say that the prescription is unconditional. By contrast, the context of a conditional prescription is not necessary. Take, for example, the prescription “If you sinned, repent”. Its satisfaction proposition is the proposition that you sinned and you repent, its violation proposition is the proposition that you sinned and you do not repent, and its context is the proposition that you sinned. The context is not necessary, so the prescription is conditional. Say that a prescription is avoided if and only if it is neither satisfied nor violated. So the prescription “If you sinned, repent” is avoided if and only if you did not sin.</a:t>
            </a:r>
          </a:p>
          <a:p>
            <a:r>
              <a:rPr lang="en-US" dirty="0"/>
              <a:t>As another preliminary point, note that for the purpose of defining argument validity one need only consider single-premise pure and cross-species arguments and two-premise mixed-premise arguments. This is because, if an argument has multiple propositions or multiple prescriptions as premises, then one should be able to replace the multiple propositions with a single proposition, namely their conjunction, and also replace the multiple prescriptions with a single prescription, namely their conjunction, without affecting validity.</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pPr defTabSz="982157"/>
            <a:fld id="{112B234D-3971-46B4-8CF9-DAD6BD0E0BEB}" type="slidenum">
              <a:rPr lang="en-US" smtClean="0"/>
              <a:pPr defTabSz="982157"/>
              <a:t>6</a:t>
            </a:fld>
            <a:endParaRPr lang="en-US"/>
          </a:p>
        </p:txBody>
      </p:sp>
      <p:sp>
        <p:nvSpPr>
          <p:cNvPr id="26627" name="Rectangle 2"/>
          <p:cNvSpPr>
            <a:spLocks noGrp="1" noRot="1" noChangeAspect="1" noChangeArrowheads="1" noTextEdit="1"/>
          </p:cNvSpPr>
          <p:nvPr>
            <p:ph type="sldImg"/>
          </p:nvPr>
        </p:nvSpPr>
        <p:spPr>
          <a:xfrm>
            <a:off x="1265238" y="725488"/>
            <a:ext cx="4784725" cy="3587750"/>
          </a:xfrm>
          <a:ln cap="flat"/>
        </p:spPr>
      </p:sp>
      <p:sp>
        <p:nvSpPr>
          <p:cNvPr id="26628" name="Rectangle 3"/>
          <p:cNvSpPr>
            <a:spLocks noGrp="1" noChangeArrowheads="1"/>
          </p:cNvSpPr>
          <p:nvPr>
            <p:ph type="body" idx="1"/>
          </p:nvPr>
        </p:nvSpPr>
        <p:spPr>
          <a:noFill/>
          <a:ln/>
        </p:spPr>
        <p:txBody>
          <a:bodyPr/>
          <a:lstStyle/>
          <a:p>
            <a:r>
              <a:rPr lang="en-US" dirty="0"/>
              <a:t>Let’s reflect on how we use arguments in everyday discourse. A typical reason for adducing a valid declarative argument is to convince people that its conclusion, which is a proposition, is true. Similarly, a typical reason for adducing a valid imperative argument is to convince people that its conclusion, which is a prescription, is supported by reasons. For example, suppose I give you an argument whose conclusion is “Repent”. Typically, I do so in order to convince you that there are reasons for you to repent, or in order words that the prescription “Repent” is supported by reasons. To have a uniform terminology for propositions and prescriptions, say that a proposition </a:t>
            </a:r>
            <a:r>
              <a:rPr lang="en-US" i="1" dirty="0"/>
              <a:t>merits endorsement </a:t>
            </a:r>
            <a:r>
              <a:rPr lang="en-US" dirty="0"/>
              <a:t>if and only if it is true, and that a prescription </a:t>
            </a:r>
            <a:r>
              <a:rPr lang="en-US" i="1" dirty="0"/>
              <a:t>merits endorsement </a:t>
            </a:r>
            <a:r>
              <a:rPr lang="en-US" dirty="0"/>
              <a:t>if and only if it is supported by reasons, which I take to be facts. On this terminology, a typical reason to adduce any valid argument, declarative or imperative, is to convince people that its conclusion merits endorsement. This suggests that any useful definition of argument validity will have the following consequence: An argument is valid only if, necessarily, if its premises merit endorsement, then its conclusion also merits endorsement. In other words, the property of meriting endorsement is transmitted from the premises to the conclusion of a valid argument.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82157"/>
            <a:fld id="{276754C6-21C5-4654-9B89-C27BE836B9CE}" type="slidenum">
              <a:rPr lang="en-US" smtClean="0"/>
              <a:pPr defTabSz="982157"/>
              <a:t>7</a:t>
            </a:fld>
            <a:endParaRPr lang="en-US"/>
          </a:p>
        </p:txBody>
      </p:sp>
      <p:sp>
        <p:nvSpPr>
          <p:cNvPr id="27651" name="Rectangle 2"/>
          <p:cNvSpPr>
            <a:spLocks noGrp="1" noRot="1" noChangeAspect="1" noChangeArrowheads="1" noTextEdit="1"/>
          </p:cNvSpPr>
          <p:nvPr>
            <p:ph type="sldImg"/>
          </p:nvPr>
        </p:nvSpPr>
        <p:spPr>
          <a:xfrm>
            <a:off x="1265238" y="725488"/>
            <a:ext cx="4784725" cy="3587750"/>
          </a:xfrm>
          <a:ln cap="flat"/>
        </p:spPr>
      </p:sp>
      <p:sp>
        <p:nvSpPr>
          <p:cNvPr id="27652" name="Rectangle 3"/>
          <p:cNvSpPr>
            <a:spLocks noGrp="1" noChangeArrowheads="1"/>
          </p:cNvSpPr>
          <p:nvPr>
            <p:ph type="body" idx="1"/>
          </p:nvPr>
        </p:nvSpPr>
        <p:spPr>
          <a:xfrm>
            <a:off x="851224" y="4720153"/>
            <a:ext cx="5612753" cy="4572390"/>
          </a:xfrm>
          <a:noFill/>
          <a:ln/>
        </p:spPr>
        <p:txBody>
          <a:bodyPr/>
          <a:lstStyle/>
          <a:p>
            <a:r>
              <a:rPr lang="en-US" dirty="0"/>
              <a:t>The next step is to realize that there is a relation between facts and propositions, which I call the relation of guaranteeing, which is in an important respect analogous to the relation of supporting between facts and prescriptions. Here is a definition: a fact guarantees a proposition if and only if, necessarily, if the fact exists, then the proposition is true. For example, the fact that Berlin is in Germany and Paris is in France guarantees the proposition that Paris is in France. If you accept a traditional definition of </a:t>
            </a:r>
            <a:r>
              <a:rPr lang="en-US" dirty="0" err="1"/>
              <a:t>truthmaking</a:t>
            </a:r>
            <a:r>
              <a:rPr lang="en-US" dirty="0"/>
              <a:t>, then you can say that a fact guarantees a proposition if and only if the fact is a </a:t>
            </a:r>
            <a:r>
              <a:rPr lang="en-US" dirty="0" err="1"/>
              <a:t>truthmaker</a:t>
            </a:r>
            <a:r>
              <a:rPr lang="en-US" dirty="0"/>
              <a:t> for the proposition. However, that definition of </a:t>
            </a:r>
            <a:r>
              <a:rPr lang="en-US" dirty="0" err="1"/>
              <a:t>truthmaking</a:t>
            </a:r>
            <a:r>
              <a:rPr lang="en-US" dirty="0"/>
              <a:t> is controversial, so I don’t want to assume it and I don’t say anything more about </a:t>
            </a:r>
            <a:r>
              <a:rPr lang="en-US" dirty="0" err="1"/>
              <a:t>truthmakers</a:t>
            </a:r>
            <a:r>
              <a:rPr lang="en-US" dirty="0"/>
              <a:t> in what follows.</a:t>
            </a:r>
          </a:p>
          <a:p>
            <a:r>
              <a:rPr lang="en-US" dirty="0"/>
              <a:t>The next step is to realize that a proposition merits endorsement, in other words is true, if and only if it is guaranteed by some fact. Why is that? Well, if a proposition is true, then it is a fact that it is true, and that fact guarantees it. Conversely, if a proposition is guaranteed by some fact, in other words if there exists some fact such that, necessarily, if the fact exists then the proposition is true, then the proposition is true; so the </a:t>
            </a:r>
            <a:r>
              <a:rPr lang="en-US" dirty="0" err="1"/>
              <a:t>biconditional</a:t>
            </a:r>
            <a:r>
              <a:rPr lang="en-US" dirty="0"/>
              <a:t> holds. Here is then the analogy between guaranteeing and supporting: just as a prescription merits endorsement if and only if it is supported by some fact, a proposition merits </a:t>
            </a:r>
            <a:r>
              <a:rPr lang="en-US"/>
              <a:t>endorsement if </a:t>
            </a:r>
            <a:r>
              <a:rPr lang="en-US" dirty="0"/>
              <a:t>and only if it is guaranteed by some fact. To have a uniform terminology for propositions and prescriptions, say that a fact sustains a proposition if and only if it guarantees the proposition, and that a fact sustains a prescription if and only if it supports the prescription. On this terminology, a proposition </a:t>
            </a:r>
            <a:r>
              <a:rPr lang="en-US" i="1" dirty="0"/>
              <a:t>or</a:t>
            </a:r>
            <a:r>
              <a:rPr lang="en-US" dirty="0"/>
              <a:t> a prescription merits endorsement if and only if it is sustained by some fact.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pPr defTabSz="982157"/>
            <a:fld id="{D43B6297-A750-410A-96D2-103C21832AAC}" type="slidenum">
              <a:rPr lang="en-US" smtClean="0"/>
              <a:pPr defTabSz="982157"/>
              <a:t>8</a:t>
            </a:fld>
            <a:endParaRPr lang="en-US"/>
          </a:p>
        </p:txBody>
      </p:sp>
      <p:sp>
        <p:nvSpPr>
          <p:cNvPr id="28675" name="Rectangle 2"/>
          <p:cNvSpPr>
            <a:spLocks noGrp="1" noRot="1" noChangeAspect="1" noChangeArrowheads="1" noTextEdit="1"/>
          </p:cNvSpPr>
          <p:nvPr>
            <p:ph type="sldImg"/>
          </p:nvPr>
        </p:nvSpPr>
        <p:spPr>
          <a:xfrm>
            <a:off x="1265238" y="725488"/>
            <a:ext cx="4784725" cy="3587750"/>
          </a:xfrm>
          <a:ln cap="flat"/>
        </p:spPr>
      </p:sp>
      <p:sp>
        <p:nvSpPr>
          <p:cNvPr id="28676" name="Rectangle 3"/>
          <p:cNvSpPr>
            <a:spLocks noGrp="1" noChangeArrowheads="1"/>
          </p:cNvSpPr>
          <p:nvPr>
            <p:ph type="body" idx="1"/>
          </p:nvPr>
        </p:nvSpPr>
        <p:spPr>
          <a:xfrm>
            <a:off x="851224" y="4720152"/>
            <a:ext cx="5612753" cy="4155559"/>
          </a:xfrm>
          <a:noFill/>
          <a:ln/>
        </p:spPr>
        <p:txBody>
          <a:bodyPr/>
          <a:lstStyle/>
          <a:p>
            <a:r>
              <a:rPr lang="en-US" dirty="0"/>
              <a:t>What I just said corresponds to what may be called meriting pro </a:t>
            </a:r>
            <a:r>
              <a:rPr lang="en-US" dirty="0" err="1"/>
              <a:t>tanto</a:t>
            </a:r>
            <a:r>
              <a:rPr lang="en-US" dirty="0"/>
              <a:t> endorsement, namely being sustained by </a:t>
            </a:r>
            <a:r>
              <a:rPr lang="en-US" i="1" dirty="0"/>
              <a:t>some </a:t>
            </a:r>
            <a:r>
              <a:rPr lang="en-US" dirty="0"/>
              <a:t>fact. This should be distinguished from meriting all-things-considered endorsement, namely being </a:t>
            </a:r>
            <a:r>
              <a:rPr lang="en-US" i="1" dirty="0" err="1"/>
              <a:t>undefeatedly</a:t>
            </a:r>
            <a:r>
              <a:rPr lang="en-US" i="1" dirty="0"/>
              <a:t> </a:t>
            </a:r>
            <a:r>
              <a:rPr lang="en-US" dirty="0"/>
              <a:t>sustained by some fact, in the sense of being sustained not only by that fact, but also by the conjunction of that fact with any other fact. Arguably, meriting pro </a:t>
            </a:r>
            <a:r>
              <a:rPr lang="en-US" dirty="0" err="1"/>
              <a:t>tanto</a:t>
            </a:r>
            <a:r>
              <a:rPr lang="en-US" dirty="0"/>
              <a:t> endorsement is too weak. Suppose I convince you that there is some reason for you to smother a crying baby with a pillow; the reason being that, if you did so, you would eliminate the annoyance of the baby’s cries. Clearly, this is not enough to convince you to smother the crying baby with a pillow. So one might say that a more typical reason for adducing a valid argument is to convince people that the conclusion merits all-things-considered endorsement, not just pro </a:t>
            </a:r>
            <a:r>
              <a:rPr lang="en-US" dirty="0" err="1"/>
              <a:t>tanto</a:t>
            </a:r>
            <a:r>
              <a:rPr lang="en-US" dirty="0"/>
              <a:t> endorsement. This distinction suggests that the previously mentioned desirable consequence of any useful definition of validity must be split into two consequences. The first desirable consequence is that an argument is valid only if, necessarily, if its premises are sustained by some fact, then its conclusion is also sustained by some fact; in other words, if its premises merit pro </a:t>
            </a:r>
            <a:r>
              <a:rPr lang="en-US" dirty="0" err="1"/>
              <a:t>tanto</a:t>
            </a:r>
            <a:r>
              <a:rPr lang="en-US" dirty="0"/>
              <a:t> endorsement, then its conclusion also merits pro </a:t>
            </a:r>
            <a:r>
              <a:rPr lang="en-US" dirty="0" err="1"/>
              <a:t>tanto</a:t>
            </a:r>
            <a:r>
              <a:rPr lang="en-US" dirty="0"/>
              <a:t> endorsement. </a:t>
            </a:r>
            <a:r>
              <a:rPr lang="en-GB" dirty="0"/>
              <a:t>The second desirable consequence is that an argument is valid only if, necessarily, if its premises are </a:t>
            </a:r>
            <a:r>
              <a:rPr lang="en-GB" dirty="0" err="1"/>
              <a:t>undefeatedly</a:t>
            </a:r>
            <a:r>
              <a:rPr lang="en-GB" dirty="0"/>
              <a:t> sustained by some fact, then its conclusion is also </a:t>
            </a:r>
            <a:r>
              <a:rPr lang="en-GB" dirty="0" err="1"/>
              <a:t>undefeatedly</a:t>
            </a:r>
            <a:r>
              <a:rPr lang="en-GB" dirty="0"/>
              <a:t> sustained by some fact; in other words, if its premises merit all-things-considered endorsement, then its conclusion also merits all-things-considered endorsement. Neither of these two desirable consequences entails the other, but fortunately we don’t need to choose: the definition I am about to propose has both as consequences.</a:t>
            </a:r>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pPr defTabSz="982157"/>
            <a:fld id="{EDD49687-F30A-4363-9DD2-9F5C5195DA5F}" type="slidenum">
              <a:rPr lang="en-US" smtClean="0"/>
              <a:pPr defTabSz="982157"/>
              <a:t>9</a:t>
            </a:fld>
            <a:endParaRPr lang="en-US"/>
          </a:p>
        </p:txBody>
      </p:sp>
      <p:sp>
        <p:nvSpPr>
          <p:cNvPr id="29699" name="Rectangle 2"/>
          <p:cNvSpPr>
            <a:spLocks noGrp="1" noRot="1" noChangeAspect="1" noChangeArrowheads="1" noTextEdit="1"/>
          </p:cNvSpPr>
          <p:nvPr>
            <p:ph type="sldImg"/>
          </p:nvPr>
        </p:nvSpPr>
        <p:spPr>
          <a:xfrm>
            <a:off x="1265238" y="725488"/>
            <a:ext cx="4784725" cy="3587750"/>
          </a:xfrm>
          <a:ln cap="flat"/>
        </p:spPr>
      </p:sp>
      <p:sp>
        <p:nvSpPr>
          <p:cNvPr id="29700" name="Rectangle 3"/>
          <p:cNvSpPr>
            <a:spLocks noGrp="1" noChangeArrowheads="1"/>
          </p:cNvSpPr>
          <p:nvPr>
            <p:ph type="body" idx="1"/>
          </p:nvPr>
        </p:nvSpPr>
        <p:spPr>
          <a:xfrm>
            <a:off x="975915" y="4560898"/>
            <a:ext cx="5363372" cy="4735502"/>
          </a:xfrm>
          <a:noFill/>
          <a:ln/>
        </p:spPr>
        <p:txBody>
          <a:bodyPr/>
          <a:lstStyle/>
          <a:p>
            <a:r>
              <a:rPr lang="en-US" dirty="0"/>
              <a:t>Here is at last the General Definition of Argument Validity: an argument is valid if and only if, necessarily, every fact that sustains every premise of the argument also sustains the conclusion of the argument. Clearly, this definition applies to all six kinds of arguments I distinguished above, so it is general. A first point in its favor is that, as I show in the paper on which this talk is based, it has both of the previously mentioned desirable consequences. A second point in its favor is that it yields as special cases both the standard definition of validity for pure declarative arguments and my previously defended definition of validity for pure imperative arguments. Indeed, take a pure declarative argument from a proposition </a:t>
            </a:r>
            <a:r>
              <a:rPr lang="en-US" i="1" dirty="0"/>
              <a:t>P</a:t>
            </a:r>
            <a:r>
              <a:rPr lang="en-US" dirty="0"/>
              <a:t> to a proposition </a:t>
            </a:r>
            <a:r>
              <a:rPr lang="en-US" i="1" dirty="0"/>
              <a:t>P</a:t>
            </a:r>
            <a:r>
              <a:rPr lang="en-US" i="1" dirty="0">
                <a:sym typeface="Symbol"/>
              </a:rPr>
              <a:t></a:t>
            </a:r>
            <a:r>
              <a:rPr lang="en-US" dirty="0"/>
              <a:t>. According to the General Definition, this argument is valid if and only if, necessarily, every fact that sustains the premise, in other words guarantees the premise, since the premise is a proposition, also sustains, namely guarantees, the conclusion. In the paper I show that this is equivalent to the standard definition, which says that the argument is valid if and only if, necessarily, if </a:t>
            </a:r>
            <a:r>
              <a:rPr lang="en-US" i="1" dirty="0"/>
              <a:t>P</a:t>
            </a:r>
            <a:r>
              <a:rPr lang="en-US" dirty="0"/>
              <a:t> is true then </a:t>
            </a:r>
            <a:r>
              <a:rPr lang="en-US" i="1" dirty="0"/>
              <a:t>P</a:t>
            </a:r>
            <a:r>
              <a:rPr lang="en-US" i="1" dirty="0">
                <a:sym typeface="Symbol"/>
              </a:rPr>
              <a:t></a:t>
            </a:r>
            <a:r>
              <a:rPr lang="en-US" dirty="0"/>
              <a:t> is true. This equivalence should not be surprising once you recall that, as I explained, a proposition is true if and only if it is guaranteed by some fact. Similarly, consider a pure imperative argument from a prescription or imperative </a:t>
            </a:r>
            <a:r>
              <a:rPr lang="en-US" i="1" dirty="0"/>
              <a:t>I</a:t>
            </a:r>
            <a:r>
              <a:rPr lang="en-US" dirty="0"/>
              <a:t> to a prescription or imperative </a:t>
            </a:r>
            <a:r>
              <a:rPr lang="en-US" i="1" dirty="0"/>
              <a:t>I</a:t>
            </a:r>
            <a:r>
              <a:rPr lang="en-US" i="1" dirty="0">
                <a:sym typeface="Symbol"/>
              </a:rPr>
              <a:t></a:t>
            </a:r>
            <a:r>
              <a:rPr lang="en-US" dirty="0"/>
              <a:t>. According to the General Definition, this argument is valid if and only if, necessarily, every fact that sustains the premise, namely supports the premise, since the premise is a prescription, also sustains, namely supports, the conclusion. This is in effect my previously proposed definition of validity for pure imperative arguments. So, in conjunction with the detailed defense of this definition that I provided in my previous publication, “New Foundations II”, the fact that the General Definition has this as a consequence is another point in favor of the General Definition.</a:t>
            </a:r>
          </a:p>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pPr defTabSz="982157"/>
            <a:fld id="{2CCC50A3-4C7B-4F73-AD0A-4A1440EFBC89}" type="slidenum">
              <a:rPr lang="en-US" smtClean="0"/>
              <a:pPr defTabSz="982157"/>
              <a:t>10</a:t>
            </a:fld>
            <a:endParaRPr lang="en-US"/>
          </a:p>
        </p:txBody>
      </p:sp>
      <p:sp>
        <p:nvSpPr>
          <p:cNvPr id="30723" name="Rectangle 2"/>
          <p:cNvSpPr>
            <a:spLocks noGrp="1" noRot="1" noChangeAspect="1" noChangeArrowheads="1" noTextEdit="1"/>
          </p:cNvSpPr>
          <p:nvPr>
            <p:ph type="sldImg"/>
          </p:nvPr>
        </p:nvSpPr>
        <p:spPr>
          <a:xfrm>
            <a:off x="1265238" y="725488"/>
            <a:ext cx="4784725" cy="3587750"/>
          </a:xfrm>
          <a:ln cap="flat"/>
        </p:spPr>
      </p:sp>
      <p:sp>
        <p:nvSpPr>
          <p:cNvPr id="30724" name="Rectangle 3"/>
          <p:cNvSpPr>
            <a:spLocks noGrp="1" noChangeArrowheads="1"/>
          </p:cNvSpPr>
          <p:nvPr>
            <p:ph type="body" idx="1"/>
          </p:nvPr>
        </p:nvSpPr>
        <p:spPr>
          <a:noFill/>
          <a:ln/>
        </p:spPr>
        <p:txBody>
          <a:bodyPr/>
          <a:lstStyle/>
          <a:p>
            <a:r>
              <a:rPr lang="en-US" dirty="0"/>
              <a:t>Let’s take stock. So far we have a General Definition, and we have some weighty considerations in favor of the General Definition. But an important question remains: is the definition usable? The definition may look a bit too abstract: all this talk about facts and sustaining may smack of metaphysical speculation. So the question is: can we actually use the definition in order to determine whether any specific argument is or not valid? In fact we can: I have proven a series of theorems which render the definition eminently usable. In the second part of my talk, I explain how to use the definition to find out whether a cross-species argument is or not valid.</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pPr defTabSz="982157"/>
            <a:fld id="{376D63E3-CAD9-4BAE-9286-962AAED936DD}" type="slidenum">
              <a:rPr lang="en-US" smtClean="0"/>
              <a:pPr defTabSz="982157"/>
              <a:t>11</a:t>
            </a:fld>
            <a:endParaRPr lang="en-US"/>
          </a:p>
        </p:txBody>
      </p:sp>
      <p:sp>
        <p:nvSpPr>
          <p:cNvPr id="31747" name="Rectangle 2"/>
          <p:cNvSpPr>
            <a:spLocks noGrp="1" noRot="1" noChangeAspect="1" noChangeArrowheads="1" noTextEdit="1"/>
          </p:cNvSpPr>
          <p:nvPr>
            <p:ph type="sldImg"/>
          </p:nvPr>
        </p:nvSpPr>
        <p:spPr>
          <a:xfrm>
            <a:off x="1265238" y="725488"/>
            <a:ext cx="4784725" cy="3587750"/>
          </a:xfrm>
          <a:ln cap="flat"/>
        </p:spPr>
      </p:sp>
      <p:sp>
        <p:nvSpPr>
          <p:cNvPr id="31748" name="Rectangle 3"/>
          <p:cNvSpPr>
            <a:spLocks noGrp="1" noChangeArrowheads="1"/>
          </p:cNvSpPr>
          <p:nvPr>
            <p:ph type="body" idx="1"/>
          </p:nvPr>
        </p:nvSpPr>
        <p:spPr>
          <a:xfrm>
            <a:off x="152400" y="4419600"/>
            <a:ext cx="7010400" cy="4953000"/>
          </a:xfrm>
          <a:noFill/>
          <a:ln/>
        </p:spPr>
        <p:txBody>
          <a:bodyPr/>
          <a:lstStyle/>
          <a:p>
            <a:r>
              <a:rPr lang="en-US" sz="1100" dirty="0"/>
              <a:t>Take any cross-species imperative argument, namely an argument from a proposition </a:t>
            </a:r>
            <a:r>
              <a:rPr lang="en-US" sz="1100" i="1" dirty="0"/>
              <a:t>P</a:t>
            </a:r>
            <a:r>
              <a:rPr lang="en-US" sz="1100" dirty="0"/>
              <a:t> to a prescription </a:t>
            </a:r>
            <a:r>
              <a:rPr lang="en-US" sz="1100" i="1" dirty="0"/>
              <a:t>I</a:t>
            </a:r>
            <a:r>
              <a:rPr lang="en-US" sz="1100" i="1" dirty="0">
                <a:sym typeface="Symbol"/>
              </a:rPr>
              <a:t></a:t>
            </a:r>
            <a:r>
              <a:rPr lang="en-US" sz="1100" dirty="0"/>
              <a:t>. According to the General Definition, this argument is valid if and only if, necessarily, every fact that sustains the premise, namely guarantees the premise, since the premise is a proposition, also sustains the conclusion, namely supports the conclusion, since the conclusion is a prescription. In the paper I prove this theorem, Equivalence Theorem 1: </a:t>
            </a:r>
            <a:r>
              <a:rPr lang="en-US" sz="1100" i="1" dirty="0"/>
              <a:t>P</a:t>
            </a:r>
            <a:r>
              <a:rPr lang="en-US" sz="1100" dirty="0"/>
              <a:t> entails </a:t>
            </a:r>
            <a:r>
              <a:rPr lang="en-US" sz="1100" i="1" dirty="0"/>
              <a:t>I</a:t>
            </a:r>
            <a:r>
              <a:rPr lang="en-US" sz="1100" i="1" dirty="0">
                <a:sym typeface="Symbol"/>
              </a:rPr>
              <a:t></a:t>
            </a:r>
            <a:r>
              <a:rPr lang="en-US" sz="1100" dirty="0"/>
              <a:t> if and only if </a:t>
            </a:r>
            <a:r>
              <a:rPr lang="en-US" sz="1100" i="1" dirty="0"/>
              <a:t>P</a:t>
            </a:r>
            <a:r>
              <a:rPr lang="en-US" sz="1100" dirty="0"/>
              <a:t> entails that some fact whose existence follows from </a:t>
            </a:r>
            <a:r>
              <a:rPr lang="en-US" sz="1100" i="1" dirty="0"/>
              <a:t>P</a:t>
            </a:r>
            <a:r>
              <a:rPr lang="en-US" sz="1100" dirty="0"/>
              <a:t> </a:t>
            </a:r>
            <a:r>
              <a:rPr lang="en-US" sz="1100" dirty="0" err="1"/>
              <a:t>undefeatedly</a:t>
            </a:r>
            <a:r>
              <a:rPr lang="en-US" sz="1100" dirty="0"/>
              <a:t> supports </a:t>
            </a:r>
            <a:r>
              <a:rPr lang="en-US" sz="1100" i="1" dirty="0"/>
              <a:t>I</a:t>
            </a:r>
            <a:r>
              <a:rPr lang="en-US" sz="1100" i="1" dirty="0">
                <a:sym typeface="Symbol"/>
              </a:rPr>
              <a:t></a:t>
            </a:r>
            <a:r>
              <a:rPr lang="en-US" sz="1100" dirty="0"/>
              <a:t>. This may look, and in fact is, a bit complicated, but let’s not lose track of the general structure of the theorem. The theorem says that a cross-species imperative argument is equivalent to a pure declarative argument, in the sense that the first argument is valid if and only if the second argument is valid. The second argument may be a bit complicated, but since it is a pure declarative argument, we can use the tools of standard declarative logic to find out whether it is or not valid. That’s how this theorem renders the definition usable. As you can imagine, I was very excited when I discovered this theorem: it was not easy to find a pure declarative argument whose validity is both necessary and sufficient for the validity of a cross-species imperative argument.</a:t>
            </a:r>
          </a:p>
          <a:p>
            <a:r>
              <a:rPr lang="en-US" sz="1100" dirty="0"/>
              <a:t>Let’s take an example. Consider the following argument: The fact that you have sworn to tell the truth is an undefeated reason for you to tell the </a:t>
            </a:r>
            <a:r>
              <a:rPr lang="en-US" sz="1100" dirty="0" err="1"/>
              <a:t>truth</a:t>
            </a:r>
            <a:r>
              <a:rPr lang="en-US" sz="1100" dirty="0" err="1">
                <a:sym typeface="Symbol"/>
              </a:rPr>
              <a:t></a:t>
            </a:r>
            <a:r>
              <a:rPr lang="en-US" sz="1100" dirty="0" err="1"/>
              <a:t>that’s</a:t>
            </a:r>
            <a:r>
              <a:rPr lang="en-US" sz="1100" dirty="0"/>
              <a:t> the premise. Conclusion: Tell the truth. By applying the theorem, we can see that this argument is valid. Why? Because the theorem says that the proposition </a:t>
            </a:r>
            <a:r>
              <a:rPr lang="en-US" sz="1100" i="1" dirty="0"/>
              <a:t>P</a:t>
            </a:r>
            <a:r>
              <a:rPr lang="en-US" sz="1100" dirty="0"/>
              <a:t> which is the premise entails the prescription “Tell the truth” if and only if </a:t>
            </a:r>
            <a:r>
              <a:rPr lang="en-US" sz="1100" i="1" dirty="0"/>
              <a:t>P</a:t>
            </a:r>
            <a:r>
              <a:rPr lang="en-US" sz="1100" dirty="0"/>
              <a:t> entails that some fact whose existence follows from </a:t>
            </a:r>
            <a:r>
              <a:rPr lang="en-US" sz="1100" i="1" dirty="0"/>
              <a:t>P</a:t>
            </a:r>
            <a:r>
              <a:rPr lang="en-US" sz="1100" dirty="0"/>
              <a:t> </a:t>
            </a:r>
            <a:r>
              <a:rPr lang="en-US" sz="1100" dirty="0" err="1"/>
              <a:t>undefeatedly</a:t>
            </a:r>
            <a:r>
              <a:rPr lang="en-US" sz="1100" dirty="0"/>
              <a:t> supports “Tell the truth”. Indeed, this is so because, necessarily, if the premise is true, then some fact whose existence follows from the premise, namely the fact that you have sworn to tell the truth, </a:t>
            </a:r>
            <a:r>
              <a:rPr lang="en-US" sz="1100" dirty="0" err="1"/>
              <a:t>undefeatedly</a:t>
            </a:r>
            <a:r>
              <a:rPr lang="en-US" sz="1100" dirty="0"/>
              <a:t> supports “Tell the truth”</a:t>
            </a:r>
            <a:r>
              <a:rPr lang="en-US" sz="1100" dirty="0">
                <a:sym typeface="Symbol"/>
              </a:rPr>
              <a:t></a:t>
            </a:r>
            <a:r>
              <a:rPr lang="en-US" sz="1100" dirty="0"/>
              <a:t>because that’s what the premise says, and if the premise is true what it says holds.</a:t>
            </a:r>
          </a:p>
          <a:p>
            <a:r>
              <a:rPr lang="en-US" sz="1100" dirty="0"/>
              <a:t>The validity of this argument may seem to conflict with what is known in the literature as </a:t>
            </a:r>
            <a:r>
              <a:rPr lang="en-US" sz="1100" dirty="0" err="1"/>
              <a:t>Poincaré’s</a:t>
            </a:r>
            <a:r>
              <a:rPr lang="en-US" sz="1100" dirty="0"/>
              <a:t> Principle, which basically says that, apart from certain trivial cases, one cannot derive a prescription from a proposition. This principle is inspired by Hume’s is/ought thesis, which says that, apart from certain trivial cases, one cannot derive an ought from an is, or one cannot derive a normative proposition from a non-normative one. However, if </a:t>
            </a:r>
            <a:r>
              <a:rPr lang="en-US" sz="1100" dirty="0" err="1"/>
              <a:t>Poincaré’s</a:t>
            </a:r>
            <a:r>
              <a:rPr lang="en-US" sz="1100" dirty="0"/>
              <a:t> Principle is inspired by Hume’s thesis, then strictly speaking the principle should not say that one cannot derive a prescription from </a:t>
            </a:r>
            <a:r>
              <a:rPr lang="en-US" sz="1100" i="1" dirty="0"/>
              <a:t>any</a:t>
            </a:r>
            <a:r>
              <a:rPr lang="en-US" sz="1100" dirty="0"/>
              <a:t> proposition; it should say instead that one cannot derive a prescription from any </a:t>
            </a:r>
            <a:r>
              <a:rPr lang="en-US" sz="1100" i="1" dirty="0"/>
              <a:t>non-normative</a:t>
            </a:r>
            <a:r>
              <a:rPr lang="en-US" sz="1100" dirty="0"/>
              <a:t> proposition. So understood, the principle does not conflict with the validity of the argument in my example because the premise of the argument is a </a:t>
            </a:r>
            <a:r>
              <a:rPr lang="en-US" sz="1100" i="1" dirty="0"/>
              <a:t>normative </a:t>
            </a:r>
            <a:r>
              <a:rPr lang="en-US" sz="1100" dirty="0"/>
              <a:t>proposition: it entails the existence of a normative reason.</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pPr defTabSz="982157"/>
            <a:fld id="{782FA4DB-E279-42B5-B7E0-669A8BBC31C7}" type="slidenum">
              <a:rPr lang="en-US" smtClean="0"/>
              <a:pPr defTabSz="982157"/>
              <a:t>12</a:t>
            </a:fld>
            <a:endParaRPr lang="en-US"/>
          </a:p>
        </p:txBody>
      </p:sp>
      <p:sp>
        <p:nvSpPr>
          <p:cNvPr id="32771" name="Rectangle 2"/>
          <p:cNvSpPr>
            <a:spLocks noGrp="1" noRot="1" noChangeAspect="1" noChangeArrowheads="1" noTextEdit="1"/>
          </p:cNvSpPr>
          <p:nvPr>
            <p:ph type="sldImg"/>
          </p:nvPr>
        </p:nvSpPr>
        <p:spPr>
          <a:xfrm>
            <a:off x="1265238" y="725488"/>
            <a:ext cx="4784725" cy="3587750"/>
          </a:xfrm>
          <a:ln cap="flat"/>
        </p:spPr>
      </p:sp>
      <p:sp>
        <p:nvSpPr>
          <p:cNvPr id="32772" name="Rectangle 3"/>
          <p:cNvSpPr>
            <a:spLocks noGrp="1" noChangeArrowheads="1"/>
          </p:cNvSpPr>
          <p:nvPr>
            <p:ph type="body" idx="1"/>
          </p:nvPr>
        </p:nvSpPr>
        <p:spPr>
          <a:xfrm>
            <a:off x="851224" y="4720152"/>
            <a:ext cx="5612753" cy="4400003"/>
          </a:xfrm>
          <a:noFill/>
          <a:ln/>
        </p:spPr>
        <p:txBody>
          <a:bodyPr/>
          <a:lstStyle/>
          <a:p>
            <a:r>
              <a:rPr lang="en-US" dirty="0"/>
              <a:t>We have seen that certain prescriptions follow from certain normative propositions. But can a prescription follow from any non-normative proposition? The answer is “no”. It is a consequence of the theorem that a proposition entails a prescription only if the proposition entails that some fact </a:t>
            </a:r>
            <a:r>
              <a:rPr lang="en-US" dirty="0" err="1"/>
              <a:t>undefeatedly</a:t>
            </a:r>
            <a:r>
              <a:rPr lang="en-US" dirty="0"/>
              <a:t> supports the prescription. So the proposition must be normative: it must entail the existence of a normative reason. By applying this necessary condition for validity, we can see that the following arguments are not valid. First argument: “You will tell the truth; so, tell the truth”. Clearly, the premise does not entail that there is any reason for you to tell the truth; so the necessary condition for validity is violated, and this argument is not valid. I trust you will agree that this is the intuitively correct result. Second argument: “There is a reason for you to tell the truth; so, tell the truth”. The premise, “There is a reason for you to tell the truth”, does not entail that there is an </a:t>
            </a:r>
            <a:r>
              <a:rPr lang="en-US" i="1" dirty="0"/>
              <a:t>undefeated </a:t>
            </a:r>
            <a:r>
              <a:rPr lang="en-US" dirty="0"/>
              <a:t>reason for you to tell the truth; so the necessary condition for validity is again violated, and the argument is not valid. Initially, this argument might look valid to some people, but if you think for a moment you will realize that it is not valid. Go back to the example with the crying baby: clearly, from the premise that you have some reason to smother a crying baby with a pillow the prescription does not follow “Smother the crying baby with a pillow”</a:t>
            </a:r>
            <a:r>
              <a:rPr lang="en-US" dirty="0">
                <a:sym typeface="Symbol"/>
              </a:rPr>
              <a:t></a:t>
            </a:r>
            <a:r>
              <a:rPr lang="en-US" dirty="0"/>
              <a:t>you need an undefeated reason, not just some reason, for the conclusion to follow. Third argument</a:t>
            </a:r>
            <a:r>
              <a:rPr lang="en-US"/>
              <a:t>: “Jupiter </a:t>
            </a:r>
            <a:r>
              <a:rPr lang="en-US" dirty="0"/>
              <a:t>is the largest planet; so, either go to Jupiter or don’t go to the </a:t>
            </a:r>
            <a:r>
              <a:rPr lang="en-US"/>
              <a:t>largest planet”. </a:t>
            </a:r>
            <a:r>
              <a:rPr lang="en-US" dirty="0"/>
              <a:t>A similar argument has been proposed by Peter </a:t>
            </a:r>
            <a:r>
              <a:rPr lang="en-US" dirty="0" err="1"/>
              <a:t>Geach</a:t>
            </a:r>
            <a:r>
              <a:rPr lang="en-US" dirty="0"/>
              <a:t> as a counterexample to </a:t>
            </a:r>
            <a:r>
              <a:rPr lang="en-US" dirty="0" err="1"/>
              <a:t>Poincaré’s</a:t>
            </a:r>
            <a:r>
              <a:rPr lang="en-US" dirty="0"/>
              <a:t> Principle; somehow, </a:t>
            </a:r>
            <a:r>
              <a:rPr lang="en-US" dirty="0" err="1"/>
              <a:t>Geach</a:t>
            </a:r>
            <a:r>
              <a:rPr lang="en-US" dirty="0"/>
              <a:t> thinks the argument is valid. But the premise, “Jupiter is the largest planet”, does not entail the existence of any normative reason; so again the necessary condition for validity is violated, and the argument is not valid.</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pPr defTabSz="982157"/>
            <a:fld id="{22CC0DC4-A619-4E24-B59D-26D13E6D9C6A}" type="slidenum">
              <a:rPr lang="en-US" smtClean="0"/>
              <a:pPr defTabSz="982157"/>
              <a:t>13</a:t>
            </a:fld>
            <a:endParaRPr lang="en-US"/>
          </a:p>
        </p:txBody>
      </p:sp>
      <p:sp>
        <p:nvSpPr>
          <p:cNvPr id="36867" name="Rectangle 2"/>
          <p:cNvSpPr>
            <a:spLocks noGrp="1" noRot="1" noChangeAspect="1" noChangeArrowheads="1" noTextEdit="1"/>
          </p:cNvSpPr>
          <p:nvPr>
            <p:ph type="sldImg"/>
          </p:nvPr>
        </p:nvSpPr>
        <p:spPr>
          <a:xfrm>
            <a:off x="1265238" y="725488"/>
            <a:ext cx="4784725" cy="3587750"/>
          </a:xfrm>
          <a:ln cap="flat"/>
        </p:spPr>
      </p:sp>
      <p:sp>
        <p:nvSpPr>
          <p:cNvPr id="36868" name="Rectangle 3"/>
          <p:cNvSpPr>
            <a:spLocks noGrp="1" noChangeArrowheads="1"/>
          </p:cNvSpPr>
          <p:nvPr>
            <p:ph type="body" idx="1"/>
          </p:nvPr>
        </p:nvSpPr>
        <p:spPr>
          <a:xfrm>
            <a:off x="545315" y="4720152"/>
            <a:ext cx="6144768" cy="4576247"/>
          </a:xfrm>
          <a:noFill/>
          <a:ln/>
        </p:spPr>
        <p:txBody>
          <a:bodyPr/>
          <a:lstStyle/>
          <a:p>
            <a:r>
              <a:rPr lang="en-US" dirty="0"/>
              <a:t>Take any cross-species declarative argument, namely an argument from a prescription </a:t>
            </a:r>
            <a:r>
              <a:rPr lang="en-US" i="1" dirty="0"/>
              <a:t>I</a:t>
            </a:r>
            <a:r>
              <a:rPr lang="en-US" dirty="0"/>
              <a:t> to a proposition </a:t>
            </a:r>
            <a:r>
              <a:rPr lang="en-US" i="1" dirty="0"/>
              <a:t>P</a:t>
            </a:r>
            <a:r>
              <a:rPr lang="en-US" i="1" dirty="0">
                <a:sym typeface="Symbol"/>
              </a:rPr>
              <a:t></a:t>
            </a:r>
            <a:r>
              <a:rPr lang="en-US" dirty="0">
                <a:sym typeface="Symbol"/>
              </a:rPr>
              <a:t>. </a:t>
            </a:r>
            <a:r>
              <a:rPr lang="en-US" dirty="0"/>
              <a:t>According to the General Definition, this argument is valid if and only if, necessarily, every fact that sustains, namely supports, the premise, also sustains, namely guarantees, the conclusion. In the paper, I prove this theorem, Equivalence Theorem 2: </a:t>
            </a:r>
            <a:r>
              <a:rPr lang="en-US" i="1" dirty="0"/>
              <a:t>I</a:t>
            </a:r>
            <a:r>
              <a:rPr lang="en-US" dirty="0"/>
              <a:t> entails </a:t>
            </a:r>
            <a:r>
              <a:rPr lang="en-US" i="1" dirty="0"/>
              <a:t>P</a:t>
            </a:r>
            <a:r>
              <a:rPr lang="en-US" i="1" dirty="0">
                <a:sym typeface="Symbol"/>
              </a:rPr>
              <a:t></a:t>
            </a:r>
            <a:r>
              <a:rPr lang="en-US" i="1" dirty="0"/>
              <a:t> </a:t>
            </a:r>
            <a:r>
              <a:rPr lang="en-US" dirty="0"/>
              <a:t>if and only if </a:t>
            </a:r>
            <a:r>
              <a:rPr lang="en-US" i="1" dirty="0"/>
              <a:t>P</a:t>
            </a:r>
            <a:r>
              <a:rPr lang="en-US" i="1" dirty="0">
                <a:sym typeface="Symbol"/>
              </a:rPr>
              <a:t></a:t>
            </a:r>
            <a:r>
              <a:rPr lang="en-US" dirty="0"/>
              <a:t> follows from the proposition that there is a fact which possibly supports </a:t>
            </a:r>
            <a:r>
              <a:rPr lang="en-US" i="1" dirty="0"/>
              <a:t>I</a:t>
            </a:r>
            <a:r>
              <a:rPr lang="en-US" dirty="0"/>
              <a:t>. Again, this theorem tells us that a cross-species declarative argument is equivalent to a pure declarative argument, in the sense that the first argument is valid if and only if the second argument is valid.</a:t>
            </a:r>
          </a:p>
          <a:p>
            <a:r>
              <a:rPr lang="en-US" dirty="0"/>
              <a:t>Take an example: Marry me; so, possibly, there is a reason for you to marry me. According to the theorem, this cross-species declarative argument is valid if and only if the following pure declarative argument is valid: </a:t>
            </a:r>
            <a:r>
              <a:rPr lang="en-GB" dirty="0"/>
              <a:t>There is a fact which is possibly a reason for you to marry me; so, possibly, there is a reason for you to marry me. Argument (2) is valid, as one can easily see by using standard quantified modal logic. So argument (1) is valid according to the theorem. Here is an intuitive reasoning to show you that this is the correct result. Either the conclusion of argument (1) is true or it is false. If it is true, then it is necessary, assuming that whatever is possible is necessarily possible, and if it is necessary then it follows from anything. So argument (1) is valid if its conclusion is true. On the other hand, if the conclusion is false, then it’s impossible that there be any reason for you to marry me, and in that case the premise is an imperative contradiction. Why? Because, just as a declarative contradiction is a proposition that is necessarily not true, an imperative contradiction is a prescription that is necessarily not supported by any reason. But if the premise is an imperative contradiction, then it entails anything, so argument (1) is again valid. That’s just an intuitive reasoning to suggest that this is the correct result, the result given by the theorem that argument (1)  is valid.</a:t>
            </a:r>
            <a:endParaRPr lang="en-US" dirty="0"/>
          </a:p>
          <a:p>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pPr defTabSz="982157"/>
            <a:fld id="{41B4F90F-F96F-4608-B27E-47540B5F4520}" type="slidenum">
              <a:rPr lang="en-US" smtClean="0"/>
              <a:pPr defTabSz="982157"/>
              <a:t>14</a:t>
            </a:fld>
            <a:endParaRPr lang="en-US"/>
          </a:p>
        </p:txBody>
      </p:sp>
      <p:sp>
        <p:nvSpPr>
          <p:cNvPr id="34819" name="Rectangle 2"/>
          <p:cNvSpPr>
            <a:spLocks noGrp="1" noRot="1" noChangeAspect="1" noChangeArrowheads="1" noTextEdit="1"/>
          </p:cNvSpPr>
          <p:nvPr>
            <p:ph type="sldImg"/>
          </p:nvPr>
        </p:nvSpPr>
        <p:spPr>
          <a:xfrm>
            <a:off x="1265238" y="725488"/>
            <a:ext cx="4784725" cy="3587750"/>
          </a:xfrm>
          <a:ln cap="flat"/>
        </p:spPr>
      </p:sp>
      <p:sp>
        <p:nvSpPr>
          <p:cNvPr id="34820" name="Rectangle 3"/>
          <p:cNvSpPr>
            <a:spLocks noGrp="1" noChangeArrowheads="1"/>
          </p:cNvSpPr>
          <p:nvPr>
            <p:ph type="body" idx="1"/>
          </p:nvPr>
        </p:nvSpPr>
        <p:spPr>
          <a:xfrm>
            <a:off x="851224" y="4720153"/>
            <a:ext cx="5612753" cy="4040450"/>
          </a:xfrm>
          <a:noFill/>
          <a:ln/>
        </p:spPr>
        <p:txBody>
          <a:bodyPr/>
          <a:lstStyle/>
          <a:p>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pPr defTabSz="982157"/>
            <a:fld id="{9E23D2AA-40A6-472A-BF70-BE8152DEC3E8}" type="slidenum">
              <a:rPr lang="en-US" smtClean="0"/>
              <a:pPr defTabSz="982157"/>
              <a:t>15</a:t>
            </a:fld>
            <a:endParaRPr lang="en-US"/>
          </a:p>
        </p:txBody>
      </p:sp>
      <p:sp>
        <p:nvSpPr>
          <p:cNvPr id="35843" name="Rectangle 2"/>
          <p:cNvSpPr>
            <a:spLocks noGrp="1" noRot="1" noChangeAspect="1" noChangeArrowheads="1" noTextEdit="1"/>
          </p:cNvSpPr>
          <p:nvPr>
            <p:ph type="sldImg"/>
          </p:nvPr>
        </p:nvSpPr>
        <p:spPr>
          <a:xfrm>
            <a:off x="1265238" y="725488"/>
            <a:ext cx="4784725" cy="3587750"/>
          </a:xfrm>
          <a:ln cap="flat"/>
        </p:spPr>
      </p:sp>
      <p:sp>
        <p:nvSpPr>
          <p:cNvPr id="35844" name="Rectangle 3"/>
          <p:cNvSpPr>
            <a:spLocks noGrp="1" noChangeArrowheads="1"/>
          </p:cNvSpPr>
          <p:nvPr>
            <p:ph type="body" idx="1"/>
          </p:nvPr>
        </p:nvSpPr>
        <p:spPr>
          <a:noFill/>
          <a:ln/>
        </p:spPr>
        <p:txBody>
          <a:bodyPr/>
          <a:lstStyle/>
          <a:p>
            <a:r>
              <a:rPr lang="en-US" dirty="0"/>
              <a:t>I turn now to the third and final part of my talk, in which I examine some implications of the General Definition for mixed-premise arguments.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pPr defTabSz="982157"/>
            <a:fld id="{22CC0DC4-A619-4E24-B59D-26D13E6D9C6A}" type="slidenum">
              <a:rPr lang="en-US" smtClean="0"/>
              <a:pPr defTabSz="982157"/>
              <a:t>16</a:t>
            </a:fld>
            <a:endParaRPr lang="en-US"/>
          </a:p>
        </p:txBody>
      </p:sp>
      <p:sp>
        <p:nvSpPr>
          <p:cNvPr id="36867" name="Rectangle 2"/>
          <p:cNvSpPr>
            <a:spLocks noGrp="1" noRot="1" noChangeAspect="1" noChangeArrowheads="1" noTextEdit="1"/>
          </p:cNvSpPr>
          <p:nvPr>
            <p:ph type="sldImg"/>
          </p:nvPr>
        </p:nvSpPr>
        <p:spPr>
          <a:xfrm>
            <a:off x="1265238" y="725488"/>
            <a:ext cx="4784725" cy="3587750"/>
          </a:xfrm>
          <a:ln cap="flat"/>
        </p:spPr>
      </p:sp>
      <p:sp>
        <p:nvSpPr>
          <p:cNvPr id="36868" name="Rectangle 3"/>
          <p:cNvSpPr>
            <a:spLocks noGrp="1" noChangeArrowheads="1"/>
          </p:cNvSpPr>
          <p:nvPr>
            <p:ph type="body" idx="1"/>
          </p:nvPr>
        </p:nvSpPr>
        <p:spPr>
          <a:xfrm>
            <a:off x="851224" y="4720153"/>
            <a:ext cx="5612753" cy="4040450"/>
          </a:xfrm>
          <a:noFill/>
          <a:ln/>
        </p:spPr>
        <p:txBody>
          <a:bodyPr/>
          <a:lstStyle/>
          <a:p>
            <a:r>
              <a:rPr lang="en-US" dirty="0"/>
              <a:t>Take any mixed-premise declarative argument, namely an argument whose premises are both a prescription </a:t>
            </a:r>
            <a:r>
              <a:rPr lang="en-US" i="1" dirty="0"/>
              <a:t>I</a:t>
            </a:r>
            <a:r>
              <a:rPr lang="en-US" dirty="0"/>
              <a:t> and a proposition </a:t>
            </a:r>
            <a:r>
              <a:rPr lang="en-US" i="1" dirty="0"/>
              <a:t>P</a:t>
            </a:r>
            <a:r>
              <a:rPr lang="en-US" dirty="0"/>
              <a:t>, and whose conclusion is a proposition </a:t>
            </a:r>
            <a:r>
              <a:rPr lang="en-US" i="1" dirty="0"/>
              <a:t>P</a:t>
            </a:r>
            <a:r>
              <a:rPr lang="en-US" i="1" dirty="0">
                <a:sym typeface="Symbol"/>
              </a:rPr>
              <a:t></a:t>
            </a:r>
            <a:r>
              <a:rPr lang="en-US" dirty="0"/>
              <a:t>. According to the General Definition, this argument is valid if and only if, necessarily, every fact that sustains its premises, namely every fact that both supports the prescription </a:t>
            </a:r>
            <a:r>
              <a:rPr lang="en-US" i="1" dirty="0"/>
              <a:t>I</a:t>
            </a:r>
            <a:r>
              <a:rPr lang="en-US" dirty="0"/>
              <a:t> and guarantees the proposition </a:t>
            </a:r>
            <a:r>
              <a:rPr lang="en-US" i="1" dirty="0"/>
              <a:t>P</a:t>
            </a:r>
            <a:r>
              <a:rPr lang="en-US" dirty="0"/>
              <a:t>, also sustains, namely guarantees, the conclusion. In the paper, I prove this theorem, Equivalence Theorem 3: the mixed-premise declarative argument from </a:t>
            </a:r>
            <a:r>
              <a:rPr lang="en-US" i="1" dirty="0"/>
              <a:t>I</a:t>
            </a:r>
            <a:r>
              <a:rPr lang="en-US" dirty="0"/>
              <a:t> and </a:t>
            </a:r>
            <a:r>
              <a:rPr lang="en-US" i="1" dirty="0"/>
              <a:t>P</a:t>
            </a:r>
            <a:r>
              <a:rPr lang="en-US" dirty="0"/>
              <a:t> to </a:t>
            </a:r>
            <a:r>
              <a:rPr lang="en-US" i="1" dirty="0"/>
              <a:t>P</a:t>
            </a:r>
            <a:r>
              <a:rPr lang="en-US" i="1" dirty="0">
                <a:sym typeface="Symbol"/>
              </a:rPr>
              <a:t></a:t>
            </a:r>
            <a:r>
              <a:rPr lang="en-US" dirty="0"/>
              <a:t> is valid if and only if, necessarily, </a:t>
            </a:r>
            <a:r>
              <a:rPr lang="en-US" i="1" dirty="0"/>
              <a:t>P</a:t>
            </a:r>
            <a:r>
              <a:rPr lang="en-US" i="1" dirty="0">
                <a:sym typeface="Symbol"/>
              </a:rPr>
              <a:t></a:t>
            </a:r>
            <a:r>
              <a:rPr lang="en-US" dirty="0"/>
              <a:t> follows from the proposition that some fact which guarantees </a:t>
            </a:r>
            <a:r>
              <a:rPr lang="en-US" i="1" dirty="0"/>
              <a:t>P</a:t>
            </a:r>
            <a:r>
              <a:rPr lang="en-US" dirty="0"/>
              <a:t> possibly supports </a:t>
            </a:r>
            <a:r>
              <a:rPr lang="en-US" i="1" dirty="0"/>
              <a:t>I</a:t>
            </a:r>
            <a:r>
              <a:rPr lang="en-US" dirty="0"/>
              <a:t>. Again, this tells us that a mixed-premise declarative argument is equivalent to a pure declarative argument: the first is valid if and only if the second is valid. Again, by using the tools of standard declarative logic, we can now find whether a mixed-premise declarative argument is or not valid. Here is an example. First premise: either repent or undo the past. This is a prescription. Second premise: it is impossible for you to undo the past. This is a proposition. Conclusion: it is possible for you to repent. This is a proposition. I will leave it as an exercise for you to show, by using Equivalence Theorem 3, that this argument is valid.</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pPr defTabSz="982157"/>
            <a:fld id="{C52CC0BD-293B-4163-93FD-F834E3B37113}" type="slidenum">
              <a:rPr lang="en-US" smtClean="0"/>
              <a:pPr defTabSz="982157"/>
              <a:t>17</a:t>
            </a:fld>
            <a:endParaRPr lang="en-US"/>
          </a:p>
        </p:txBody>
      </p:sp>
      <p:sp>
        <p:nvSpPr>
          <p:cNvPr id="37891" name="Rectangle 2"/>
          <p:cNvSpPr>
            <a:spLocks noGrp="1" noRot="1" noChangeAspect="1" noChangeArrowheads="1" noTextEdit="1"/>
          </p:cNvSpPr>
          <p:nvPr>
            <p:ph type="sldImg"/>
          </p:nvPr>
        </p:nvSpPr>
        <p:spPr>
          <a:xfrm>
            <a:off x="1265238" y="725488"/>
            <a:ext cx="4784725" cy="3587750"/>
          </a:xfrm>
          <a:ln cap="flat"/>
        </p:spPr>
      </p:sp>
      <p:sp>
        <p:nvSpPr>
          <p:cNvPr id="37892" name="Rectangle 3"/>
          <p:cNvSpPr>
            <a:spLocks noGrp="1" noChangeArrowheads="1"/>
          </p:cNvSpPr>
          <p:nvPr>
            <p:ph type="body" idx="1"/>
          </p:nvPr>
        </p:nvSpPr>
        <p:spPr>
          <a:xfrm>
            <a:off x="851224" y="4720153"/>
            <a:ext cx="5612753" cy="4040450"/>
          </a:xfrm>
          <a:noFill/>
          <a:ln/>
        </p:spPr>
        <p:txBody>
          <a:bodyPr/>
          <a:lstStyle/>
          <a:p>
            <a:r>
              <a:rPr lang="en-US" dirty="0"/>
              <a:t>As an aside, the General Definition also suggests a definition of inconsistency between propositions and prescriptions: a proposition and a prescription are inconsistent if and only if, necessarily, no fact sustains both of </a:t>
            </a:r>
            <a:r>
              <a:rPr lang="en-US" dirty="0" err="1"/>
              <a:t>them</a:t>
            </a:r>
            <a:r>
              <a:rPr lang="en-US" dirty="0" err="1">
                <a:sym typeface="Symbol"/>
              </a:rPr>
              <a:t></a:t>
            </a:r>
            <a:r>
              <a:rPr lang="en-US" dirty="0" err="1"/>
              <a:t>in</a:t>
            </a:r>
            <a:r>
              <a:rPr lang="en-US" dirty="0"/>
              <a:t> other words, no fact both guarantees the proposition and supports the prescription. Here are five special cases in which a proposition and a prescription are inconsistent. First case: the proposition is impossible. Second case: The prescription is necessarily violated; for example, “Run and don’t run”. Third case: the prescription entails the negation of the proposition; for example, “Repent, but it is impossible for you to repent”. Fourth case: the proposition entails the negation of the prescription; for example, “Repent, but the fact that you have sworn not to repent is a conclusive reason for you not to repent”. Fifth case: the proposition entails that no fact supports the prescription; for example, “Repent, but there is no reason for you to repent”.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pPr defTabSz="982157"/>
            <a:fld id="{22CC0DC4-A619-4E24-B59D-26D13E6D9C6A}" type="slidenum">
              <a:rPr lang="en-US" smtClean="0"/>
              <a:pPr defTabSz="982157"/>
              <a:t>18</a:t>
            </a:fld>
            <a:endParaRPr lang="en-US"/>
          </a:p>
        </p:txBody>
      </p:sp>
      <p:sp>
        <p:nvSpPr>
          <p:cNvPr id="36867" name="Rectangle 2"/>
          <p:cNvSpPr>
            <a:spLocks noGrp="1" noRot="1" noChangeAspect="1" noChangeArrowheads="1" noTextEdit="1"/>
          </p:cNvSpPr>
          <p:nvPr>
            <p:ph type="sldImg"/>
          </p:nvPr>
        </p:nvSpPr>
        <p:spPr>
          <a:xfrm>
            <a:off x="1265238" y="725488"/>
            <a:ext cx="4784725" cy="3587750"/>
          </a:xfrm>
          <a:ln cap="flat"/>
        </p:spPr>
      </p:sp>
      <p:sp>
        <p:nvSpPr>
          <p:cNvPr id="36868" name="Rectangle 3"/>
          <p:cNvSpPr>
            <a:spLocks noGrp="1" noChangeArrowheads="1"/>
          </p:cNvSpPr>
          <p:nvPr>
            <p:ph type="body" idx="1"/>
          </p:nvPr>
        </p:nvSpPr>
        <p:spPr>
          <a:xfrm>
            <a:off x="851224" y="4720153"/>
            <a:ext cx="5612753" cy="4040450"/>
          </a:xfrm>
          <a:noFill/>
          <a:ln/>
        </p:spPr>
        <p:txBody>
          <a:bodyPr/>
          <a:lstStyle/>
          <a:p>
            <a:r>
              <a:rPr lang="en-US" dirty="0"/>
              <a:t>Take finally any mixed-premise imperative argument, namely an argument whose premises are both a prescription </a:t>
            </a:r>
            <a:r>
              <a:rPr lang="en-US" i="1" dirty="0"/>
              <a:t>I </a:t>
            </a:r>
            <a:r>
              <a:rPr lang="en-US" dirty="0"/>
              <a:t>and a proposition </a:t>
            </a:r>
            <a:r>
              <a:rPr lang="en-US" i="1" dirty="0"/>
              <a:t>P</a:t>
            </a:r>
            <a:r>
              <a:rPr lang="en-US" dirty="0"/>
              <a:t>, and whose conclusion is a prescription </a:t>
            </a:r>
            <a:r>
              <a:rPr lang="en-US" i="1" dirty="0"/>
              <a:t>I</a:t>
            </a:r>
            <a:r>
              <a:rPr lang="en-US" i="1" dirty="0">
                <a:sym typeface="Symbol"/>
              </a:rPr>
              <a:t></a:t>
            </a:r>
            <a:r>
              <a:rPr lang="en-US" dirty="0"/>
              <a:t>. According to the General Definition, this argument is valid if and only if, necessarily, every fact that sustains its premises, namely every fact that both supports the prescription </a:t>
            </a:r>
            <a:r>
              <a:rPr lang="en-US" i="1" dirty="0"/>
              <a:t>I </a:t>
            </a:r>
            <a:r>
              <a:rPr lang="en-US" dirty="0"/>
              <a:t>and guarantees the proposition </a:t>
            </a:r>
            <a:r>
              <a:rPr lang="en-US" i="1" dirty="0"/>
              <a:t>P</a:t>
            </a:r>
            <a:r>
              <a:rPr lang="en-US" dirty="0"/>
              <a:t>, also sustains, namely supports, the conclusion. I don’t have an equivalence theorem to the effect that mixed-premise imperative arguments are equivalent to pure declarative arguments, and I suspect that they are not equivalent. But in the paper I provide some sufficient conditions, and one necessary condition, for validity. For example, in the paper I show that this argument is valid: “Disarm the bomb; every reason for you to disarm the bomb is a reason for you to cut the wire; so, cut the wire”. Theorem 6 here gives a necessary condition for validity, or equivalently a sufficient condition for invalidity: if </a:t>
            </a:r>
            <a:r>
              <a:rPr lang="en-US" i="1" dirty="0"/>
              <a:t>I</a:t>
            </a:r>
            <a:r>
              <a:rPr lang="en-US" i="1" dirty="0">
                <a:sym typeface="Symbol"/>
              </a:rPr>
              <a:t></a:t>
            </a:r>
            <a:r>
              <a:rPr lang="en-US" dirty="0"/>
              <a:t> is unconditional and </a:t>
            </a:r>
            <a:r>
              <a:rPr lang="en-US" i="1" dirty="0"/>
              <a:t>P</a:t>
            </a:r>
            <a:r>
              <a:rPr lang="en-US" dirty="0"/>
              <a:t> is consistent with the proposition that some fact </a:t>
            </a:r>
            <a:r>
              <a:rPr lang="en-US" dirty="0" err="1"/>
              <a:t>undefeatedly</a:t>
            </a:r>
            <a:r>
              <a:rPr lang="en-US" dirty="0"/>
              <a:t> supports the conjunction of </a:t>
            </a:r>
            <a:r>
              <a:rPr lang="en-US" i="1" dirty="0"/>
              <a:t>I</a:t>
            </a:r>
            <a:r>
              <a:rPr lang="en-US" dirty="0"/>
              <a:t> with the negation of </a:t>
            </a:r>
            <a:r>
              <a:rPr lang="en-US" i="1" dirty="0"/>
              <a:t>I</a:t>
            </a:r>
            <a:r>
              <a:rPr lang="en-US" i="1" dirty="0">
                <a:sym typeface="Symbol"/>
              </a:rPr>
              <a:t></a:t>
            </a:r>
            <a:r>
              <a:rPr lang="en-US" dirty="0"/>
              <a:t>, then the argument from </a:t>
            </a:r>
            <a:r>
              <a:rPr lang="en-US" i="1" dirty="0"/>
              <a:t>I</a:t>
            </a:r>
            <a:r>
              <a:rPr lang="en-US" dirty="0"/>
              <a:t> and</a:t>
            </a:r>
            <a:r>
              <a:rPr lang="en-US" i="1" dirty="0"/>
              <a:t> P</a:t>
            </a:r>
            <a:r>
              <a:rPr lang="en-US" dirty="0"/>
              <a:t> to </a:t>
            </a:r>
            <a:r>
              <a:rPr lang="en-US" i="1" dirty="0"/>
              <a:t>I</a:t>
            </a:r>
            <a:r>
              <a:rPr lang="en-US" i="1" dirty="0">
                <a:sym typeface="Symbol"/>
              </a:rPr>
              <a:t></a:t>
            </a:r>
            <a:r>
              <a:rPr lang="en-US" dirty="0"/>
              <a:t> is not valid. This theorem has certain surprising consequences. So I come now to what is probably the highlight of my talk: I will argue that certain mixed-premise imperative arguments which seem to be obviously valid are in fact invalid.</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pPr defTabSz="982157"/>
            <a:fld id="{41B4F90F-F96F-4608-B27E-47540B5F4520}" type="slidenum">
              <a:rPr lang="en-US" smtClean="0"/>
              <a:pPr defTabSz="982157"/>
              <a:t>19</a:t>
            </a:fld>
            <a:endParaRPr lang="en-US"/>
          </a:p>
        </p:txBody>
      </p:sp>
      <p:sp>
        <p:nvSpPr>
          <p:cNvPr id="34819" name="Rectangle 2"/>
          <p:cNvSpPr>
            <a:spLocks noGrp="1" noRot="1" noChangeAspect="1" noChangeArrowheads="1" noTextEdit="1"/>
          </p:cNvSpPr>
          <p:nvPr>
            <p:ph type="sldImg"/>
          </p:nvPr>
        </p:nvSpPr>
        <p:spPr>
          <a:xfrm>
            <a:off x="1265238" y="725488"/>
            <a:ext cx="4784725" cy="3587750"/>
          </a:xfrm>
          <a:ln cap="flat"/>
        </p:spPr>
      </p:sp>
      <p:sp>
        <p:nvSpPr>
          <p:cNvPr id="34820" name="Rectangle 3"/>
          <p:cNvSpPr>
            <a:spLocks noGrp="1" noChangeArrowheads="1"/>
          </p:cNvSpPr>
          <p:nvPr>
            <p:ph type="body" idx="1"/>
          </p:nvPr>
        </p:nvSpPr>
        <p:spPr>
          <a:xfrm>
            <a:off x="851224" y="4720153"/>
            <a:ext cx="5612753" cy="4040450"/>
          </a:xfrm>
          <a:noFill/>
          <a:ln/>
        </p:spPr>
        <p:txBody>
          <a:bodyPr/>
          <a:lstStyle/>
          <a:p>
            <a:r>
              <a:rPr lang="en-US" dirty="0"/>
              <a:t>Consider this argument: “Either marry him or dump him; you are not going to marry him; so, dump him”. I trust that this argument looks valid; in fact, one can imagine using it to give advice to a friend. And yet it is a consequence of Theorem 6 that this argument is invalid, as I show in the paper. How can this result be correct? To see how, note that if an argument is valid, and one adds extra declarative premises, then one gets a valid argument: if a conclusion follows from fewer premises, then it also follows from more premises. So let’s add to this argument the extra premise that you are not going to dump him. We get argument (2a): “Either marry him or dump him; you are not going to marry him, and you are not going to dump him; so, dump him”. But if this argument is valid, then by symmetry argument (2b) is also valid, in which the conclusion “Dump him” is replaced with the conclusion “Marry him”. It should be clear, however, that neither argument (2a) not argument (2b) is valid: from “Do X or Y” and “You are not going to do X or Y” neither “Do X” nor “Do Y” follows. Since these arguments are valid if argument (1) is valid, it follows that argument (1) is not valid after all.</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pPr defTabSz="982157"/>
            <a:fld id="{41B4F90F-F96F-4608-B27E-47540B5F4520}" type="slidenum">
              <a:rPr lang="en-US" smtClean="0"/>
              <a:pPr defTabSz="982157"/>
              <a:t>20</a:t>
            </a:fld>
            <a:endParaRPr lang="en-US"/>
          </a:p>
        </p:txBody>
      </p:sp>
      <p:sp>
        <p:nvSpPr>
          <p:cNvPr id="34819" name="Rectangle 2"/>
          <p:cNvSpPr>
            <a:spLocks noGrp="1" noRot="1" noChangeAspect="1" noChangeArrowheads="1" noTextEdit="1"/>
          </p:cNvSpPr>
          <p:nvPr>
            <p:ph type="sldImg"/>
          </p:nvPr>
        </p:nvSpPr>
        <p:spPr>
          <a:xfrm>
            <a:off x="1265238" y="725488"/>
            <a:ext cx="4784725" cy="3587750"/>
          </a:xfrm>
          <a:ln cap="flat"/>
        </p:spPr>
      </p:sp>
      <p:sp>
        <p:nvSpPr>
          <p:cNvPr id="34820" name="Rectangle 3"/>
          <p:cNvSpPr>
            <a:spLocks noGrp="1" noChangeArrowheads="1"/>
          </p:cNvSpPr>
          <p:nvPr>
            <p:ph type="body" idx="1"/>
          </p:nvPr>
        </p:nvSpPr>
        <p:spPr>
          <a:xfrm>
            <a:off x="851224" y="4720153"/>
            <a:ext cx="5612753" cy="4040450"/>
          </a:xfrm>
          <a:noFill/>
          <a:ln/>
        </p:spPr>
        <p:txBody>
          <a:bodyPr/>
          <a:lstStyle/>
          <a:p>
            <a:r>
              <a:rPr lang="en-US" dirty="0"/>
              <a:t>Many years ago, when I was in graduate school, a fellow graduate student asked me if I thought this argument is valid: “If the light is red, stop; the light is red; so, stop”. I said yes, I thought the argument is valid. Several years later, when I started thinking systematically about these issues, I thought that rendering this argument valid was a prerequisite for any satisfactory definition of validity. And yet I could not show that the argument is valid by using my definition. One day, the following reasoning occurred to me. Consider argument (2): “Stop; so, if the light is green, stop”. This is a pure imperative argument, and it is valid according to the definition of pure imperative validity I have defended in New Foundations II. Moreover, there is an intuitive explanation of why argument (2) is valid: the premise, namely “Stop”, is the conjunction of “If the light is green, stop” and “If the light is not green, stop”, and so entails the first conjunct. But if arguments (1) and (2) are both valid, then, given the transitivity of entailment, argument (3) is also valid: “If the light is red, stop; the light is red; so, if the light is green, stop”. But this is absurd. I still remember how stunned I was the day I came up with this reasoning. This is when I started entertaining seriously the possibility that argument (1) is invalid after all. Indeed, later on I was able to prove, using my definition, that argument (1) is invalid. But I still lacked an intuitive explanation of why the argument is invalid. I am happy to report that I did finally find such an explanation, which I would like to share with you now.</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pPr defTabSz="982157"/>
            <a:fld id="{41B4F90F-F96F-4608-B27E-47540B5F4520}" type="slidenum">
              <a:rPr lang="en-US" smtClean="0"/>
              <a:pPr defTabSz="982157"/>
              <a:t>21</a:t>
            </a:fld>
            <a:endParaRPr lang="en-US"/>
          </a:p>
        </p:txBody>
      </p:sp>
      <p:sp>
        <p:nvSpPr>
          <p:cNvPr id="34819" name="Rectangle 2"/>
          <p:cNvSpPr>
            <a:spLocks noGrp="1" noRot="1" noChangeAspect="1" noChangeArrowheads="1" noTextEdit="1"/>
          </p:cNvSpPr>
          <p:nvPr>
            <p:ph type="sldImg"/>
          </p:nvPr>
        </p:nvSpPr>
        <p:spPr>
          <a:xfrm>
            <a:off x="1265238" y="725488"/>
            <a:ext cx="4784725" cy="3587750"/>
          </a:xfrm>
          <a:ln cap="flat"/>
        </p:spPr>
      </p:sp>
      <p:sp>
        <p:nvSpPr>
          <p:cNvPr id="34820" name="Rectangle 3"/>
          <p:cNvSpPr>
            <a:spLocks noGrp="1" noChangeArrowheads="1"/>
          </p:cNvSpPr>
          <p:nvPr>
            <p:ph type="body" idx="1"/>
          </p:nvPr>
        </p:nvSpPr>
        <p:spPr>
          <a:xfrm>
            <a:off x="851224" y="4720153"/>
            <a:ext cx="5612753" cy="4040450"/>
          </a:xfrm>
          <a:noFill/>
          <a:ln/>
        </p:spPr>
        <p:txBody>
          <a:bodyPr/>
          <a:lstStyle/>
          <a:p>
            <a:r>
              <a:rPr lang="en-US" dirty="0"/>
              <a:t>The explanation uses again the method of adding declarative premises. Consider first a different argument: “If you drink, don’t drive; you are going to drink; so, don’t drive”. If this argument is valid, then the following argument is also valid: “If you drink, don’t drive; you are going to drink, but the fact that your daughter will die if you don’t drive her to the hospital is an undefeated reason for you to drive and not drink; so, don’t drive”. But this argument is clearly invalid, so the original argument is also invalid. Similarly, consider the following argument: If the light is red, stop; the light is red, but the fact that you are being chased by a tornado is an undefeated reason for you not to stop; so, stop”. This argument is clearly invalid, so the original argument on my previous slide is also invalid. Much more can be said about these arguments, and I do say it in the paper; but I will stop here and I will make further comments in the discussion period if you are interested.</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pPr defTabSz="982157"/>
            <a:fld id="{6A017C6B-1F0F-4D18-A905-CCABB6EC9FC7}" type="slidenum">
              <a:rPr lang="en-US" smtClean="0"/>
              <a:pPr defTabSz="982157"/>
              <a:t>22</a:t>
            </a:fld>
            <a:endParaRPr lang="en-US"/>
          </a:p>
        </p:txBody>
      </p:sp>
      <p:sp>
        <p:nvSpPr>
          <p:cNvPr id="33795" name="Rectangle 2"/>
          <p:cNvSpPr>
            <a:spLocks noGrp="1" noRot="1" noChangeAspect="1" noChangeArrowheads="1" noTextEdit="1"/>
          </p:cNvSpPr>
          <p:nvPr>
            <p:ph type="sldImg"/>
          </p:nvPr>
        </p:nvSpPr>
        <p:spPr>
          <a:xfrm>
            <a:off x="1265238" y="725488"/>
            <a:ext cx="4784725" cy="3587750"/>
          </a:xfrm>
          <a:ln cap="flat"/>
        </p:spPr>
      </p:sp>
      <p:sp>
        <p:nvSpPr>
          <p:cNvPr id="33796" name="Rectangle 3"/>
          <p:cNvSpPr>
            <a:spLocks noGrp="1" noChangeArrowheads="1"/>
          </p:cNvSpPr>
          <p:nvPr>
            <p:ph type="body" idx="1"/>
          </p:nvPr>
        </p:nvSpPr>
        <p:spPr>
          <a:xfrm>
            <a:off x="146304" y="4720153"/>
            <a:ext cx="7022592" cy="4040450"/>
          </a:xfrm>
          <a:noFill/>
          <a:ln/>
        </p:spPr>
        <p:txBody>
          <a:bodyPr/>
          <a:lstStyle/>
          <a:p>
            <a:r>
              <a:rPr lang="en-US" dirty="0"/>
              <a:t>To conclude, let me summarize what I take to be the main virtues of the general definition of argument validity that I proposed in this talk. (1) The definition is </a:t>
            </a:r>
            <a:r>
              <a:rPr lang="en-US" i="1" dirty="0"/>
              <a:t>general</a:t>
            </a:r>
            <a:r>
              <a:rPr lang="en-US" dirty="0"/>
              <a:t>: it provides a unified account of validity for pure, mixed-premise, and cross-species declarative and imperative arguments. (2) The definition is </a:t>
            </a:r>
            <a:r>
              <a:rPr lang="en-US" i="1" dirty="0"/>
              <a:t>usable</a:t>
            </a:r>
            <a:r>
              <a:rPr lang="en-US" dirty="0"/>
              <a:t>: it enables one to decide, via the theorems that I proved</a:t>
            </a:r>
            <a:r>
              <a:rPr lang="en-US" dirty="0">
                <a:sym typeface="Symbol"/>
              </a:rPr>
              <a:t>, </a:t>
            </a:r>
            <a:r>
              <a:rPr lang="en-US" dirty="0"/>
              <a:t>whether</a:t>
            </a:r>
            <a:r>
              <a:rPr lang="en-US" baseline="-25000" dirty="0"/>
              <a:t> </a:t>
            </a:r>
            <a:r>
              <a:rPr lang="en-US" dirty="0"/>
              <a:t>specific arguments are valid. (3) The definition is </a:t>
            </a:r>
            <a:r>
              <a:rPr lang="en-US" i="1" dirty="0"/>
              <a:t>useful</a:t>
            </a:r>
            <a:r>
              <a:rPr lang="en-US" dirty="0"/>
              <a:t>: it satisfies transmission both of meriting pro </a:t>
            </a:r>
            <a:r>
              <a:rPr lang="en-US" dirty="0" err="1"/>
              <a:t>tanto</a:t>
            </a:r>
            <a:r>
              <a:rPr lang="en-US" dirty="0"/>
              <a:t> and of meriting all-things-considered endorsement. (4) The definition is </a:t>
            </a:r>
            <a:r>
              <a:rPr lang="en-US" i="1" dirty="0"/>
              <a:t>formally acceptable</a:t>
            </a:r>
            <a:r>
              <a:rPr lang="en-US" dirty="0"/>
              <a:t>: it satisfies reflexivity and transitivity. (5) The definition is </a:t>
            </a:r>
            <a:r>
              <a:rPr lang="en-US" i="1" dirty="0"/>
              <a:t>intuitively acceptable</a:t>
            </a:r>
            <a:r>
              <a:rPr lang="en-US" dirty="0"/>
              <a:t>: it yields intuitively acceptable results concerning the validity of a wide variety of arguments. (6) The definition is </a:t>
            </a:r>
            <a:r>
              <a:rPr lang="en-US" i="1" dirty="0"/>
              <a:t>principled</a:t>
            </a:r>
            <a:r>
              <a:rPr lang="en-US" dirty="0"/>
              <a:t>: it is motivated by considerations that go beyond a mere appeal to intuitions. (7) The definition is </a:t>
            </a:r>
            <a:r>
              <a:rPr lang="en-US" i="1" dirty="0"/>
              <a:t>in harmony with previous work</a:t>
            </a:r>
            <a:r>
              <a:rPr lang="en-US" dirty="0"/>
              <a:t>: it yields as special cases both the standard definition of validity for pure declarative arguments and my previously defended definition of validity for pure imperative arguments.</a:t>
            </a:r>
          </a:p>
          <a:p>
            <a:r>
              <a:rPr lang="en-US" dirty="0"/>
              <a:t>The natural next steps are to introduce a formal language and a proof procedure, and to prove the soundness and the completeness of the proof procedure with respect to a semantics based on the General Definition. These are the main tasks of the next and probably the last paper in the series.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9"/>
          <p:cNvGrpSpPr>
            <a:grpSpLocks/>
          </p:cNvGrpSpPr>
          <p:nvPr/>
        </p:nvGrpSpPr>
        <p:grpSpPr bwMode="auto">
          <a:xfrm>
            <a:off x="4763" y="3276600"/>
            <a:ext cx="9137650" cy="152400"/>
            <a:chOff x="3" y="2064"/>
            <a:chExt cx="5756" cy="96"/>
          </a:xfrm>
        </p:grpSpPr>
        <p:sp>
          <p:nvSpPr>
            <p:cNvPr id="5" name="Rectangle 7"/>
            <p:cNvSpPr>
              <a:spLocks noChangeArrowheads="1"/>
            </p:cNvSpPr>
            <p:nvPr/>
          </p:nvSpPr>
          <p:spPr bwMode="ltGray">
            <a:xfrm>
              <a:off x="3" y="2064"/>
              <a:ext cx="5756" cy="47"/>
            </a:xfrm>
            <a:prstGeom prst="rect">
              <a:avLst/>
            </a:prstGeom>
            <a:gradFill rotWithShape="0">
              <a:gsLst>
                <a:gs pos="0">
                  <a:schemeClr val="bg2"/>
                </a:gs>
                <a:gs pos="50000">
                  <a:schemeClr val="tx2"/>
                </a:gs>
                <a:gs pos="100000">
                  <a:schemeClr val="bg2"/>
                </a:gs>
              </a:gsLst>
              <a:lin ang="0" scaled="1"/>
            </a:gradFill>
            <a:ln w="9525">
              <a:noFill/>
              <a:miter lim="800000"/>
              <a:headEnd/>
              <a:tailEnd/>
            </a:ln>
            <a:effectLst/>
          </p:spPr>
          <p:txBody>
            <a:bodyPr wrap="none" anchor="ctr"/>
            <a:lstStyle/>
            <a:p>
              <a:pPr>
                <a:defRPr/>
              </a:pPr>
              <a:endParaRPr lang="en-US"/>
            </a:p>
          </p:txBody>
        </p:sp>
        <p:sp>
          <p:nvSpPr>
            <p:cNvPr id="6" name="Rectangle 8"/>
            <p:cNvSpPr>
              <a:spLocks noChangeArrowheads="1"/>
            </p:cNvSpPr>
            <p:nvPr/>
          </p:nvSpPr>
          <p:spPr bwMode="ltGray">
            <a:xfrm>
              <a:off x="3" y="2136"/>
              <a:ext cx="5756" cy="24"/>
            </a:xfrm>
            <a:prstGeom prst="rect">
              <a:avLst/>
            </a:prstGeom>
            <a:gradFill rotWithShape="0">
              <a:gsLst>
                <a:gs pos="0">
                  <a:schemeClr val="bg2"/>
                </a:gs>
                <a:gs pos="50000">
                  <a:schemeClr val="folHlink"/>
                </a:gs>
                <a:gs pos="100000">
                  <a:schemeClr val="bg2"/>
                </a:gs>
              </a:gsLst>
              <a:lin ang="0" scaled="1"/>
            </a:gradFill>
            <a:ln w="9525">
              <a:noFill/>
              <a:miter lim="800000"/>
              <a:headEnd/>
              <a:tailEnd/>
            </a:ln>
            <a:effectLst/>
          </p:spPr>
          <p:txBody>
            <a:bodyPr wrap="none" anchor="ctr"/>
            <a:lstStyle/>
            <a:p>
              <a:pPr>
                <a:defRPr/>
              </a:pPr>
              <a:endParaRPr lang="en-US"/>
            </a:p>
          </p:txBody>
        </p:sp>
      </p:grpSp>
      <p:sp>
        <p:nvSpPr>
          <p:cNvPr id="3074" name="Rectangle 2"/>
          <p:cNvSpPr>
            <a:spLocks noGrp="1" noChangeArrowheads="1"/>
          </p:cNvSpPr>
          <p:nvPr>
            <p:ph type="ctrTitle" sz="quarter"/>
          </p:nvPr>
        </p:nvSpPr>
        <p:spPr>
          <a:xfrm>
            <a:off x="685800" y="2057400"/>
            <a:ext cx="7772400" cy="1143000"/>
          </a:xfrm>
        </p:spPr>
        <p:txBody>
          <a:bodyPr/>
          <a:lstStyle>
            <a:lvl1pPr>
              <a:defRPr/>
            </a:lvl1pPr>
          </a:lstStyle>
          <a:p>
            <a:r>
              <a:rPr lang="en-US"/>
              <a:t>Click to edit Master title style</a:t>
            </a:r>
          </a:p>
        </p:txBody>
      </p:sp>
      <p:sp>
        <p:nvSpPr>
          <p:cNvPr id="3075" name="Rectangle 3"/>
          <p:cNvSpPr>
            <a:spLocks noGrp="1" noChangeArrowheads="1"/>
          </p:cNvSpPr>
          <p:nvPr>
            <p:ph type="subTitle" sz="quarter" idx="1"/>
          </p:nvPr>
        </p:nvSpPr>
        <p:spPr>
          <a:xfrm>
            <a:off x="1371600" y="4114800"/>
            <a:ext cx="6400800" cy="1752600"/>
          </a:xfrm>
        </p:spPr>
        <p:txBody>
          <a:bodyPr/>
          <a:lstStyle>
            <a:lvl1pPr marL="0" indent="0" algn="ctr">
              <a:buFont typeface="Monotype Sorts" pitchFamily="2" charset="2"/>
              <a:buNone/>
              <a:defRPr/>
            </a:lvl1pPr>
          </a:lstStyle>
          <a:p>
            <a:r>
              <a:rPr lang="en-US"/>
              <a:t>Click to edit Master subtitle style</a:t>
            </a:r>
          </a:p>
        </p:txBody>
      </p:sp>
      <p:sp>
        <p:nvSpPr>
          <p:cNvPr id="7" name="Rectangle 4"/>
          <p:cNvSpPr>
            <a:spLocks noGrp="1" noChangeArrowheads="1"/>
          </p:cNvSpPr>
          <p:nvPr>
            <p:ph type="dt" sz="quarter" idx="10"/>
          </p:nvPr>
        </p:nvSpPr>
        <p:spPr/>
        <p:txBody>
          <a:bodyPr/>
          <a:lstStyle>
            <a:lvl1pPr>
              <a:defRPr/>
            </a:lvl1pPr>
          </a:lstStyle>
          <a:p>
            <a:pPr>
              <a:defRPr/>
            </a:pPr>
            <a:endParaRPr lang="en-US"/>
          </a:p>
        </p:txBody>
      </p:sp>
      <p:sp>
        <p:nvSpPr>
          <p:cNvPr id="8" name="Rectangle 5"/>
          <p:cNvSpPr>
            <a:spLocks noGrp="1" noChangeArrowheads="1"/>
          </p:cNvSpPr>
          <p:nvPr>
            <p:ph type="ftr" sz="quarter" idx="11"/>
          </p:nvPr>
        </p:nvSpPr>
        <p:spPr/>
        <p:txBody>
          <a:bodyPr/>
          <a:lstStyle>
            <a:lvl1pPr>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vl1pPr>
          </a:lstStyle>
          <a:p>
            <a:pPr>
              <a:defRPr/>
            </a:pPr>
            <a:fld id="{5D906AEF-1197-42ED-8802-C68DEEADDF6C}"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9"/>
          <p:cNvSpPr>
            <a:spLocks noGrp="1" noChangeArrowheads="1"/>
          </p:cNvSpPr>
          <p:nvPr>
            <p:ph type="sldNum" sz="quarter" idx="12"/>
          </p:nvPr>
        </p:nvSpPr>
        <p:spPr>
          <a:ln/>
        </p:spPr>
        <p:txBody>
          <a:bodyPr/>
          <a:lstStyle>
            <a:lvl1pPr>
              <a:defRPr/>
            </a:lvl1pPr>
          </a:lstStyle>
          <a:p>
            <a:pPr>
              <a:defRPr/>
            </a:pPr>
            <a:fld id="{2668CA95-0477-414E-A629-E87D537E3C73}"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9"/>
          <p:cNvSpPr>
            <a:spLocks noGrp="1" noChangeArrowheads="1"/>
          </p:cNvSpPr>
          <p:nvPr>
            <p:ph type="sldNum" sz="quarter" idx="12"/>
          </p:nvPr>
        </p:nvSpPr>
        <p:spPr>
          <a:ln/>
        </p:spPr>
        <p:txBody>
          <a:bodyPr/>
          <a:lstStyle>
            <a:lvl1pPr>
              <a:defRPr/>
            </a:lvl1pPr>
          </a:lstStyle>
          <a:p>
            <a:pPr>
              <a:defRPr/>
            </a:pPr>
            <a:fld id="{CA2D48F7-A27C-440B-A355-39FC1665293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981200"/>
            <a:ext cx="38481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981200"/>
            <a:ext cx="38481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p:cNvSpPr>
            <a:spLocks noGrp="1" noChangeArrowheads="1"/>
          </p:cNvSpPr>
          <p:nvPr>
            <p:ph type="dt" sz="half" idx="10"/>
          </p:nvPr>
        </p:nvSpPr>
        <p:spPr>
          <a:ln/>
        </p:spPr>
        <p:txBody>
          <a:bodyPr/>
          <a:lstStyle>
            <a:lvl1pPr>
              <a:defRPr/>
            </a:lvl1pPr>
          </a:lstStyle>
          <a:p>
            <a:pPr>
              <a:defRPr/>
            </a:pPr>
            <a:endParaRPr lang="en-US"/>
          </a:p>
        </p:txBody>
      </p:sp>
      <p:sp>
        <p:nvSpPr>
          <p:cNvPr id="6" name="Rectangle 8"/>
          <p:cNvSpPr>
            <a:spLocks noGrp="1" noChangeArrowheads="1"/>
          </p:cNvSpPr>
          <p:nvPr>
            <p:ph type="ftr" sz="quarter" idx="11"/>
          </p:nvPr>
        </p:nvSpPr>
        <p:spPr>
          <a:ln/>
        </p:spPr>
        <p:txBody>
          <a:bodyPr/>
          <a:lstStyle>
            <a:lvl1pPr>
              <a:defRPr/>
            </a:lvl1pPr>
          </a:lstStyle>
          <a:p>
            <a:pPr>
              <a:defRPr/>
            </a:pPr>
            <a:endParaRPr lang="en-US"/>
          </a:p>
        </p:txBody>
      </p:sp>
      <p:sp>
        <p:nvSpPr>
          <p:cNvPr id="7" name="Rectangle 9"/>
          <p:cNvSpPr>
            <a:spLocks noGrp="1" noChangeArrowheads="1"/>
          </p:cNvSpPr>
          <p:nvPr>
            <p:ph type="sldNum" sz="quarter" idx="12"/>
          </p:nvPr>
        </p:nvSpPr>
        <p:spPr>
          <a:ln/>
        </p:spPr>
        <p:txBody>
          <a:bodyPr/>
          <a:lstStyle>
            <a:lvl1pPr>
              <a:defRPr/>
            </a:lvl1pPr>
          </a:lstStyle>
          <a:p>
            <a:pPr>
              <a:defRPr/>
            </a:pPr>
            <a:fld id="{DFCA4973-E2DD-4A78-A4C6-F46AC603A7F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7"/>
          <p:cNvSpPr>
            <a:spLocks noGrp="1" noChangeArrowheads="1"/>
          </p:cNvSpPr>
          <p:nvPr>
            <p:ph type="dt" sz="half" idx="10"/>
          </p:nvPr>
        </p:nvSpPr>
        <p:spPr>
          <a:ln/>
        </p:spPr>
        <p:txBody>
          <a:bodyPr/>
          <a:lstStyle>
            <a:lvl1pPr>
              <a:defRPr/>
            </a:lvl1pPr>
          </a:lstStyle>
          <a:p>
            <a:pPr>
              <a:defRPr/>
            </a:pPr>
            <a:endParaRPr lang="en-US"/>
          </a:p>
        </p:txBody>
      </p:sp>
      <p:sp>
        <p:nvSpPr>
          <p:cNvPr id="8" name="Rectangle 8"/>
          <p:cNvSpPr>
            <a:spLocks noGrp="1" noChangeArrowheads="1"/>
          </p:cNvSpPr>
          <p:nvPr>
            <p:ph type="ftr" sz="quarter" idx="11"/>
          </p:nvPr>
        </p:nvSpPr>
        <p:spPr>
          <a:ln/>
        </p:spPr>
        <p:txBody>
          <a:bodyPr/>
          <a:lstStyle>
            <a:lvl1pPr>
              <a:defRPr/>
            </a:lvl1pPr>
          </a:lstStyle>
          <a:p>
            <a:pPr>
              <a:defRPr/>
            </a:pPr>
            <a:endParaRPr lang="en-US"/>
          </a:p>
        </p:txBody>
      </p:sp>
      <p:sp>
        <p:nvSpPr>
          <p:cNvPr id="9" name="Rectangle 9"/>
          <p:cNvSpPr>
            <a:spLocks noGrp="1" noChangeArrowheads="1"/>
          </p:cNvSpPr>
          <p:nvPr>
            <p:ph type="sldNum" sz="quarter" idx="12"/>
          </p:nvPr>
        </p:nvSpPr>
        <p:spPr>
          <a:ln/>
        </p:spPr>
        <p:txBody>
          <a:bodyPr/>
          <a:lstStyle>
            <a:lvl1pPr>
              <a:defRPr/>
            </a:lvl1pPr>
          </a:lstStyle>
          <a:p>
            <a:pPr>
              <a:defRPr/>
            </a:pPr>
            <a:fld id="{9DD6E8CB-2D51-4D33-92B1-A0C73A396B02}"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7"/>
          <p:cNvSpPr>
            <a:spLocks noGrp="1" noChangeArrowheads="1"/>
          </p:cNvSpPr>
          <p:nvPr>
            <p:ph type="dt" sz="half" idx="10"/>
          </p:nvPr>
        </p:nvSpPr>
        <p:spPr>
          <a:ln/>
        </p:spPr>
        <p:txBody>
          <a:bodyPr/>
          <a:lstStyle>
            <a:lvl1pPr>
              <a:defRPr/>
            </a:lvl1pPr>
          </a:lstStyle>
          <a:p>
            <a:pPr>
              <a:defRPr/>
            </a:pPr>
            <a:endParaRPr lang="en-US"/>
          </a:p>
        </p:txBody>
      </p:sp>
      <p:sp>
        <p:nvSpPr>
          <p:cNvPr id="4" name="Rectangle 8"/>
          <p:cNvSpPr>
            <a:spLocks noGrp="1" noChangeArrowheads="1"/>
          </p:cNvSpPr>
          <p:nvPr>
            <p:ph type="ftr" sz="quarter" idx="11"/>
          </p:nvPr>
        </p:nvSpPr>
        <p:spPr>
          <a:ln/>
        </p:spPr>
        <p:txBody>
          <a:bodyPr/>
          <a:lstStyle>
            <a:lvl1pPr>
              <a:defRPr/>
            </a:lvl1pPr>
          </a:lstStyle>
          <a:p>
            <a:pPr>
              <a:defRPr/>
            </a:pPr>
            <a:endParaRPr lang="en-US"/>
          </a:p>
        </p:txBody>
      </p:sp>
      <p:sp>
        <p:nvSpPr>
          <p:cNvPr id="5" name="Rectangle 9"/>
          <p:cNvSpPr>
            <a:spLocks noGrp="1" noChangeArrowheads="1"/>
          </p:cNvSpPr>
          <p:nvPr>
            <p:ph type="sldNum" sz="quarter" idx="12"/>
          </p:nvPr>
        </p:nvSpPr>
        <p:spPr>
          <a:ln/>
        </p:spPr>
        <p:txBody>
          <a:bodyPr/>
          <a:lstStyle>
            <a:lvl1pPr>
              <a:defRPr/>
            </a:lvl1pPr>
          </a:lstStyle>
          <a:p>
            <a:pPr>
              <a:defRPr/>
            </a:pPr>
            <a:fld id="{43360B8A-DA95-4ADA-ADF1-55F85C9009DE}"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dt" sz="half" idx="10"/>
          </p:nvPr>
        </p:nvSpPr>
        <p:spPr>
          <a:ln/>
        </p:spPr>
        <p:txBody>
          <a:bodyPr/>
          <a:lstStyle>
            <a:lvl1pPr>
              <a:defRPr/>
            </a:lvl1pPr>
          </a:lstStyle>
          <a:p>
            <a:pPr>
              <a:defRPr/>
            </a:pPr>
            <a:endParaRPr lang="en-US"/>
          </a:p>
        </p:txBody>
      </p:sp>
      <p:sp>
        <p:nvSpPr>
          <p:cNvPr id="3" name="Rectangle 8"/>
          <p:cNvSpPr>
            <a:spLocks noGrp="1" noChangeArrowheads="1"/>
          </p:cNvSpPr>
          <p:nvPr>
            <p:ph type="ftr" sz="quarter" idx="11"/>
          </p:nvPr>
        </p:nvSpPr>
        <p:spPr>
          <a:ln/>
        </p:spPr>
        <p:txBody>
          <a:bodyPr/>
          <a:lstStyle>
            <a:lvl1pPr>
              <a:defRPr/>
            </a:lvl1pPr>
          </a:lstStyle>
          <a:p>
            <a:pPr>
              <a:defRPr/>
            </a:pPr>
            <a:endParaRPr lang="en-US"/>
          </a:p>
        </p:txBody>
      </p:sp>
      <p:sp>
        <p:nvSpPr>
          <p:cNvPr id="4" name="Rectangle 9"/>
          <p:cNvSpPr>
            <a:spLocks noGrp="1" noChangeArrowheads="1"/>
          </p:cNvSpPr>
          <p:nvPr>
            <p:ph type="sldNum" sz="quarter" idx="12"/>
          </p:nvPr>
        </p:nvSpPr>
        <p:spPr>
          <a:ln/>
        </p:spPr>
        <p:txBody>
          <a:bodyPr/>
          <a:lstStyle>
            <a:lvl1pPr>
              <a:defRPr/>
            </a:lvl1pPr>
          </a:lstStyle>
          <a:p>
            <a:pPr>
              <a:defRPr/>
            </a:pPr>
            <a:fld id="{AF6D302B-0BB3-4FD1-A1BE-E6D68C37CFD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p:cNvSpPr>
            <a:spLocks noGrp="1" noChangeArrowheads="1"/>
          </p:cNvSpPr>
          <p:nvPr>
            <p:ph type="dt" sz="half" idx="10"/>
          </p:nvPr>
        </p:nvSpPr>
        <p:spPr>
          <a:ln/>
        </p:spPr>
        <p:txBody>
          <a:bodyPr/>
          <a:lstStyle>
            <a:lvl1pPr>
              <a:defRPr/>
            </a:lvl1pPr>
          </a:lstStyle>
          <a:p>
            <a:pPr>
              <a:defRPr/>
            </a:pPr>
            <a:endParaRPr lang="en-US"/>
          </a:p>
        </p:txBody>
      </p:sp>
      <p:sp>
        <p:nvSpPr>
          <p:cNvPr id="6" name="Rectangle 8"/>
          <p:cNvSpPr>
            <a:spLocks noGrp="1" noChangeArrowheads="1"/>
          </p:cNvSpPr>
          <p:nvPr>
            <p:ph type="ftr" sz="quarter" idx="11"/>
          </p:nvPr>
        </p:nvSpPr>
        <p:spPr>
          <a:ln/>
        </p:spPr>
        <p:txBody>
          <a:bodyPr/>
          <a:lstStyle>
            <a:lvl1pPr>
              <a:defRPr/>
            </a:lvl1pPr>
          </a:lstStyle>
          <a:p>
            <a:pPr>
              <a:defRPr/>
            </a:pPr>
            <a:endParaRPr lang="en-US"/>
          </a:p>
        </p:txBody>
      </p:sp>
      <p:sp>
        <p:nvSpPr>
          <p:cNvPr id="7" name="Rectangle 9"/>
          <p:cNvSpPr>
            <a:spLocks noGrp="1" noChangeArrowheads="1"/>
          </p:cNvSpPr>
          <p:nvPr>
            <p:ph type="sldNum" sz="quarter" idx="12"/>
          </p:nvPr>
        </p:nvSpPr>
        <p:spPr>
          <a:ln/>
        </p:spPr>
        <p:txBody>
          <a:bodyPr/>
          <a:lstStyle>
            <a:lvl1pPr>
              <a:defRPr/>
            </a:lvl1pPr>
          </a:lstStyle>
          <a:p>
            <a:pPr>
              <a:defRPr/>
            </a:pPr>
            <a:fld id="{FECA949F-F473-4C09-846B-D06EED9416F5}"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p:cNvSpPr>
            <a:spLocks noGrp="1" noChangeArrowheads="1"/>
          </p:cNvSpPr>
          <p:nvPr>
            <p:ph type="dt" sz="half" idx="10"/>
          </p:nvPr>
        </p:nvSpPr>
        <p:spPr>
          <a:ln/>
        </p:spPr>
        <p:txBody>
          <a:bodyPr/>
          <a:lstStyle>
            <a:lvl1pPr>
              <a:defRPr/>
            </a:lvl1pPr>
          </a:lstStyle>
          <a:p>
            <a:pPr>
              <a:defRPr/>
            </a:pPr>
            <a:endParaRPr lang="en-US"/>
          </a:p>
        </p:txBody>
      </p:sp>
      <p:sp>
        <p:nvSpPr>
          <p:cNvPr id="6" name="Rectangle 8"/>
          <p:cNvSpPr>
            <a:spLocks noGrp="1" noChangeArrowheads="1"/>
          </p:cNvSpPr>
          <p:nvPr>
            <p:ph type="ftr" sz="quarter" idx="11"/>
          </p:nvPr>
        </p:nvSpPr>
        <p:spPr>
          <a:ln/>
        </p:spPr>
        <p:txBody>
          <a:bodyPr/>
          <a:lstStyle>
            <a:lvl1pPr>
              <a:defRPr/>
            </a:lvl1pPr>
          </a:lstStyle>
          <a:p>
            <a:pPr>
              <a:defRPr/>
            </a:pPr>
            <a:endParaRPr lang="en-US"/>
          </a:p>
        </p:txBody>
      </p:sp>
      <p:sp>
        <p:nvSpPr>
          <p:cNvPr id="7" name="Rectangle 9"/>
          <p:cNvSpPr>
            <a:spLocks noGrp="1" noChangeArrowheads="1"/>
          </p:cNvSpPr>
          <p:nvPr>
            <p:ph type="sldNum" sz="quarter" idx="12"/>
          </p:nvPr>
        </p:nvSpPr>
        <p:spPr>
          <a:ln/>
        </p:spPr>
        <p:txBody>
          <a:bodyPr/>
          <a:lstStyle>
            <a:lvl1pPr>
              <a:defRPr/>
            </a:lvl1pPr>
          </a:lstStyle>
          <a:p>
            <a:pPr>
              <a:defRPr/>
            </a:pPr>
            <a:fld id="{817A32E7-E395-491D-A037-D0B29A201FFF}"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9"/>
          <p:cNvSpPr>
            <a:spLocks noGrp="1" noChangeArrowheads="1"/>
          </p:cNvSpPr>
          <p:nvPr>
            <p:ph type="sldNum" sz="quarter" idx="12"/>
          </p:nvPr>
        </p:nvSpPr>
        <p:spPr>
          <a:ln/>
        </p:spPr>
        <p:txBody>
          <a:bodyPr/>
          <a:lstStyle>
            <a:lvl1pPr>
              <a:defRPr/>
            </a:lvl1pPr>
          </a:lstStyle>
          <a:p>
            <a:pPr>
              <a:defRPr/>
            </a:pPr>
            <a:fld id="{ED6C1CE1-A800-4F70-B1A5-DE7C663A7205}"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96050" y="228600"/>
            <a:ext cx="1962150" cy="5867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28600"/>
            <a:ext cx="573405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9"/>
          <p:cNvSpPr>
            <a:spLocks noGrp="1" noChangeArrowheads="1"/>
          </p:cNvSpPr>
          <p:nvPr>
            <p:ph type="sldNum" sz="quarter" idx="12"/>
          </p:nvPr>
        </p:nvSpPr>
        <p:spPr>
          <a:ln/>
        </p:spPr>
        <p:txBody>
          <a:bodyPr/>
          <a:lstStyle>
            <a:lvl1pPr>
              <a:defRPr/>
            </a:lvl1pPr>
          </a:lstStyle>
          <a:p>
            <a:pPr>
              <a:defRPr/>
            </a:pPr>
            <a:fld id="{4F6C2048-C1B7-437A-9A47-3A5E34A25BAF}"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100000">
              <a:schemeClr val="bg1"/>
            </a:gs>
          </a:gsLst>
          <a:lin ang="5400000" scaled="1"/>
        </a:gradFill>
        <a:effectLst/>
      </p:bgPr>
    </p:bg>
    <p:spTree>
      <p:nvGrpSpPr>
        <p:cNvPr id="1" name=""/>
        <p:cNvGrpSpPr/>
        <p:nvPr/>
      </p:nvGrpSpPr>
      <p:grpSpPr>
        <a:xfrm>
          <a:off x="0" y="0"/>
          <a:ext cx="0" cy="0"/>
          <a:chOff x="0" y="0"/>
          <a:chExt cx="0" cy="0"/>
        </a:xfrm>
      </p:grpSpPr>
      <p:grpSp>
        <p:nvGrpSpPr>
          <p:cNvPr id="1026" name="Group 4"/>
          <p:cNvGrpSpPr>
            <a:grpSpLocks/>
          </p:cNvGrpSpPr>
          <p:nvPr/>
        </p:nvGrpSpPr>
        <p:grpSpPr bwMode="auto">
          <a:xfrm>
            <a:off x="0" y="1428750"/>
            <a:ext cx="9142413" cy="152400"/>
            <a:chOff x="0" y="900"/>
            <a:chExt cx="5759" cy="96"/>
          </a:xfrm>
        </p:grpSpPr>
        <p:sp>
          <p:nvSpPr>
            <p:cNvPr id="2" name="Rectangle 2"/>
            <p:cNvSpPr>
              <a:spLocks noChangeArrowheads="1"/>
            </p:cNvSpPr>
            <p:nvPr/>
          </p:nvSpPr>
          <p:spPr bwMode="ltGray">
            <a:xfrm>
              <a:off x="0" y="900"/>
              <a:ext cx="5759" cy="47"/>
            </a:xfrm>
            <a:prstGeom prst="rect">
              <a:avLst/>
            </a:prstGeom>
            <a:gradFill rotWithShape="0">
              <a:gsLst>
                <a:gs pos="0">
                  <a:schemeClr val="bg2"/>
                </a:gs>
                <a:gs pos="50000">
                  <a:schemeClr val="tx2"/>
                </a:gs>
                <a:gs pos="100000">
                  <a:schemeClr val="bg2"/>
                </a:gs>
              </a:gsLst>
              <a:lin ang="0" scaled="1"/>
            </a:gradFill>
            <a:ln w="9525">
              <a:noFill/>
              <a:miter lim="800000"/>
              <a:headEnd/>
              <a:tailEnd/>
            </a:ln>
            <a:effectLst/>
          </p:spPr>
          <p:txBody>
            <a:bodyPr wrap="none" anchor="ctr"/>
            <a:lstStyle/>
            <a:p>
              <a:pPr>
                <a:defRPr/>
              </a:pPr>
              <a:endParaRPr lang="en-US"/>
            </a:p>
          </p:txBody>
        </p:sp>
        <p:sp>
          <p:nvSpPr>
            <p:cNvPr id="3" name="Rectangle 3"/>
            <p:cNvSpPr>
              <a:spLocks noChangeArrowheads="1"/>
            </p:cNvSpPr>
            <p:nvPr/>
          </p:nvSpPr>
          <p:spPr bwMode="ltGray">
            <a:xfrm>
              <a:off x="0" y="972"/>
              <a:ext cx="5759" cy="24"/>
            </a:xfrm>
            <a:prstGeom prst="rect">
              <a:avLst/>
            </a:prstGeom>
            <a:gradFill rotWithShape="0">
              <a:gsLst>
                <a:gs pos="0">
                  <a:schemeClr val="bg2"/>
                </a:gs>
                <a:gs pos="50000">
                  <a:schemeClr val="folHlink"/>
                </a:gs>
                <a:gs pos="100000">
                  <a:schemeClr val="bg2"/>
                </a:gs>
              </a:gsLst>
              <a:lin ang="0" scaled="1"/>
            </a:gradFill>
            <a:ln w="9525">
              <a:noFill/>
              <a:miter lim="800000"/>
              <a:headEnd/>
              <a:tailEnd/>
            </a:ln>
            <a:effectLst/>
          </p:spPr>
          <p:txBody>
            <a:bodyPr wrap="none" anchor="ctr"/>
            <a:lstStyle/>
            <a:p>
              <a:pPr>
                <a:defRPr/>
              </a:pPr>
              <a:endParaRPr lang="en-US"/>
            </a:p>
          </p:txBody>
        </p:sp>
      </p:grpSp>
      <p:sp>
        <p:nvSpPr>
          <p:cNvPr id="1027" name="Rectangle 5"/>
          <p:cNvSpPr>
            <a:spLocks noGrp="1" noChangeArrowheads="1"/>
          </p:cNvSpPr>
          <p:nvPr>
            <p:ph type="title"/>
          </p:nvPr>
        </p:nvSpPr>
        <p:spPr bwMode="auto">
          <a:xfrm>
            <a:off x="609600" y="228600"/>
            <a:ext cx="7848600" cy="1143000"/>
          </a:xfrm>
          <a:prstGeom prst="rect">
            <a:avLst/>
          </a:prstGeom>
          <a:noFill/>
          <a:ln w="9525">
            <a:noFill/>
            <a:miter lim="800000"/>
            <a:headEnd/>
            <a:tailEnd/>
          </a:ln>
        </p:spPr>
        <p:txBody>
          <a:bodyPr vert="horz" wrap="square" lIns="92075" tIns="46038" rIns="92075" bIns="46038" numCol="1" anchor="b" anchorCtr="0" compatLnSpc="1">
            <a:prstTxWarp prst="textNoShape">
              <a:avLst/>
            </a:prstTxWarp>
          </a:bodyPr>
          <a:lstStyle/>
          <a:p>
            <a:pPr lvl="0"/>
            <a:r>
              <a:rPr lang="en-US"/>
              <a:t>Click to edit Master title style</a:t>
            </a:r>
          </a:p>
        </p:txBody>
      </p:sp>
      <p:sp>
        <p:nvSpPr>
          <p:cNvPr id="1028" name="Rectangle 6"/>
          <p:cNvSpPr>
            <a:spLocks noGrp="1" noChangeArrowheads="1"/>
          </p:cNvSpPr>
          <p:nvPr>
            <p:ph type="body" idx="1"/>
          </p:nvPr>
        </p:nvSpPr>
        <p:spPr bwMode="auto">
          <a:xfrm>
            <a:off x="609600" y="1981200"/>
            <a:ext cx="7848600" cy="41148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1" name="Rectangle 7"/>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l">
              <a:defRPr sz="1400"/>
            </a:lvl1pPr>
          </a:lstStyle>
          <a:p>
            <a:pPr>
              <a:defRPr/>
            </a:pPr>
            <a:endParaRPr lang="en-US"/>
          </a:p>
        </p:txBody>
      </p:sp>
      <p:sp>
        <p:nvSpPr>
          <p:cNvPr id="1032" name="Rectangle 8"/>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defRPr sz="1400"/>
            </a:lvl1pPr>
          </a:lstStyle>
          <a:p>
            <a:pPr>
              <a:defRPr/>
            </a:pPr>
            <a:endParaRPr lang="en-US"/>
          </a:p>
        </p:txBody>
      </p:sp>
      <p:sp>
        <p:nvSpPr>
          <p:cNvPr id="1033" name="Rectangle 9"/>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defRPr sz="1400"/>
            </a:lvl1pPr>
          </a:lstStyle>
          <a:p>
            <a:pPr>
              <a:defRPr/>
            </a:pPr>
            <a:fld id="{2084F7B3-07D9-4392-9F17-B896F19329D9}"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707"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9pPr>
    </p:titleStyle>
    <p:bodyStyle>
      <a:lvl1pPr marL="342900" indent="-342900" algn="l" rtl="0" eaLnBrk="0" fontAlgn="base" hangingPunct="0">
        <a:spcBef>
          <a:spcPct val="20000"/>
        </a:spcBef>
        <a:spcAft>
          <a:spcPct val="0"/>
        </a:spcAft>
        <a:buClr>
          <a:schemeClr val="tx2"/>
        </a:buClr>
        <a:buSzPct val="75000"/>
        <a:buFont typeface="Monotype Sorts" pitchFamily="2" charset="2"/>
        <a:buChar char="l"/>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folHlink"/>
        </a:buClr>
        <a:buSzPct val="80000"/>
        <a:buFont typeface="Monotype Sorts" pitchFamily="2" charset="2"/>
        <a:buChar char="n"/>
        <a:defRPr sz="2800">
          <a:solidFill>
            <a:schemeClr val="tx1"/>
          </a:solidFill>
          <a:latin typeface="+mn-lt"/>
          <a:cs typeface="+mn-cs"/>
        </a:defRPr>
      </a:lvl2pPr>
      <a:lvl3pPr marL="1143000" indent="-228600" algn="l" rtl="0" eaLnBrk="0" fontAlgn="base" hangingPunct="0">
        <a:spcBef>
          <a:spcPct val="20000"/>
        </a:spcBef>
        <a:spcAft>
          <a:spcPct val="0"/>
        </a:spcAft>
        <a:buClr>
          <a:schemeClr val="tx1"/>
        </a:buClr>
        <a:buChar char="–"/>
        <a:defRPr sz="2400">
          <a:solidFill>
            <a:schemeClr val="tx1"/>
          </a:solidFill>
          <a:latin typeface="+mn-lt"/>
          <a:cs typeface="+mn-cs"/>
        </a:defRPr>
      </a:lvl3pPr>
      <a:lvl4pPr marL="1600200" indent="-228600" algn="l" rtl="0" eaLnBrk="0" fontAlgn="base" hangingPunct="0">
        <a:spcBef>
          <a:spcPct val="20000"/>
        </a:spcBef>
        <a:spcAft>
          <a:spcPct val="0"/>
        </a:spcAft>
        <a:buClr>
          <a:schemeClr val="tx2"/>
        </a:buClr>
        <a:buSzPct val="65000"/>
        <a:buFont typeface="Monotype Sorts" pitchFamily="2" charset="2"/>
        <a:buChar char="l"/>
        <a:defRPr sz="2000">
          <a:solidFill>
            <a:schemeClr val="tx1"/>
          </a:solidFill>
          <a:latin typeface="+mn-lt"/>
          <a:cs typeface="+mn-cs"/>
        </a:defRPr>
      </a:lvl4pPr>
      <a:lvl5pPr marL="2057400" indent="-228600" algn="l" rtl="0" eaLnBrk="0" fontAlgn="base" hangingPunct="0">
        <a:spcBef>
          <a:spcPct val="20000"/>
        </a:spcBef>
        <a:spcAft>
          <a:spcPct val="0"/>
        </a:spcAft>
        <a:buClr>
          <a:schemeClr val="folHlink"/>
        </a:buClr>
        <a:buSzPct val="80000"/>
        <a:buFont typeface="Monotype Sorts" pitchFamily="2" charset="2"/>
        <a:buChar char="n"/>
        <a:defRPr sz="2000">
          <a:solidFill>
            <a:schemeClr val="tx1"/>
          </a:solidFill>
          <a:latin typeface="+mn-lt"/>
          <a:cs typeface="+mn-cs"/>
        </a:defRPr>
      </a:lvl5pPr>
      <a:lvl6pPr marL="2514600" indent="-228600" algn="l" rtl="0" eaLnBrk="0" fontAlgn="base" hangingPunct="0">
        <a:spcBef>
          <a:spcPct val="20000"/>
        </a:spcBef>
        <a:spcAft>
          <a:spcPct val="0"/>
        </a:spcAft>
        <a:buClr>
          <a:schemeClr val="folHlink"/>
        </a:buClr>
        <a:buSzPct val="80000"/>
        <a:buFont typeface="Monotype Sorts" pitchFamily="2" charset="2"/>
        <a:buChar char="n"/>
        <a:defRPr sz="2000">
          <a:solidFill>
            <a:schemeClr val="tx1"/>
          </a:solidFill>
          <a:latin typeface="+mn-lt"/>
          <a:cs typeface="+mn-cs"/>
        </a:defRPr>
      </a:lvl6pPr>
      <a:lvl7pPr marL="2971800" indent="-228600" algn="l" rtl="0" eaLnBrk="0" fontAlgn="base" hangingPunct="0">
        <a:spcBef>
          <a:spcPct val="20000"/>
        </a:spcBef>
        <a:spcAft>
          <a:spcPct val="0"/>
        </a:spcAft>
        <a:buClr>
          <a:schemeClr val="folHlink"/>
        </a:buClr>
        <a:buSzPct val="80000"/>
        <a:buFont typeface="Monotype Sorts" pitchFamily="2" charset="2"/>
        <a:buChar char="n"/>
        <a:defRPr sz="2000">
          <a:solidFill>
            <a:schemeClr val="tx1"/>
          </a:solidFill>
          <a:latin typeface="+mn-lt"/>
          <a:cs typeface="+mn-cs"/>
        </a:defRPr>
      </a:lvl7pPr>
      <a:lvl8pPr marL="3429000" indent="-228600" algn="l" rtl="0" eaLnBrk="0" fontAlgn="base" hangingPunct="0">
        <a:spcBef>
          <a:spcPct val="20000"/>
        </a:spcBef>
        <a:spcAft>
          <a:spcPct val="0"/>
        </a:spcAft>
        <a:buClr>
          <a:schemeClr val="folHlink"/>
        </a:buClr>
        <a:buSzPct val="80000"/>
        <a:buFont typeface="Monotype Sorts" pitchFamily="2" charset="2"/>
        <a:buChar char="n"/>
        <a:defRPr sz="2000">
          <a:solidFill>
            <a:schemeClr val="tx1"/>
          </a:solidFill>
          <a:latin typeface="+mn-lt"/>
          <a:cs typeface="+mn-cs"/>
        </a:defRPr>
      </a:lvl8pPr>
      <a:lvl9pPr marL="3886200" indent="-228600" algn="l" rtl="0" eaLnBrk="0" fontAlgn="base" hangingPunct="0">
        <a:spcBef>
          <a:spcPct val="20000"/>
        </a:spcBef>
        <a:spcAft>
          <a:spcPct val="0"/>
        </a:spcAft>
        <a:buClr>
          <a:schemeClr val="folHlink"/>
        </a:buClr>
        <a:buSzPct val="80000"/>
        <a:buFont typeface="Monotype Sorts" pitchFamily="2" charset="2"/>
        <a:buChar char="n"/>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762000" y="1295400"/>
            <a:ext cx="8001000" cy="1981200"/>
          </a:xfrm>
          <a:noFill/>
        </p:spPr>
        <p:txBody>
          <a:bodyPr/>
          <a:lstStyle/>
          <a:p>
            <a:r>
              <a:rPr lang="en-US" sz="4600"/>
              <a:t>NEW FOUNDATIONS</a:t>
            </a:r>
            <a:br>
              <a:rPr lang="en-US" sz="4600"/>
            </a:br>
            <a:r>
              <a:rPr lang="en-US" sz="4600"/>
              <a:t>FOR IMPERATIVE LOGIC III:</a:t>
            </a:r>
            <a:br>
              <a:rPr lang="en-US" sz="4600"/>
            </a:br>
            <a:r>
              <a:rPr lang="en-US" sz="4600"/>
              <a:t>A General Definition of Argument Validity</a:t>
            </a:r>
          </a:p>
        </p:txBody>
      </p:sp>
      <p:sp>
        <p:nvSpPr>
          <p:cNvPr id="3075" name="Rectangle 3"/>
          <p:cNvSpPr>
            <a:spLocks noGrp="1" noChangeArrowheads="1"/>
          </p:cNvSpPr>
          <p:nvPr>
            <p:ph type="subTitle" idx="1"/>
          </p:nvPr>
        </p:nvSpPr>
        <p:spPr>
          <a:xfrm>
            <a:off x="990600" y="3429000"/>
            <a:ext cx="7543800" cy="2895600"/>
          </a:xfrm>
          <a:noFill/>
        </p:spPr>
        <p:txBody>
          <a:bodyPr/>
          <a:lstStyle/>
          <a:p>
            <a:endParaRPr lang="en-US" sz="1800" dirty="0">
              <a:solidFill>
                <a:schemeClr val="folHlink"/>
              </a:solidFill>
              <a:latin typeface="Arial" charset="0"/>
            </a:endParaRPr>
          </a:p>
          <a:p>
            <a:r>
              <a:rPr lang="en-US" dirty="0">
                <a:solidFill>
                  <a:schemeClr val="folHlink"/>
                </a:solidFill>
              </a:rPr>
              <a:t>Peter B. M. Vranas</a:t>
            </a:r>
          </a:p>
          <a:p>
            <a:r>
              <a:rPr lang="en-US" dirty="0">
                <a:solidFill>
                  <a:schemeClr val="folHlink"/>
                </a:solidFill>
              </a:rPr>
              <a:t>vranas@wisc.edu</a:t>
            </a:r>
            <a:endParaRPr lang="en-US" sz="400" dirty="0">
              <a:solidFill>
                <a:schemeClr val="folHlink"/>
              </a:solidFill>
            </a:endParaRPr>
          </a:p>
          <a:p>
            <a:r>
              <a:rPr lang="en-US" dirty="0">
                <a:solidFill>
                  <a:schemeClr val="folHlink"/>
                </a:solidFill>
              </a:rPr>
              <a:t>University of Wisconsin-Madison</a:t>
            </a:r>
          </a:p>
          <a:p>
            <a:endParaRPr lang="en-US" sz="2600" dirty="0">
              <a:solidFill>
                <a:schemeClr val="folHlink"/>
              </a:solidFill>
            </a:endParaRPr>
          </a:p>
          <a:p>
            <a:r>
              <a:rPr lang="en-US" sz="2400" dirty="0">
                <a:solidFill>
                  <a:schemeClr val="folHlink"/>
                </a:solidFill>
              </a:rPr>
              <a:t>Talk at the University of Warsaw, 17 May 2012</a:t>
            </a:r>
          </a:p>
        </p:txBody>
      </p:sp>
    </p:spTree>
  </p:cSld>
  <p:clrMapOvr>
    <a:overrideClrMapping bg1="dk2" tx1="lt1" bg2="dk1" tx2="lt2" accent1="accent1" accent2="accent2" accent3="accent3" accent4="accent4" accent5="accent5" accent6="accent6" hlink="hlink" folHlink="folHlink"/>
  </p:clrMapOvr>
  <p:transition spd="slow"/>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a:xfrm>
            <a:off x="457200" y="228600"/>
            <a:ext cx="8686800" cy="1143000"/>
          </a:xfrm>
          <a:noFill/>
        </p:spPr>
        <p:txBody>
          <a:bodyPr/>
          <a:lstStyle/>
          <a:p>
            <a:r>
              <a:rPr lang="en-US"/>
              <a:t>A TAXONOMY OF ARGUMENTS</a:t>
            </a:r>
          </a:p>
        </p:txBody>
      </p:sp>
      <p:sp>
        <p:nvSpPr>
          <p:cNvPr id="177155" name="Rectangle 3"/>
          <p:cNvSpPr>
            <a:spLocks noGrp="1" noChangeArrowheads="1"/>
          </p:cNvSpPr>
          <p:nvPr>
            <p:ph type="body" idx="1"/>
          </p:nvPr>
        </p:nvSpPr>
        <p:spPr>
          <a:xfrm>
            <a:off x="152400" y="1752600"/>
            <a:ext cx="8839200" cy="4114800"/>
          </a:xfrm>
          <a:noFill/>
        </p:spPr>
        <p:txBody>
          <a:bodyPr/>
          <a:lstStyle/>
          <a:p>
            <a:pPr marL="341313" indent="-341313">
              <a:spcBef>
                <a:spcPct val="10000"/>
              </a:spcBef>
              <a:buSzPct val="60000"/>
              <a:buFont typeface="Monotype Sorts" pitchFamily="2" charset="2"/>
              <a:buNone/>
            </a:pPr>
            <a:endParaRPr lang="en-US"/>
          </a:p>
        </p:txBody>
      </p:sp>
      <p:graphicFrame>
        <p:nvGraphicFramePr>
          <p:cNvPr id="4" name="Table 3"/>
          <p:cNvGraphicFramePr>
            <a:graphicFrameLocks noGrp="1"/>
          </p:cNvGraphicFramePr>
          <p:nvPr/>
        </p:nvGraphicFramePr>
        <p:xfrm>
          <a:off x="228600" y="1828800"/>
          <a:ext cx="8686800" cy="4846320"/>
        </p:xfrm>
        <a:graphic>
          <a:graphicData uri="http://schemas.openxmlformats.org/drawingml/2006/table">
            <a:tbl>
              <a:tblPr firstRow="1" bandRow="1">
                <a:tableStyleId>{5C22544A-7EE6-4342-B048-85BDC9FD1C3A}</a:tableStyleId>
              </a:tblPr>
              <a:tblGrid>
                <a:gridCol w="4343400">
                  <a:extLst>
                    <a:ext uri="{9D8B030D-6E8A-4147-A177-3AD203B41FA5}">
                      <a16:colId xmlns:a16="http://schemas.microsoft.com/office/drawing/2014/main" val="20000"/>
                    </a:ext>
                  </a:extLst>
                </a:gridCol>
                <a:gridCol w="4343400">
                  <a:extLst>
                    <a:ext uri="{9D8B030D-6E8A-4147-A177-3AD203B41FA5}">
                      <a16:colId xmlns:a16="http://schemas.microsoft.com/office/drawing/2014/main" val="20001"/>
                    </a:ext>
                  </a:extLst>
                </a:gridCol>
              </a:tblGrid>
              <a:tr h="783552">
                <a:tc>
                  <a:txBody>
                    <a:bodyPr/>
                    <a:lstStyle/>
                    <a:p>
                      <a:r>
                        <a:rPr lang="en-US" sz="3000" b="0" u="sng" dirty="0"/>
                        <a:t>Pure declarative arguments</a:t>
                      </a:r>
                    </a:p>
                    <a:p>
                      <a:r>
                        <a:rPr lang="en-US" sz="3000" b="0" dirty="0"/>
                        <a:t>You sinned shamelessly.</a:t>
                      </a:r>
                    </a:p>
                    <a:p>
                      <a:r>
                        <a:rPr lang="en-US" sz="3000" b="0" dirty="0"/>
                        <a:t>So: You sinned.</a:t>
                      </a:r>
                    </a:p>
                  </a:txBody>
                  <a:tcPr/>
                </a:tc>
                <a:tc>
                  <a:txBody>
                    <a:bodyPr/>
                    <a:lstStyle/>
                    <a:p>
                      <a:r>
                        <a:rPr lang="en-US" sz="3000" b="0" u="sng" dirty="0"/>
                        <a:t>Pure imperative arguments</a:t>
                      </a:r>
                    </a:p>
                    <a:p>
                      <a:r>
                        <a:rPr lang="en-US" sz="3000" b="0" dirty="0"/>
                        <a:t>Repent quickly.</a:t>
                      </a:r>
                    </a:p>
                    <a:p>
                      <a:r>
                        <a:rPr lang="en-US" sz="3000" b="0" dirty="0"/>
                        <a:t>So: Repent.</a:t>
                      </a:r>
                    </a:p>
                  </a:txBody>
                  <a:tcPr/>
                </a:tc>
                <a:extLst>
                  <a:ext uri="{0D108BD9-81ED-4DB2-BD59-A6C34878D82A}">
                    <a16:rowId xmlns:a16="http://schemas.microsoft.com/office/drawing/2014/main" val="10000"/>
                  </a:ext>
                </a:extLst>
              </a:tr>
              <a:tr h="1018617">
                <a:tc>
                  <a:txBody>
                    <a:bodyPr/>
                    <a:lstStyle/>
                    <a:p>
                      <a:r>
                        <a:rPr lang="en-US" sz="3000" b="0" u="sng" dirty="0"/>
                        <a:t>Mixed-premise declarative</a:t>
                      </a:r>
                    </a:p>
                    <a:p>
                      <a:r>
                        <a:rPr lang="en-US" sz="3000" b="0" dirty="0"/>
                        <a:t>If you sinned, repent.</a:t>
                      </a:r>
                    </a:p>
                    <a:p>
                      <a:r>
                        <a:rPr lang="en-US" sz="3000" b="0" dirty="0"/>
                        <a:t>You will not repent.</a:t>
                      </a:r>
                    </a:p>
                    <a:p>
                      <a:r>
                        <a:rPr lang="en-US" sz="3000" b="0" dirty="0"/>
                        <a:t>So: You did not sin.</a:t>
                      </a:r>
                    </a:p>
                  </a:txBody>
                  <a:tcPr/>
                </a:tc>
                <a:tc>
                  <a:txBody>
                    <a:bodyPr/>
                    <a:lstStyle/>
                    <a:p>
                      <a:r>
                        <a:rPr lang="en-US" sz="3000" b="0" u="sng" dirty="0"/>
                        <a:t>Mixed-premise imperative</a:t>
                      </a:r>
                    </a:p>
                    <a:p>
                      <a:r>
                        <a:rPr lang="en-US" sz="3000" b="0" dirty="0"/>
                        <a:t>If</a:t>
                      </a:r>
                      <a:r>
                        <a:rPr lang="en-US" sz="3000" b="0" baseline="0" dirty="0"/>
                        <a:t> you sinned, repent.</a:t>
                      </a:r>
                    </a:p>
                    <a:p>
                      <a:r>
                        <a:rPr lang="en-US" sz="3000" b="0" baseline="0" dirty="0"/>
                        <a:t>You sinned.</a:t>
                      </a:r>
                    </a:p>
                    <a:p>
                      <a:r>
                        <a:rPr lang="en-US" sz="3000" b="0" baseline="0" dirty="0"/>
                        <a:t>So: Repent.</a:t>
                      </a:r>
                      <a:endParaRPr lang="en-US" sz="3000" b="0" dirty="0"/>
                    </a:p>
                  </a:txBody>
                  <a:tcPr/>
                </a:tc>
                <a:extLst>
                  <a:ext uri="{0D108BD9-81ED-4DB2-BD59-A6C34878D82A}">
                    <a16:rowId xmlns:a16="http://schemas.microsoft.com/office/drawing/2014/main" val="10001"/>
                  </a:ext>
                </a:extLst>
              </a:tr>
              <a:tr h="783552">
                <a:tc>
                  <a:txBody>
                    <a:bodyPr/>
                    <a:lstStyle/>
                    <a:p>
                      <a:r>
                        <a:rPr lang="en-US" sz="3000" b="0" u="sng" dirty="0"/>
                        <a:t>Cross-species declarative</a:t>
                      </a:r>
                    </a:p>
                    <a:p>
                      <a:r>
                        <a:rPr lang="en-US" sz="3000" b="0" dirty="0"/>
                        <a:t>Repent.</a:t>
                      </a:r>
                    </a:p>
                    <a:p>
                      <a:r>
                        <a:rPr lang="en-US" sz="3000" b="0" dirty="0"/>
                        <a:t>So: You can repent.</a:t>
                      </a:r>
                    </a:p>
                  </a:txBody>
                  <a:tcPr/>
                </a:tc>
                <a:tc>
                  <a:txBody>
                    <a:bodyPr/>
                    <a:lstStyle/>
                    <a:p>
                      <a:r>
                        <a:rPr lang="en-US" sz="3000" b="0" u="sng" dirty="0"/>
                        <a:t>Cross-species imperative</a:t>
                      </a:r>
                    </a:p>
                    <a:p>
                      <a:r>
                        <a:rPr lang="en-US" sz="3000" b="0" dirty="0"/>
                        <a:t>You</a:t>
                      </a:r>
                      <a:r>
                        <a:rPr lang="en-US" sz="3000" b="0" baseline="0" dirty="0"/>
                        <a:t> must repent.</a:t>
                      </a:r>
                    </a:p>
                    <a:p>
                      <a:r>
                        <a:rPr lang="en-US" sz="3000" b="0" baseline="0" dirty="0"/>
                        <a:t>So: Repent.</a:t>
                      </a:r>
                      <a:endParaRPr lang="en-US" sz="3000" b="0" dirty="0"/>
                    </a:p>
                  </a:txBody>
                  <a:tcPr/>
                </a:tc>
                <a:extLst>
                  <a:ext uri="{0D108BD9-81ED-4DB2-BD59-A6C34878D82A}">
                    <a16:rowId xmlns:a16="http://schemas.microsoft.com/office/drawing/2014/main" val="10002"/>
                  </a:ext>
                </a:extLst>
              </a:tr>
            </a:tbl>
          </a:graphicData>
        </a:graphic>
      </p:graphicFrame>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771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nodePh="1">
                                  <p:stCondLst>
                                    <p:cond delay="0"/>
                                  </p:stCondLst>
                                  <p:endCondLst>
                                    <p:cond evt="begin" delay="0">
                                      <p:tn val="9"/>
                                    </p:cond>
                                  </p:endCondLst>
                                  <p:childTnLst>
                                    <p:set>
                                      <p:cBhvr>
                                        <p:cTn id="10" dur="1" fill="hold">
                                          <p:stCondLst>
                                            <p:cond delay="499"/>
                                          </p:stCondLst>
                                        </p:cTn>
                                        <p:tgtEl>
                                          <p:spTgt spid="17715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154" grpId="0" autoUpdateAnimBg="0"/>
      <p:bldP spid="177155"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a:xfrm>
            <a:off x="685800" y="228600"/>
            <a:ext cx="8153400" cy="1143000"/>
          </a:xfrm>
          <a:noFill/>
        </p:spPr>
        <p:txBody>
          <a:bodyPr/>
          <a:lstStyle/>
          <a:p>
            <a:r>
              <a:rPr lang="en-US"/>
              <a:t>RELATED RESEARCH</a:t>
            </a:r>
          </a:p>
        </p:txBody>
      </p:sp>
      <p:sp>
        <p:nvSpPr>
          <p:cNvPr id="162819" name="Rectangle 3"/>
          <p:cNvSpPr>
            <a:spLocks noGrp="1" noChangeArrowheads="1"/>
          </p:cNvSpPr>
          <p:nvPr>
            <p:ph type="body" idx="1"/>
          </p:nvPr>
        </p:nvSpPr>
        <p:spPr>
          <a:xfrm>
            <a:off x="762000" y="1752600"/>
            <a:ext cx="7924800" cy="4114800"/>
          </a:xfrm>
          <a:noFill/>
        </p:spPr>
        <p:txBody>
          <a:bodyPr/>
          <a:lstStyle/>
          <a:p>
            <a:pPr marL="341313" indent="-341313">
              <a:lnSpc>
                <a:spcPct val="90000"/>
              </a:lnSpc>
              <a:spcBef>
                <a:spcPct val="10000"/>
              </a:spcBef>
              <a:buSzPct val="60000"/>
            </a:pPr>
            <a:r>
              <a:rPr lang="en-US" dirty="0"/>
              <a:t>New foundations for imperative logic I: Logical connectives, consistency, and quantifiers.  </a:t>
            </a:r>
            <a:r>
              <a:rPr lang="en-US" i="1" dirty="0" err="1"/>
              <a:t>Noûs</a:t>
            </a:r>
            <a:r>
              <a:rPr lang="en-US" i="1" dirty="0"/>
              <a:t>  </a:t>
            </a:r>
            <a:r>
              <a:rPr lang="en-US" dirty="0"/>
              <a:t>(2008)  42: 529-572.</a:t>
            </a:r>
          </a:p>
          <a:p>
            <a:pPr marL="341313" indent="-341313">
              <a:lnSpc>
                <a:spcPct val="90000"/>
              </a:lnSpc>
              <a:spcBef>
                <a:spcPct val="10000"/>
              </a:spcBef>
              <a:buSzPct val="60000"/>
            </a:pPr>
            <a:r>
              <a:rPr lang="en-US" dirty="0"/>
              <a:t>In defense of imperative inference.  </a:t>
            </a:r>
            <a:r>
              <a:rPr lang="en-US" i="1" dirty="0"/>
              <a:t>Journal of  Philosophical  Logic  </a:t>
            </a:r>
            <a:r>
              <a:rPr lang="en-US" dirty="0"/>
              <a:t>(2010)  39: 59-71.</a:t>
            </a:r>
          </a:p>
          <a:p>
            <a:pPr marL="341313" indent="-341313">
              <a:lnSpc>
                <a:spcPct val="90000"/>
              </a:lnSpc>
              <a:spcBef>
                <a:spcPct val="10000"/>
              </a:spcBef>
              <a:buSzPct val="60000"/>
            </a:pPr>
            <a:r>
              <a:rPr lang="en-US" dirty="0"/>
              <a:t>New foundations for imperative logic II: Pure imperative inference.  </a:t>
            </a:r>
            <a:r>
              <a:rPr lang="en-US" i="1" dirty="0"/>
              <a:t>Mind</a:t>
            </a:r>
            <a:r>
              <a:rPr lang="en-US" dirty="0"/>
              <a:t>  (2011)  120: 369-446.</a:t>
            </a:r>
          </a:p>
          <a:p>
            <a:pPr marL="341313" indent="-341313">
              <a:lnSpc>
                <a:spcPct val="90000"/>
              </a:lnSpc>
              <a:spcBef>
                <a:spcPct val="10000"/>
              </a:spcBef>
              <a:buSzPct val="60000"/>
            </a:pPr>
            <a:r>
              <a:rPr lang="en-US" dirty="0"/>
              <a:t>New foundations for imperative logic IV: Soundness and completeness. In preparation.</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628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6281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62819">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62819">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6281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818" grpId="0" autoUpdateAnimBg="0"/>
      <p:bldP spid="162819"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a:xfrm>
            <a:off x="609600" y="228600"/>
            <a:ext cx="8229600" cy="1143000"/>
          </a:xfrm>
          <a:noFill/>
        </p:spPr>
        <p:txBody>
          <a:bodyPr/>
          <a:lstStyle/>
          <a:p>
            <a:r>
              <a:rPr lang="en-US"/>
              <a:t>OVERVIEW</a:t>
            </a:r>
          </a:p>
        </p:txBody>
      </p:sp>
      <p:sp>
        <p:nvSpPr>
          <p:cNvPr id="6147" name="Rectangle 3"/>
          <p:cNvSpPr>
            <a:spLocks noGrp="1" noChangeArrowheads="1"/>
          </p:cNvSpPr>
          <p:nvPr>
            <p:ph type="body" idx="1"/>
          </p:nvPr>
        </p:nvSpPr>
        <p:spPr>
          <a:xfrm>
            <a:off x="685800" y="1676400"/>
            <a:ext cx="8229600" cy="4191000"/>
          </a:xfrm>
          <a:noFill/>
        </p:spPr>
        <p:txBody>
          <a:bodyPr/>
          <a:lstStyle/>
          <a:p>
            <a:pPr marL="0" indent="0" algn="ctr">
              <a:lnSpc>
                <a:spcPct val="90000"/>
              </a:lnSpc>
              <a:spcBef>
                <a:spcPct val="17000"/>
              </a:spcBef>
              <a:buFont typeface="Monotype Sorts" pitchFamily="2" charset="2"/>
              <a:buNone/>
            </a:pPr>
            <a:endParaRPr lang="en-US" sz="1500" u="sng"/>
          </a:p>
          <a:p>
            <a:pPr marL="0" indent="0" algn="ctr">
              <a:lnSpc>
                <a:spcPct val="90000"/>
              </a:lnSpc>
              <a:spcBef>
                <a:spcPct val="17000"/>
              </a:spcBef>
              <a:buFont typeface="Monotype Sorts" pitchFamily="2" charset="2"/>
              <a:buNone/>
            </a:pPr>
            <a:r>
              <a:rPr lang="en-US" u="sng"/>
              <a:t>Part 1</a:t>
            </a:r>
            <a:r>
              <a:rPr lang="en-US"/>
              <a:t>:</a:t>
            </a:r>
          </a:p>
          <a:p>
            <a:pPr marL="0" indent="0" algn="ctr">
              <a:lnSpc>
                <a:spcPct val="90000"/>
              </a:lnSpc>
              <a:spcBef>
                <a:spcPct val="17000"/>
              </a:spcBef>
              <a:buFont typeface="Monotype Sorts" pitchFamily="2" charset="2"/>
              <a:buNone/>
            </a:pPr>
            <a:r>
              <a:rPr lang="en-US"/>
              <a:t>THE GENERAL DEFINITION</a:t>
            </a:r>
          </a:p>
          <a:p>
            <a:pPr marL="0" indent="0" algn="ctr">
              <a:lnSpc>
                <a:spcPct val="90000"/>
              </a:lnSpc>
              <a:spcBef>
                <a:spcPct val="17000"/>
              </a:spcBef>
              <a:buFont typeface="Monotype Sorts" pitchFamily="2" charset="2"/>
              <a:buNone/>
            </a:pPr>
            <a:endParaRPr lang="en-US" sz="1500"/>
          </a:p>
          <a:p>
            <a:pPr marL="0" indent="0" algn="ctr">
              <a:lnSpc>
                <a:spcPct val="90000"/>
              </a:lnSpc>
              <a:spcBef>
                <a:spcPct val="17000"/>
              </a:spcBef>
              <a:buFont typeface="Monotype Sorts" pitchFamily="2" charset="2"/>
              <a:buNone/>
            </a:pPr>
            <a:r>
              <a:rPr lang="en-US" u="sng"/>
              <a:t>Part 2</a:t>
            </a:r>
            <a:r>
              <a:rPr lang="en-US"/>
              <a:t>:</a:t>
            </a:r>
          </a:p>
          <a:p>
            <a:pPr marL="0" indent="0" algn="ctr">
              <a:lnSpc>
                <a:spcPct val="90000"/>
              </a:lnSpc>
              <a:spcBef>
                <a:spcPct val="17000"/>
              </a:spcBef>
              <a:buFont typeface="Monotype Sorts" pitchFamily="2" charset="2"/>
              <a:buNone/>
            </a:pPr>
            <a:r>
              <a:rPr lang="en-US"/>
              <a:t>CROSS-SPECIES ARGUMENTS</a:t>
            </a:r>
          </a:p>
          <a:p>
            <a:pPr marL="0" indent="0" algn="ctr">
              <a:lnSpc>
                <a:spcPct val="90000"/>
              </a:lnSpc>
              <a:spcBef>
                <a:spcPct val="17000"/>
              </a:spcBef>
              <a:buFont typeface="Monotype Sorts" pitchFamily="2" charset="2"/>
              <a:buNone/>
            </a:pPr>
            <a:endParaRPr lang="en-US" sz="1500"/>
          </a:p>
          <a:p>
            <a:pPr marL="0" indent="0" algn="ctr">
              <a:lnSpc>
                <a:spcPct val="90000"/>
              </a:lnSpc>
              <a:spcBef>
                <a:spcPct val="17000"/>
              </a:spcBef>
              <a:buFont typeface="Monotype Sorts" pitchFamily="2" charset="2"/>
              <a:buNone/>
            </a:pPr>
            <a:r>
              <a:rPr lang="en-US" u="sng"/>
              <a:t>Part 3</a:t>
            </a:r>
            <a:r>
              <a:rPr lang="en-US"/>
              <a:t>:</a:t>
            </a:r>
          </a:p>
          <a:p>
            <a:pPr marL="0" indent="0" algn="ctr">
              <a:lnSpc>
                <a:spcPct val="90000"/>
              </a:lnSpc>
              <a:spcBef>
                <a:spcPct val="17000"/>
              </a:spcBef>
              <a:buFont typeface="Monotype Sorts" pitchFamily="2" charset="2"/>
              <a:buNone/>
            </a:pPr>
            <a:r>
              <a:rPr lang="en-US"/>
              <a:t>MIXED-PREMISE ARGUMENTS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648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66"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304800" y="342900"/>
            <a:ext cx="8610600" cy="1028700"/>
          </a:xfrm>
          <a:noFill/>
        </p:spPr>
        <p:txBody>
          <a:bodyPr/>
          <a:lstStyle/>
          <a:p>
            <a:r>
              <a:rPr lang="en-US"/>
              <a:t>PRELIMINARIES</a:t>
            </a:r>
          </a:p>
        </p:txBody>
      </p:sp>
      <p:sp>
        <p:nvSpPr>
          <p:cNvPr id="13315" name="Rectangle 3"/>
          <p:cNvSpPr>
            <a:spLocks noGrp="1" noChangeArrowheads="1"/>
          </p:cNvSpPr>
          <p:nvPr>
            <p:ph type="body" idx="1"/>
          </p:nvPr>
        </p:nvSpPr>
        <p:spPr>
          <a:xfrm>
            <a:off x="381000" y="1752600"/>
            <a:ext cx="8610600" cy="4114800"/>
          </a:xfrm>
        </p:spPr>
        <p:txBody>
          <a:bodyPr/>
          <a:lstStyle/>
          <a:p>
            <a:pPr>
              <a:lnSpc>
                <a:spcPts val="3300"/>
              </a:lnSpc>
            </a:pPr>
            <a:r>
              <a:rPr lang="en-US"/>
              <a:t>A </a:t>
            </a:r>
            <a:r>
              <a:rPr lang="en-US" i="1"/>
              <a:t>prescription</a:t>
            </a:r>
            <a:r>
              <a:rPr lang="en-US" sz="4000"/>
              <a:t> </a:t>
            </a:r>
            <a:r>
              <a:rPr lang="en-US"/>
              <a:t>is an ordered pair of incompatible propositions: the </a:t>
            </a:r>
            <a:r>
              <a:rPr lang="en-US" i="1"/>
              <a:t>satisfaction  proposition  </a:t>
            </a:r>
            <a:r>
              <a:rPr lang="en-US"/>
              <a:t>and the </a:t>
            </a:r>
            <a:r>
              <a:rPr lang="en-US" i="1"/>
              <a:t>violation  proposition  </a:t>
            </a:r>
            <a:r>
              <a:rPr lang="en-US"/>
              <a:t>of the prescription. Their disjunction is the </a:t>
            </a:r>
            <a:r>
              <a:rPr lang="en-US" i="1"/>
              <a:t>context</a:t>
            </a:r>
            <a:r>
              <a:rPr lang="en-US"/>
              <a:t>, and its negation is the </a:t>
            </a:r>
            <a:r>
              <a:rPr lang="en-US" i="1"/>
              <a:t>avoidance  proposition</a:t>
            </a:r>
            <a:r>
              <a:rPr lang="en-US"/>
              <a:t>  of the prescription.</a:t>
            </a:r>
          </a:p>
          <a:p>
            <a:pPr>
              <a:lnSpc>
                <a:spcPts val="3300"/>
              </a:lnSpc>
            </a:pPr>
            <a:r>
              <a:rPr lang="en-US"/>
              <a:t>A prescription is </a:t>
            </a:r>
            <a:r>
              <a:rPr lang="en-US" i="1"/>
              <a:t>unconditional</a:t>
            </a:r>
            <a:r>
              <a:rPr lang="en-US"/>
              <a:t>  if its context is necessary (e.g., “Repent”) and is </a:t>
            </a:r>
            <a:r>
              <a:rPr lang="en-US" i="1"/>
              <a:t>conditional </a:t>
            </a:r>
            <a:r>
              <a:rPr lang="en-US"/>
              <a:t>otherwise (e.g., “If you sinned, repent”).</a:t>
            </a:r>
          </a:p>
          <a:p>
            <a:pPr>
              <a:lnSpc>
                <a:spcPts val="3300"/>
              </a:lnSpc>
            </a:pPr>
            <a:r>
              <a:rPr lang="en-US"/>
              <a:t>One need only consider </a:t>
            </a:r>
            <a:r>
              <a:rPr lang="en-US" i="1"/>
              <a:t>single-premise</a:t>
            </a:r>
            <a:r>
              <a:rPr lang="en-US"/>
              <a:t> pure and cross-species arguments, and </a:t>
            </a:r>
            <a:r>
              <a:rPr lang="en-US" i="1"/>
              <a:t>two-premise </a:t>
            </a:r>
            <a:r>
              <a:rPr lang="en-US"/>
              <a:t>mixed-premise arguments.</a:t>
            </a:r>
          </a:p>
          <a:p>
            <a:pPr>
              <a:lnSpc>
                <a:spcPts val="3500"/>
              </a:lnSpc>
              <a:spcBef>
                <a:spcPct val="10000"/>
              </a:spcBef>
              <a:buSzPct val="60000"/>
            </a:pPr>
            <a:endParaRPr lang="en-US" i="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33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331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331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33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autoUpdateAnimBg="0"/>
      <p:bldP spid="13315"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304800" y="342900"/>
            <a:ext cx="8610600" cy="1028700"/>
          </a:xfrm>
          <a:noFill/>
        </p:spPr>
        <p:txBody>
          <a:bodyPr/>
          <a:lstStyle/>
          <a:p>
            <a:r>
              <a:rPr lang="en-US"/>
              <a:t>MERITING ENDORSEMENT</a:t>
            </a:r>
          </a:p>
        </p:txBody>
      </p:sp>
      <p:sp>
        <p:nvSpPr>
          <p:cNvPr id="13315" name="Rectangle 3"/>
          <p:cNvSpPr>
            <a:spLocks noGrp="1" noChangeArrowheads="1"/>
          </p:cNvSpPr>
          <p:nvPr>
            <p:ph type="body" idx="1"/>
          </p:nvPr>
        </p:nvSpPr>
        <p:spPr>
          <a:xfrm>
            <a:off x="381000" y="1752600"/>
            <a:ext cx="8534400" cy="4114800"/>
          </a:xfrm>
        </p:spPr>
        <p:txBody>
          <a:bodyPr/>
          <a:lstStyle/>
          <a:p>
            <a:pPr>
              <a:lnSpc>
                <a:spcPts val="3500"/>
              </a:lnSpc>
            </a:pPr>
            <a:r>
              <a:rPr lang="en-US"/>
              <a:t>A typical reason for adducing a valid argument is to convince people that its conclusion is </a:t>
            </a:r>
            <a:r>
              <a:rPr lang="en-US" i="1"/>
              <a:t>true</a:t>
            </a:r>
            <a:r>
              <a:rPr lang="en-US"/>
              <a:t> (if it is a </a:t>
            </a:r>
            <a:r>
              <a:rPr lang="en-US" i="1"/>
              <a:t>proposition</a:t>
            </a:r>
            <a:r>
              <a:rPr lang="en-US"/>
              <a:t>) or that it is </a:t>
            </a:r>
            <a:r>
              <a:rPr lang="en-US" i="1"/>
              <a:t>supported  by reasons</a:t>
            </a:r>
            <a:r>
              <a:rPr lang="en-US"/>
              <a:t>  (if it is a </a:t>
            </a:r>
            <a:r>
              <a:rPr lang="en-US" i="1"/>
              <a:t>prescription</a:t>
            </a:r>
            <a:r>
              <a:rPr lang="en-US"/>
              <a:t>).</a:t>
            </a:r>
          </a:p>
          <a:p>
            <a:pPr>
              <a:lnSpc>
                <a:spcPts val="3500"/>
              </a:lnSpc>
            </a:pPr>
            <a:r>
              <a:rPr lang="en-US"/>
              <a:t>A proposition </a:t>
            </a:r>
            <a:r>
              <a:rPr lang="en-US" i="1"/>
              <a:t>merits endorsement  </a:t>
            </a:r>
            <a:r>
              <a:rPr lang="en-US"/>
              <a:t>iff it is true, and a prescription </a:t>
            </a:r>
            <a:r>
              <a:rPr lang="en-US" i="1"/>
              <a:t>merits endorsement </a:t>
            </a:r>
            <a:r>
              <a:rPr lang="en-US"/>
              <a:t>iff it is supported by reasons (facts).</a:t>
            </a:r>
          </a:p>
          <a:p>
            <a:pPr>
              <a:lnSpc>
                <a:spcPts val="3500"/>
              </a:lnSpc>
            </a:pPr>
            <a:r>
              <a:rPr lang="en-US"/>
              <a:t>An argument is valid only if, necessarily, if its premises merit endorsement, then its conclusion also merits endorsement.</a:t>
            </a:r>
          </a:p>
          <a:p>
            <a:pPr>
              <a:lnSpc>
                <a:spcPts val="3500"/>
              </a:lnSpc>
              <a:spcBef>
                <a:spcPct val="10000"/>
              </a:spcBef>
              <a:buSzPct val="60000"/>
            </a:pPr>
            <a:endParaRPr lang="en-US" i="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33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331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331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33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autoUpdateAnimBg="0"/>
      <p:bldP spid="13315"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839200" cy="1143000"/>
          </a:xfrm>
          <a:noFill/>
        </p:spPr>
        <p:txBody>
          <a:bodyPr/>
          <a:lstStyle/>
          <a:p>
            <a:r>
              <a:rPr lang="en-US"/>
              <a:t>GUARANTEEING/SUSTAINING</a:t>
            </a:r>
            <a:endParaRPr lang="en-US">
              <a:solidFill>
                <a:srgbClr val="00CCCC"/>
              </a:solidFill>
            </a:endParaRPr>
          </a:p>
        </p:txBody>
      </p:sp>
      <p:sp>
        <p:nvSpPr>
          <p:cNvPr id="182275" name="Rectangle 3"/>
          <p:cNvSpPr>
            <a:spLocks noGrp="1" noChangeArrowheads="1"/>
          </p:cNvSpPr>
          <p:nvPr>
            <p:ph type="body" idx="1"/>
          </p:nvPr>
        </p:nvSpPr>
        <p:spPr>
          <a:xfrm>
            <a:off x="381000" y="1752600"/>
            <a:ext cx="8610600" cy="4114800"/>
          </a:xfrm>
          <a:noFill/>
        </p:spPr>
        <p:txBody>
          <a:bodyPr/>
          <a:lstStyle/>
          <a:p>
            <a:pPr>
              <a:lnSpc>
                <a:spcPts val="3500"/>
              </a:lnSpc>
            </a:pPr>
            <a:r>
              <a:rPr lang="en-US"/>
              <a:t>A fact </a:t>
            </a:r>
            <a:r>
              <a:rPr lang="en-US" i="1"/>
              <a:t>guarantees </a:t>
            </a:r>
            <a:r>
              <a:rPr lang="en-US"/>
              <a:t>a proposition</a:t>
            </a:r>
            <a:r>
              <a:rPr lang="en-US" i="1"/>
              <a:t> P </a:t>
            </a:r>
            <a:r>
              <a:rPr lang="en-US"/>
              <a:t>iff, necessarily, if the fact exists, then </a:t>
            </a:r>
            <a:r>
              <a:rPr lang="en-US" i="1"/>
              <a:t>P</a:t>
            </a:r>
            <a:r>
              <a:rPr lang="en-US"/>
              <a:t> is true.</a:t>
            </a:r>
          </a:p>
          <a:p>
            <a:pPr>
              <a:lnSpc>
                <a:spcPts val="3500"/>
              </a:lnSpc>
            </a:pPr>
            <a:r>
              <a:rPr lang="en-US"/>
              <a:t>A </a:t>
            </a:r>
            <a:r>
              <a:rPr lang="en-US" i="1"/>
              <a:t>proposition  </a:t>
            </a:r>
            <a:r>
              <a:rPr lang="en-US"/>
              <a:t>merits endorsement (i.e., is true) iff it is </a:t>
            </a:r>
            <a:r>
              <a:rPr lang="en-US" i="1"/>
              <a:t>guaranteed  </a:t>
            </a:r>
            <a:r>
              <a:rPr lang="en-US"/>
              <a:t>by some fact (e.g., the fact that the proposition is true). Similarly, a </a:t>
            </a:r>
            <a:r>
              <a:rPr lang="en-US" i="1"/>
              <a:t>prescription  </a:t>
            </a:r>
            <a:r>
              <a:rPr lang="en-US"/>
              <a:t>merits endorsement iff it is </a:t>
            </a:r>
            <a:r>
              <a:rPr lang="en-US" i="1"/>
              <a:t>supported  </a:t>
            </a:r>
            <a:r>
              <a:rPr lang="en-US"/>
              <a:t>by some fact.</a:t>
            </a:r>
          </a:p>
          <a:p>
            <a:pPr>
              <a:lnSpc>
                <a:spcPts val="3500"/>
              </a:lnSpc>
            </a:pPr>
            <a:r>
              <a:rPr lang="en-US"/>
              <a:t>Uniform terminology: a fact </a:t>
            </a:r>
            <a:r>
              <a:rPr lang="en-US" i="1"/>
              <a:t>sustains</a:t>
            </a:r>
            <a:r>
              <a:rPr lang="en-US"/>
              <a:t>  a proposition </a:t>
            </a:r>
            <a:r>
              <a:rPr lang="en-US" i="1"/>
              <a:t>P</a:t>
            </a:r>
            <a:r>
              <a:rPr lang="en-US"/>
              <a:t> iff it guarantees </a:t>
            </a:r>
            <a:r>
              <a:rPr lang="en-US" i="1"/>
              <a:t>P</a:t>
            </a:r>
            <a:r>
              <a:rPr lang="en-US"/>
              <a:t>, and a fact </a:t>
            </a:r>
            <a:r>
              <a:rPr lang="en-US" i="1"/>
              <a:t>sustains  </a:t>
            </a:r>
            <a:r>
              <a:rPr lang="en-US"/>
              <a:t>a prescription  </a:t>
            </a:r>
            <a:r>
              <a:rPr lang="en-US" i="1"/>
              <a:t>I  </a:t>
            </a:r>
            <a:r>
              <a:rPr lang="en-US"/>
              <a:t>iff it supports  </a:t>
            </a:r>
            <a:r>
              <a:rPr lang="en-US" i="1"/>
              <a:t>I. </a:t>
            </a:r>
            <a:endParaRPr lang="en-US"/>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227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227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a:xfrm>
            <a:off x="685800" y="228600"/>
            <a:ext cx="8153400" cy="1295400"/>
          </a:xfrm>
          <a:noFill/>
        </p:spPr>
        <p:txBody>
          <a:bodyPr/>
          <a:lstStyle/>
          <a:p>
            <a:r>
              <a:rPr lang="en-US"/>
              <a:t>PRO TANTO/ALL-THINGS-</a:t>
            </a:r>
            <a:br>
              <a:rPr lang="en-US"/>
            </a:br>
            <a:r>
              <a:rPr lang="en-US"/>
              <a:t>CONSIDERED ENDORSEMENT</a:t>
            </a:r>
            <a:endParaRPr lang="en-US">
              <a:solidFill>
                <a:srgbClr val="00CCCC"/>
              </a:solidFill>
            </a:endParaRPr>
          </a:p>
        </p:txBody>
      </p:sp>
      <p:sp>
        <p:nvSpPr>
          <p:cNvPr id="202755" name="Rectangle 3"/>
          <p:cNvSpPr>
            <a:spLocks noGrp="1" noChangeArrowheads="1"/>
          </p:cNvSpPr>
          <p:nvPr>
            <p:ph type="body" idx="1"/>
          </p:nvPr>
        </p:nvSpPr>
        <p:spPr>
          <a:xfrm>
            <a:off x="381000" y="1752600"/>
            <a:ext cx="8534400" cy="4114800"/>
          </a:xfrm>
          <a:noFill/>
        </p:spPr>
        <p:txBody>
          <a:bodyPr/>
          <a:lstStyle/>
          <a:p>
            <a:pPr>
              <a:lnSpc>
                <a:spcPts val="3300"/>
              </a:lnSpc>
            </a:pPr>
            <a:r>
              <a:rPr lang="en-US"/>
              <a:t>Meriting </a:t>
            </a:r>
            <a:r>
              <a:rPr lang="en-US" i="1"/>
              <a:t>pro tanto  </a:t>
            </a:r>
            <a:r>
              <a:rPr lang="en-US"/>
              <a:t>endorsement: being sustained</a:t>
            </a:r>
            <a:r>
              <a:rPr lang="en-US" i="1"/>
              <a:t> </a:t>
            </a:r>
            <a:r>
              <a:rPr lang="en-US"/>
              <a:t>by </a:t>
            </a:r>
            <a:r>
              <a:rPr lang="en-US" i="1"/>
              <a:t>some</a:t>
            </a:r>
            <a:r>
              <a:rPr lang="en-US"/>
              <a:t> fact. Too weak.</a:t>
            </a:r>
          </a:p>
          <a:p>
            <a:pPr>
              <a:lnSpc>
                <a:spcPts val="3300"/>
              </a:lnSpc>
            </a:pPr>
            <a:r>
              <a:rPr lang="en-US"/>
              <a:t>Meriting </a:t>
            </a:r>
            <a:r>
              <a:rPr lang="en-US" i="1"/>
              <a:t>all-things-considered</a:t>
            </a:r>
            <a:r>
              <a:rPr lang="en-US"/>
              <a:t>  endorsement: being</a:t>
            </a:r>
            <a:r>
              <a:rPr lang="en-US" i="1"/>
              <a:t> undefeatedly</a:t>
            </a:r>
            <a:r>
              <a:rPr lang="en-US"/>
              <a:t>  sustained by some fact.</a:t>
            </a:r>
          </a:p>
          <a:p>
            <a:pPr>
              <a:lnSpc>
                <a:spcPts val="3300"/>
              </a:lnSpc>
            </a:pPr>
            <a:r>
              <a:rPr lang="en-US"/>
              <a:t>(DP) An argument is valid only if, necessarily, if its premises are sustained by some fact, then its conclusion is also sustained by some fact.</a:t>
            </a:r>
          </a:p>
          <a:p>
            <a:pPr>
              <a:lnSpc>
                <a:spcPts val="3300"/>
              </a:lnSpc>
            </a:pPr>
            <a:r>
              <a:rPr lang="en-US"/>
              <a:t>(DA) An argument is valid only if, necessarily, if its premises are </a:t>
            </a:r>
            <a:r>
              <a:rPr lang="en-US" i="1"/>
              <a:t>undefeatedly </a:t>
            </a:r>
            <a:r>
              <a:rPr lang="en-US"/>
              <a:t> sustained by some fact, then its conclusion is also </a:t>
            </a:r>
            <a:r>
              <a:rPr lang="en-US" i="1"/>
              <a:t>undefeatedly </a:t>
            </a:r>
            <a:r>
              <a:rPr lang="en-US"/>
              <a:t> sustained by some fact.</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027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0275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0275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0275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0275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54" grpId="0" autoUpdateAnimBg="0"/>
      <p:bldP spid="202755"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304800" y="342900"/>
            <a:ext cx="8610600" cy="1028700"/>
          </a:xfrm>
          <a:noFill/>
        </p:spPr>
        <p:txBody>
          <a:bodyPr/>
          <a:lstStyle/>
          <a:p>
            <a:r>
              <a:rPr lang="en-US" dirty="0"/>
              <a:t>THE GENERAL DEFINITION</a:t>
            </a:r>
          </a:p>
        </p:txBody>
      </p:sp>
      <p:sp>
        <p:nvSpPr>
          <p:cNvPr id="13315" name="Rectangle 3"/>
          <p:cNvSpPr>
            <a:spLocks noGrp="1" noChangeArrowheads="1"/>
          </p:cNvSpPr>
          <p:nvPr>
            <p:ph type="body" idx="1"/>
          </p:nvPr>
        </p:nvSpPr>
        <p:spPr>
          <a:xfrm>
            <a:off x="381000" y="1752600"/>
            <a:ext cx="8534400" cy="4114800"/>
          </a:xfrm>
        </p:spPr>
        <p:txBody>
          <a:bodyPr/>
          <a:lstStyle/>
          <a:p>
            <a:pPr>
              <a:lnSpc>
                <a:spcPts val="3300"/>
              </a:lnSpc>
              <a:defRPr/>
            </a:pPr>
            <a:r>
              <a:rPr lang="en-US" u="sng" dirty="0"/>
              <a:t>General Definition of Argument Validity</a:t>
            </a:r>
            <a:r>
              <a:rPr lang="en-US" dirty="0"/>
              <a:t>: An argument is </a:t>
            </a:r>
            <a:r>
              <a:rPr lang="en-US" i="1" dirty="0"/>
              <a:t>valid  </a:t>
            </a:r>
            <a:r>
              <a:rPr lang="en-US" dirty="0" err="1"/>
              <a:t>iff</a:t>
            </a:r>
            <a:r>
              <a:rPr lang="en-US" dirty="0"/>
              <a:t>, necessarily, every fact that sustains every premise of the argument also sustains the conclusion of the argument.</a:t>
            </a:r>
          </a:p>
          <a:p>
            <a:pPr>
              <a:lnSpc>
                <a:spcPts val="3300"/>
              </a:lnSpc>
              <a:defRPr/>
            </a:pPr>
            <a:r>
              <a:rPr lang="en-US" u="sng" dirty="0"/>
              <a:t>In support of the General Definition (GD)</a:t>
            </a:r>
            <a:r>
              <a:rPr lang="en-US" dirty="0"/>
              <a:t>: GD </a:t>
            </a:r>
          </a:p>
          <a:p>
            <a:pPr marL="341313" indent="-341313">
              <a:lnSpc>
                <a:spcPts val="3300"/>
              </a:lnSpc>
              <a:spcBef>
                <a:spcPct val="10000"/>
              </a:spcBef>
              <a:buSzPct val="60000"/>
              <a:buNone/>
              <a:defRPr/>
            </a:pPr>
            <a:r>
              <a:rPr lang="en-US" dirty="0"/>
              <a:t>	(1) entails both DP and DA, and (2) yields as special cases:</a:t>
            </a:r>
          </a:p>
          <a:p>
            <a:pPr marL="341313" indent="-341313">
              <a:lnSpc>
                <a:spcPts val="3300"/>
              </a:lnSpc>
              <a:spcBef>
                <a:spcPct val="10000"/>
              </a:spcBef>
              <a:buSzPct val="60000"/>
              <a:buFont typeface="Monotype Sorts" pitchFamily="2" charset="2"/>
              <a:buNone/>
              <a:defRPr/>
            </a:pPr>
            <a:r>
              <a:rPr lang="en-US" dirty="0"/>
              <a:t>	</a:t>
            </a:r>
            <a:r>
              <a:rPr lang="en-US" sz="2400" dirty="0">
                <a:solidFill>
                  <a:schemeClr val="tx2"/>
                </a:solidFill>
                <a:sym typeface="Wingdings 2" pitchFamily="18" charset="2"/>
              </a:rPr>
              <a:t></a:t>
            </a:r>
            <a:r>
              <a:rPr lang="en-US" dirty="0"/>
              <a:t> </a:t>
            </a:r>
            <a:r>
              <a:rPr lang="en-US" u="sng" dirty="0"/>
              <a:t>Definition 1</a:t>
            </a:r>
            <a:r>
              <a:rPr lang="en-US" dirty="0"/>
              <a:t>: </a:t>
            </a:r>
            <a:r>
              <a:rPr lang="en-US" i="1" dirty="0"/>
              <a:t>P </a:t>
            </a:r>
            <a:r>
              <a:rPr lang="en-US" dirty="0"/>
              <a:t>entails </a:t>
            </a:r>
            <a:r>
              <a:rPr lang="en-US" i="1" dirty="0"/>
              <a:t>P</a:t>
            </a:r>
            <a:r>
              <a:rPr lang="en-US" i="1" dirty="0">
                <a:sym typeface="Symbol"/>
              </a:rPr>
              <a:t></a:t>
            </a:r>
            <a:r>
              <a:rPr lang="en-US" dirty="0"/>
              <a:t>  </a:t>
            </a:r>
            <a:r>
              <a:rPr lang="en-US" dirty="0" err="1"/>
              <a:t>iff</a:t>
            </a:r>
            <a:r>
              <a:rPr lang="en-US" dirty="0"/>
              <a:t>, necessarily, every fact that guarantees </a:t>
            </a:r>
            <a:r>
              <a:rPr lang="en-US" i="1" dirty="0"/>
              <a:t>P</a:t>
            </a:r>
            <a:r>
              <a:rPr lang="en-US" dirty="0"/>
              <a:t> also guarantees </a:t>
            </a:r>
            <a:r>
              <a:rPr lang="en-US" i="1" dirty="0"/>
              <a:t>P</a:t>
            </a:r>
            <a:r>
              <a:rPr lang="en-US" i="1" dirty="0">
                <a:sym typeface="Symbol"/>
              </a:rPr>
              <a:t>.</a:t>
            </a:r>
            <a:endParaRPr lang="en-US" dirty="0"/>
          </a:p>
          <a:p>
            <a:pPr marL="341313" indent="-341313">
              <a:lnSpc>
                <a:spcPts val="3300"/>
              </a:lnSpc>
              <a:spcBef>
                <a:spcPct val="10000"/>
              </a:spcBef>
              <a:buSzPct val="60000"/>
              <a:buFont typeface="Monotype Sorts" pitchFamily="2" charset="2"/>
              <a:buNone/>
              <a:defRPr/>
            </a:pPr>
            <a:r>
              <a:rPr lang="en-US" dirty="0"/>
              <a:t>	</a:t>
            </a:r>
            <a:r>
              <a:rPr lang="en-US" sz="2400" dirty="0">
                <a:solidFill>
                  <a:schemeClr val="tx2"/>
                </a:solidFill>
                <a:sym typeface="Wingdings 2" pitchFamily="18" charset="2"/>
              </a:rPr>
              <a:t></a:t>
            </a:r>
            <a:r>
              <a:rPr lang="en-US" dirty="0"/>
              <a:t> </a:t>
            </a:r>
            <a:r>
              <a:rPr lang="en-US" u="sng" dirty="0"/>
              <a:t>Definition 2</a:t>
            </a:r>
            <a:r>
              <a:rPr lang="en-US" dirty="0"/>
              <a:t>: </a:t>
            </a:r>
            <a:r>
              <a:rPr lang="en-US" i="1" dirty="0"/>
              <a:t>I</a:t>
            </a:r>
            <a:r>
              <a:rPr lang="en-US" dirty="0"/>
              <a:t> entails </a:t>
            </a:r>
            <a:r>
              <a:rPr lang="en-US" i="1" dirty="0"/>
              <a:t>I</a:t>
            </a:r>
            <a:r>
              <a:rPr lang="en-US" i="1" dirty="0">
                <a:sym typeface="Symbol"/>
              </a:rPr>
              <a:t></a:t>
            </a:r>
            <a:r>
              <a:rPr lang="en-US" dirty="0"/>
              <a:t>  </a:t>
            </a:r>
            <a:r>
              <a:rPr lang="en-US" dirty="0" err="1"/>
              <a:t>iff</a:t>
            </a:r>
            <a:r>
              <a:rPr lang="en-US" dirty="0"/>
              <a:t>, necessarily, every fact that supports</a:t>
            </a:r>
            <a:r>
              <a:rPr lang="en-US" i="1" dirty="0"/>
              <a:t> I</a:t>
            </a:r>
            <a:r>
              <a:rPr lang="en-US" dirty="0"/>
              <a:t> also supports </a:t>
            </a:r>
            <a:r>
              <a:rPr lang="en-US" i="1" dirty="0"/>
              <a:t>I</a:t>
            </a:r>
            <a:r>
              <a:rPr lang="en-US" i="1" dirty="0">
                <a:sym typeface="Symbol"/>
              </a:rPr>
              <a:t> .</a:t>
            </a:r>
            <a:endParaRPr lang="en-US"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33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331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331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331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331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331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autoUpdateAnimBg="0"/>
      <p:bldP spid="13315"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a:xfrm>
            <a:off x="609600" y="228600"/>
            <a:ext cx="8229600" cy="1143000"/>
          </a:xfrm>
          <a:noFill/>
        </p:spPr>
        <p:txBody>
          <a:bodyPr/>
          <a:lstStyle/>
          <a:p>
            <a:r>
              <a:rPr lang="en-US"/>
              <a:t>PART 2</a:t>
            </a:r>
          </a:p>
        </p:txBody>
      </p:sp>
      <p:sp>
        <p:nvSpPr>
          <p:cNvPr id="12291" name="Rectangle 3"/>
          <p:cNvSpPr>
            <a:spLocks noGrp="1" noChangeArrowheads="1"/>
          </p:cNvSpPr>
          <p:nvPr>
            <p:ph type="body" idx="1"/>
          </p:nvPr>
        </p:nvSpPr>
        <p:spPr>
          <a:xfrm>
            <a:off x="685800" y="1676400"/>
            <a:ext cx="8229600" cy="4191000"/>
          </a:xfrm>
          <a:noFill/>
        </p:spPr>
        <p:txBody>
          <a:bodyPr/>
          <a:lstStyle/>
          <a:p>
            <a:pPr marL="0" indent="0" algn="ctr">
              <a:lnSpc>
                <a:spcPct val="90000"/>
              </a:lnSpc>
              <a:spcBef>
                <a:spcPct val="17000"/>
              </a:spcBef>
              <a:buFont typeface="Monotype Sorts" pitchFamily="2" charset="2"/>
              <a:buNone/>
            </a:pPr>
            <a:endParaRPr lang="en-US" sz="1500" u="sng"/>
          </a:p>
          <a:p>
            <a:pPr marL="0" indent="0" algn="ctr">
              <a:lnSpc>
                <a:spcPct val="90000"/>
              </a:lnSpc>
              <a:spcBef>
                <a:spcPct val="17000"/>
              </a:spcBef>
              <a:buFont typeface="Monotype Sorts" pitchFamily="2" charset="2"/>
              <a:buNone/>
            </a:pPr>
            <a:r>
              <a:rPr lang="en-US" u="sng"/>
              <a:t>Part 1</a:t>
            </a:r>
            <a:r>
              <a:rPr lang="en-US"/>
              <a:t>:</a:t>
            </a:r>
          </a:p>
          <a:p>
            <a:pPr marL="0" indent="0" algn="ctr">
              <a:lnSpc>
                <a:spcPct val="90000"/>
              </a:lnSpc>
              <a:spcBef>
                <a:spcPct val="17000"/>
              </a:spcBef>
              <a:buFont typeface="Monotype Sorts" pitchFamily="2" charset="2"/>
              <a:buNone/>
            </a:pPr>
            <a:r>
              <a:rPr lang="en-US"/>
              <a:t>THE GENERAL DEFINITION</a:t>
            </a:r>
          </a:p>
          <a:p>
            <a:pPr marL="0" indent="0" algn="ctr">
              <a:lnSpc>
                <a:spcPct val="90000"/>
              </a:lnSpc>
              <a:spcBef>
                <a:spcPct val="17000"/>
              </a:spcBef>
              <a:buFont typeface="Monotype Sorts" pitchFamily="2" charset="2"/>
              <a:buNone/>
            </a:pPr>
            <a:endParaRPr lang="en-US" sz="1500" b="1"/>
          </a:p>
          <a:p>
            <a:pPr marL="0" indent="0" algn="ctr">
              <a:lnSpc>
                <a:spcPct val="90000"/>
              </a:lnSpc>
              <a:spcBef>
                <a:spcPct val="17000"/>
              </a:spcBef>
              <a:buFont typeface="Monotype Sorts" pitchFamily="2" charset="2"/>
              <a:buNone/>
            </a:pPr>
            <a:r>
              <a:rPr lang="en-US" b="1" u="sng"/>
              <a:t>Part 2</a:t>
            </a:r>
            <a:r>
              <a:rPr lang="en-US" b="1"/>
              <a:t>:</a:t>
            </a:r>
          </a:p>
          <a:p>
            <a:pPr marL="0" indent="0" algn="ctr">
              <a:lnSpc>
                <a:spcPct val="90000"/>
              </a:lnSpc>
              <a:spcBef>
                <a:spcPct val="17000"/>
              </a:spcBef>
              <a:buFont typeface="Monotype Sorts" pitchFamily="2" charset="2"/>
              <a:buNone/>
            </a:pPr>
            <a:r>
              <a:rPr lang="en-US" b="1"/>
              <a:t>CROSS-SPECIES ARGUMENTS</a:t>
            </a:r>
          </a:p>
          <a:p>
            <a:pPr marL="0" indent="0" algn="ctr">
              <a:lnSpc>
                <a:spcPct val="90000"/>
              </a:lnSpc>
              <a:spcBef>
                <a:spcPct val="17000"/>
              </a:spcBef>
              <a:buFont typeface="Monotype Sorts" pitchFamily="2" charset="2"/>
              <a:buNone/>
            </a:pPr>
            <a:endParaRPr lang="en-US" sz="1500"/>
          </a:p>
          <a:p>
            <a:pPr marL="0" indent="0" algn="ctr">
              <a:lnSpc>
                <a:spcPct val="90000"/>
              </a:lnSpc>
              <a:spcBef>
                <a:spcPct val="17000"/>
              </a:spcBef>
              <a:buFont typeface="Monotype Sorts" pitchFamily="2" charset="2"/>
              <a:buNone/>
            </a:pPr>
            <a:r>
              <a:rPr lang="en-US" u="sng"/>
              <a:t>Part 3</a:t>
            </a:r>
            <a:r>
              <a:rPr lang="en-US"/>
              <a:t>:</a:t>
            </a:r>
          </a:p>
          <a:p>
            <a:pPr marL="0" indent="0" algn="ctr">
              <a:lnSpc>
                <a:spcPct val="90000"/>
              </a:lnSpc>
              <a:spcBef>
                <a:spcPct val="17000"/>
              </a:spcBef>
              <a:buFont typeface="Monotype Sorts" pitchFamily="2" charset="2"/>
              <a:buNone/>
            </a:pPr>
            <a:r>
              <a:rPr lang="en-US"/>
              <a:t>MIXED-PREMISE ARGUMENTS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648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66"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a:xfrm>
            <a:off x="304800" y="228600"/>
            <a:ext cx="8534400" cy="1295400"/>
          </a:xfrm>
          <a:noFill/>
        </p:spPr>
        <p:txBody>
          <a:bodyPr/>
          <a:lstStyle/>
          <a:p>
            <a:r>
              <a:rPr lang="en-US"/>
              <a:t>CROSS-SPECIES</a:t>
            </a:r>
            <a:br>
              <a:rPr lang="en-US"/>
            </a:br>
            <a:r>
              <a:rPr lang="en-US"/>
              <a:t>IMPERATIVE ARGUMENTS</a:t>
            </a:r>
            <a:endParaRPr lang="en-US">
              <a:solidFill>
                <a:srgbClr val="00CCCC"/>
              </a:solidFill>
            </a:endParaRPr>
          </a:p>
        </p:txBody>
      </p:sp>
      <p:sp>
        <p:nvSpPr>
          <p:cNvPr id="202755" name="Rectangle 3"/>
          <p:cNvSpPr>
            <a:spLocks noGrp="1" noChangeArrowheads="1"/>
          </p:cNvSpPr>
          <p:nvPr>
            <p:ph type="body" idx="1"/>
          </p:nvPr>
        </p:nvSpPr>
        <p:spPr>
          <a:xfrm>
            <a:off x="381000" y="1752600"/>
            <a:ext cx="8763000" cy="4114800"/>
          </a:xfrm>
          <a:noFill/>
        </p:spPr>
        <p:txBody>
          <a:bodyPr/>
          <a:lstStyle/>
          <a:p>
            <a:pPr>
              <a:lnSpc>
                <a:spcPts val="3300"/>
              </a:lnSpc>
            </a:pPr>
            <a:r>
              <a:rPr lang="en-US" u="sng" dirty="0"/>
              <a:t>Definition 3</a:t>
            </a:r>
            <a:r>
              <a:rPr lang="en-US" dirty="0"/>
              <a:t> (follows from GD): </a:t>
            </a:r>
            <a:r>
              <a:rPr lang="en-US" i="1" dirty="0"/>
              <a:t>P</a:t>
            </a:r>
            <a:r>
              <a:rPr lang="en-US" dirty="0"/>
              <a:t> entails </a:t>
            </a:r>
            <a:r>
              <a:rPr lang="en-US" i="1" dirty="0"/>
              <a:t>I</a:t>
            </a:r>
            <a:r>
              <a:rPr lang="en-US" i="1" dirty="0">
                <a:sym typeface="Symbol" pitchFamily="18" charset="2"/>
              </a:rPr>
              <a:t></a:t>
            </a:r>
            <a:r>
              <a:rPr lang="en-US" i="1" dirty="0"/>
              <a:t>  </a:t>
            </a:r>
            <a:r>
              <a:rPr lang="en-US" dirty="0" err="1"/>
              <a:t>iff</a:t>
            </a:r>
            <a:r>
              <a:rPr lang="en-US" dirty="0"/>
              <a:t>, necessarily, every fact that guarantees  </a:t>
            </a:r>
            <a:r>
              <a:rPr lang="en-US" i="1" dirty="0"/>
              <a:t>P</a:t>
            </a:r>
            <a:r>
              <a:rPr lang="en-US" dirty="0"/>
              <a:t>   supports  </a:t>
            </a:r>
            <a:r>
              <a:rPr lang="en-US" i="1" dirty="0"/>
              <a:t>I</a:t>
            </a:r>
            <a:r>
              <a:rPr lang="en-US" i="1" dirty="0">
                <a:sym typeface="Symbol" pitchFamily="18" charset="2"/>
              </a:rPr>
              <a:t></a:t>
            </a:r>
            <a:r>
              <a:rPr lang="en-US" dirty="0"/>
              <a:t>.</a:t>
            </a:r>
          </a:p>
          <a:p>
            <a:pPr>
              <a:lnSpc>
                <a:spcPts val="3300"/>
              </a:lnSpc>
            </a:pPr>
            <a:r>
              <a:rPr lang="en-US" u="sng" dirty="0"/>
              <a:t>Equivalence Theorem 1</a:t>
            </a:r>
            <a:r>
              <a:rPr lang="en-US" dirty="0"/>
              <a:t>: </a:t>
            </a:r>
            <a:r>
              <a:rPr lang="en-US" i="1" dirty="0"/>
              <a:t>P </a:t>
            </a:r>
            <a:r>
              <a:rPr lang="en-US" dirty="0"/>
              <a:t>entails </a:t>
            </a:r>
            <a:r>
              <a:rPr lang="en-US" i="1" dirty="0"/>
              <a:t>I</a:t>
            </a:r>
            <a:r>
              <a:rPr lang="en-US" i="1" dirty="0">
                <a:sym typeface="Symbol" pitchFamily="18" charset="2"/>
              </a:rPr>
              <a:t></a:t>
            </a:r>
            <a:r>
              <a:rPr lang="en-US" i="1" dirty="0"/>
              <a:t>  </a:t>
            </a:r>
            <a:r>
              <a:rPr lang="en-US" dirty="0" err="1"/>
              <a:t>iff</a:t>
            </a:r>
            <a:r>
              <a:rPr lang="en-US" dirty="0"/>
              <a:t> </a:t>
            </a:r>
            <a:r>
              <a:rPr lang="en-US" i="1" dirty="0"/>
              <a:t>P </a:t>
            </a:r>
            <a:r>
              <a:rPr lang="en-US" dirty="0"/>
              <a:t>entails that some fact whose existence follows from </a:t>
            </a:r>
            <a:r>
              <a:rPr lang="en-US" i="1" dirty="0"/>
              <a:t>P </a:t>
            </a:r>
            <a:r>
              <a:rPr lang="en-US" dirty="0" err="1"/>
              <a:t>undefeatedly</a:t>
            </a:r>
            <a:r>
              <a:rPr lang="en-US" dirty="0"/>
              <a:t> supports  </a:t>
            </a:r>
            <a:r>
              <a:rPr lang="en-US" i="1" dirty="0"/>
              <a:t>I</a:t>
            </a:r>
            <a:r>
              <a:rPr lang="en-US" i="1" dirty="0">
                <a:sym typeface="Symbol" pitchFamily="18" charset="2"/>
              </a:rPr>
              <a:t></a:t>
            </a:r>
            <a:r>
              <a:rPr lang="en-US" dirty="0"/>
              <a:t>.</a:t>
            </a:r>
          </a:p>
          <a:p>
            <a:pPr>
              <a:lnSpc>
                <a:spcPts val="3300"/>
              </a:lnSpc>
              <a:spcBef>
                <a:spcPts val="200"/>
              </a:spcBef>
            </a:pPr>
            <a:r>
              <a:rPr lang="en-US" dirty="0"/>
              <a:t>E.g., the following argument is valid:</a:t>
            </a:r>
          </a:p>
          <a:p>
            <a:pPr>
              <a:lnSpc>
                <a:spcPts val="3300"/>
              </a:lnSpc>
              <a:spcBef>
                <a:spcPts val="200"/>
              </a:spcBef>
              <a:buFont typeface="Monotype Sorts" pitchFamily="2" charset="2"/>
              <a:buNone/>
            </a:pPr>
            <a:r>
              <a:rPr lang="en-US" dirty="0"/>
              <a:t>		The fact that you have sworn to tell the truth is 	an undefeated reason for you to tell the truth.</a:t>
            </a:r>
          </a:p>
          <a:p>
            <a:pPr>
              <a:lnSpc>
                <a:spcPts val="3300"/>
              </a:lnSpc>
              <a:spcBef>
                <a:spcPts val="200"/>
              </a:spcBef>
              <a:buFont typeface="Monotype Sorts" pitchFamily="2" charset="2"/>
              <a:buNone/>
            </a:pPr>
            <a:r>
              <a:rPr lang="en-US" dirty="0"/>
              <a:t>		So: Tell the truth.</a:t>
            </a:r>
          </a:p>
          <a:p>
            <a:pPr>
              <a:lnSpc>
                <a:spcPts val="3300"/>
              </a:lnSpc>
            </a:pPr>
            <a:r>
              <a:rPr lang="en-US" dirty="0"/>
              <a:t>Cf. Hume’s thesis and </a:t>
            </a:r>
            <a:r>
              <a:rPr lang="en-US" dirty="0" err="1"/>
              <a:t>Poincaré’s</a:t>
            </a:r>
            <a:r>
              <a:rPr lang="en-US" dirty="0"/>
              <a:t> Principle.</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027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0275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0275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0275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0275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02755">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0275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54" grpId="0" autoUpdateAnimBg="0"/>
      <p:bldP spid="202755"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a:xfrm>
            <a:off x="762000" y="228600"/>
            <a:ext cx="8229600" cy="1295400"/>
          </a:xfrm>
          <a:noFill/>
        </p:spPr>
        <p:txBody>
          <a:bodyPr/>
          <a:lstStyle/>
          <a:p>
            <a:r>
              <a:rPr lang="en-US"/>
              <a:t>FURTHER CONSEQUENCES OF</a:t>
            </a:r>
            <a:br>
              <a:rPr lang="en-US"/>
            </a:br>
            <a:r>
              <a:rPr lang="en-US"/>
              <a:t>EQUIVALENCE THEOREM 1</a:t>
            </a:r>
            <a:endParaRPr lang="en-US">
              <a:solidFill>
                <a:srgbClr val="00CCCC"/>
              </a:solidFill>
            </a:endParaRPr>
          </a:p>
        </p:txBody>
      </p:sp>
      <p:sp>
        <p:nvSpPr>
          <p:cNvPr id="202755" name="Rectangle 3"/>
          <p:cNvSpPr>
            <a:spLocks noGrp="1" noChangeArrowheads="1"/>
          </p:cNvSpPr>
          <p:nvPr>
            <p:ph type="body" idx="1"/>
          </p:nvPr>
        </p:nvSpPr>
        <p:spPr>
          <a:xfrm>
            <a:off x="381000" y="1752600"/>
            <a:ext cx="8534400" cy="4114800"/>
          </a:xfrm>
          <a:noFill/>
        </p:spPr>
        <p:txBody>
          <a:bodyPr/>
          <a:lstStyle/>
          <a:p>
            <a:pPr>
              <a:lnSpc>
                <a:spcPts val="3500"/>
              </a:lnSpc>
            </a:pPr>
            <a:r>
              <a:rPr lang="en-US" i="1" u="sng"/>
              <a:t>P</a:t>
            </a:r>
            <a:r>
              <a:rPr lang="en-US" u="sng"/>
              <a:t> entails </a:t>
            </a:r>
            <a:r>
              <a:rPr lang="en-US" i="1" u="sng"/>
              <a:t>I</a:t>
            </a:r>
            <a:r>
              <a:rPr lang="en-US" i="1" u="sng">
                <a:sym typeface="Symbol" pitchFamily="18" charset="2"/>
              </a:rPr>
              <a:t></a:t>
            </a:r>
            <a:r>
              <a:rPr lang="en-US" i="1" u="sng"/>
              <a:t> </a:t>
            </a:r>
            <a:r>
              <a:rPr lang="en-US" u="sng"/>
              <a:t>only if </a:t>
            </a:r>
            <a:r>
              <a:rPr lang="en-US" i="1" u="sng"/>
              <a:t>P</a:t>
            </a:r>
            <a:r>
              <a:rPr lang="en-US" u="sng"/>
              <a:t> entails that some fact undefeatedly supports </a:t>
            </a:r>
            <a:r>
              <a:rPr lang="en-US" i="1" u="sng"/>
              <a:t>I</a:t>
            </a:r>
            <a:r>
              <a:rPr lang="en-US" i="1" u="sng">
                <a:sym typeface="Symbol" pitchFamily="18" charset="2"/>
              </a:rPr>
              <a:t></a:t>
            </a:r>
            <a:r>
              <a:rPr lang="en-US"/>
              <a:t>.</a:t>
            </a:r>
          </a:p>
          <a:p>
            <a:pPr>
              <a:lnSpc>
                <a:spcPts val="3500"/>
              </a:lnSpc>
              <a:spcBef>
                <a:spcPts val="200"/>
              </a:spcBef>
            </a:pPr>
            <a:r>
              <a:rPr lang="en-US"/>
              <a:t>So the following arguments are </a:t>
            </a:r>
            <a:r>
              <a:rPr lang="en-US" i="1"/>
              <a:t>not  </a:t>
            </a:r>
            <a:r>
              <a:rPr lang="en-US"/>
              <a:t>valid:</a:t>
            </a:r>
          </a:p>
          <a:p>
            <a:pPr>
              <a:lnSpc>
                <a:spcPts val="3500"/>
              </a:lnSpc>
              <a:spcBef>
                <a:spcPts val="200"/>
              </a:spcBef>
              <a:buFont typeface="Monotype Sorts" pitchFamily="2" charset="2"/>
              <a:buNone/>
            </a:pPr>
            <a:r>
              <a:rPr lang="en-US"/>
              <a:t>	(1)	You will tell the truth.</a:t>
            </a:r>
          </a:p>
          <a:p>
            <a:pPr>
              <a:lnSpc>
                <a:spcPts val="3500"/>
              </a:lnSpc>
              <a:spcBef>
                <a:spcPts val="200"/>
              </a:spcBef>
              <a:buFont typeface="Monotype Sorts" pitchFamily="2" charset="2"/>
              <a:buNone/>
            </a:pPr>
            <a:r>
              <a:rPr lang="en-US"/>
              <a:t>		So: Tell the truth.</a:t>
            </a:r>
          </a:p>
          <a:p>
            <a:pPr>
              <a:lnSpc>
                <a:spcPts val="3500"/>
              </a:lnSpc>
              <a:spcBef>
                <a:spcPts val="200"/>
              </a:spcBef>
              <a:buFont typeface="Monotype Sorts" pitchFamily="2" charset="2"/>
              <a:buNone/>
            </a:pPr>
            <a:r>
              <a:rPr lang="en-US"/>
              <a:t>	(2)	There is a reason for you to tell the truth.</a:t>
            </a:r>
          </a:p>
          <a:p>
            <a:pPr>
              <a:lnSpc>
                <a:spcPts val="3500"/>
              </a:lnSpc>
              <a:spcBef>
                <a:spcPts val="200"/>
              </a:spcBef>
              <a:buFont typeface="Monotype Sorts" pitchFamily="2" charset="2"/>
              <a:buNone/>
            </a:pPr>
            <a:r>
              <a:rPr lang="en-US"/>
              <a:t>		So: Tell the truth.</a:t>
            </a:r>
          </a:p>
          <a:p>
            <a:pPr>
              <a:lnSpc>
                <a:spcPts val="3500"/>
              </a:lnSpc>
              <a:spcBef>
                <a:spcPts val="200"/>
              </a:spcBef>
              <a:buFont typeface="Monotype Sorts" pitchFamily="2" charset="2"/>
              <a:buNone/>
            </a:pPr>
            <a:r>
              <a:rPr lang="en-US"/>
              <a:t>	(3)	Jupiter is the largest planet.</a:t>
            </a:r>
          </a:p>
          <a:p>
            <a:pPr>
              <a:lnSpc>
                <a:spcPts val="3500"/>
              </a:lnSpc>
              <a:spcBef>
                <a:spcPts val="200"/>
              </a:spcBef>
              <a:buFont typeface="Monotype Sorts" pitchFamily="2" charset="2"/>
              <a:buNone/>
            </a:pPr>
            <a:r>
              <a:rPr lang="en-US"/>
              <a:t>		So: Either go to Jupiter or don’t go to the 		largest planet.</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027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0275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0275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0275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0275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02755">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02755">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202755">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20275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54" grpId="0" autoUpdateAnimBg="0"/>
      <p:bldP spid="202755"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a:xfrm>
            <a:off x="685800" y="228600"/>
            <a:ext cx="8153400" cy="1295400"/>
          </a:xfrm>
          <a:noFill/>
        </p:spPr>
        <p:txBody>
          <a:bodyPr/>
          <a:lstStyle/>
          <a:p>
            <a:r>
              <a:rPr lang="en-US" dirty="0"/>
              <a:t>CROSS-SPECIES</a:t>
            </a:r>
            <a:br>
              <a:rPr lang="en-US" dirty="0"/>
            </a:br>
            <a:r>
              <a:rPr lang="en-US" dirty="0"/>
              <a:t>DECLARATIVE ARGUMENTS</a:t>
            </a:r>
            <a:endParaRPr lang="en-US" dirty="0">
              <a:solidFill>
                <a:srgbClr val="00CCCC"/>
              </a:solidFill>
            </a:endParaRPr>
          </a:p>
        </p:txBody>
      </p:sp>
      <p:sp>
        <p:nvSpPr>
          <p:cNvPr id="202755" name="Rectangle 3"/>
          <p:cNvSpPr>
            <a:spLocks noGrp="1" noChangeArrowheads="1"/>
          </p:cNvSpPr>
          <p:nvPr>
            <p:ph type="body" idx="1"/>
          </p:nvPr>
        </p:nvSpPr>
        <p:spPr>
          <a:xfrm>
            <a:off x="762000" y="1752600"/>
            <a:ext cx="8229600" cy="4114800"/>
          </a:xfrm>
          <a:noFill/>
        </p:spPr>
        <p:txBody>
          <a:bodyPr/>
          <a:lstStyle/>
          <a:p>
            <a:pPr>
              <a:lnSpc>
                <a:spcPts val="3300"/>
              </a:lnSpc>
            </a:pPr>
            <a:r>
              <a:rPr lang="en-US" u="sng" dirty="0"/>
              <a:t>Definition 4</a:t>
            </a:r>
            <a:r>
              <a:rPr lang="en-US" dirty="0"/>
              <a:t> (follows from GD): </a:t>
            </a:r>
            <a:r>
              <a:rPr lang="en-US" i="1" dirty="0"/>
              <a:t>I</a:t>
            </a:r>
            <a:r>
              <a:rPr lang="en-US" dirty="0"/>
              <a:t> entails </a:t>
            </a:r>
            <a:r>
              <a:rPr lang="en-US" i="1" dirty="0"/>
              <a:t>P</a:t>
            </a:r>
            <a:r>
              <a:rPr lang="en-US" i="1" dirty="0">
                <a:sym typeface="Symbol" pitchFamily="18" charset="2"/>
              </a:rPr>
              <a:t></a:t>
            </a:r>
            <a:r>
              <a:rPr lang="en-US" i="1" dirty="0"/>
              <a:t>  </a:t>
            </a:r>
            <a:r>
              <a:rPr lang="en-US" dirty="0" err="1"/>
              <a:t>iff</a:t>
            </a:r>
            <a:r>
              <a:rPr lang="en-US" dirty="0"/>
              <a:t>, necessarily, every fact that supports  </a:t>
            </a:r>
            <a:r>
              <a:rPr lang="en-US" i="1" dirty="0"/>
              <a:t>I  </a:t>
            </a:r>
            <a:r>
              <a:rPr lang="en-US" dirty="0"/>
              <a:t>guarantees  </a:t>
            </a:r>
            <a:r>
              <a:rPr lang="en-US" i="1" dirty="0"/>
              <a:t>P</a:t>
            </a:r>
            <a:r>
              <a:rPr lang="en-US" i="1" dirty="0">
                <a:sym typeface="Symbol" pitchFamily="18" charset="2"/>
              </a:rPr>
              <a:t></a:t>
            </a:r>
            <a:r>
              <a:rPr lang="en-US" dirty="0"/>
              <a:t>.</a:t>
            </a:r>
          </a:p>
          <a:p>
            <a:pPr>
              <a:lnSpc>
                <a:spcPts val="3300"/>
              </a:lnSpc>
            </a:pPr>
            <a:r>
              <a:rPr lang="en-US" u="sng" dirty="0"/>
              <a:t>Equivalence Theorem 2</a:t>
            </a:r>
            <a:r>
              <a:rPr lang="en-US" dirty="0"/>
              <a:t>: </a:t>
            </a:r>
            <a:r>
              <a:rPr lang="en-US" i="1" dirty="0"/>
              <a:t>I </a:t>
            </a:r>
            <a:r>
              <a:rPr lang="en-US" dirty="0"/>
              <a:t>entails </a:t>
            </a:r>
            <a:r>
              <a:rPr lang="en-US" i="1" dirty="0"/>
              <a:t>P</a:t>
            </a:r>
            <a:r>
              <a:rPr lang="en-US" i="1" dirty="0">
                <a:sym typeface="Symbol" pitchFamily="18" charset="2"/>
              </a:rPr>
              <a:t></a:t>
            </a:r>
            <a:r>
              <a:rPr lang="en-US" i="1" dirty="0"/>
              <a:t>  </a:t>
            </a:r>
            <a:r>
              <a:rPr lang="en-US" dirty="0" err="1"/>
              <a:t>iff</a:t>
            </a:r>
            <a:r>
              <a:rPr lang="en-US" i="1" dirty="0"/>
              <a:t>  P</a:t>
            </a:r>
            <a:r>
              <a:rPr lang="en-US" i="1" dirty="0">
                <a:sym typeface="Symbol" pitchFamily="18" charset="2"/>
              </a:rPr>
              <a:t></a:t>
            </a:r>
            <a:r>
              <a:rPr lang="en-US" i="1" dirty="0"/>
              <a:t>  </a:t>
            </a:r>
            <a:r>
              <a:rPr lang="en-US" dirty="0"/>
              <a:t>follows from the proposition that there is a fact which possibly supports  </a:t>
            </a:r>
            <a:r>
              <a:rPr lang="en-US" i="1" dirty="0"/>
              <a:t>I.</a:t>
            </a:r>
            <a:endParaRPr lang="en-US" dirty="0"/>
          </a:p>
          <a:p>
            <a:pPr>
              <a:lnSpc>
                <a:spcPts val="2900"/>
              </a:lnSpc>
              <a:spcBef>
                <a:spcPts val="200"/>
              </a:spcBef>
            </a:pPr>
            <a:r>
              <a:rPr lang="en-US" dirty="0"/>
              <a:t>E.g., the following are equivalent (and valid):</a:t>
            </a:r>
          </a:p>
          <a:p>
            <a:pPr>
              <a:lnSpc>
                <a:spcPts val="2900"/>
              </a:lnSpc>
              <a:spcBef>
                <a:spcPts val="200"/>
              </a:spcBef>
              <a:buNone/>
            </a:pPr>
            <a:r>
              <a:rPr lang="en-US" dirty="0"/>
              <a:t>	(1)	Marry me. So: Possibly, there is a reason </a:t>
            </a:r>
          </a:p>
          <a:p>
            <a:pPr>
              <a:lnSpc>
                <a:spcPts val="2900"/>
              </a:lnSpc>
              <a:spcBef>
                <a:spcPts val="200"/>
              </a:spcBef>
              <a:buNone/>
            </a:pPr>
            <a:r>
              <a:rPr lang="en-US" dirty="0"/>
              <a:t>		for you to marry me.</a:t>
            </a:r>
          </a:p>
          <a:p>
            <a:pPr>
              <a:lnSpc>
                <a:spcPts val="2900"/>
              </a:lnSpc>
              <a:spcBef>
                <a:spcPts val="200"/>
              </a:spcBef>
              <a:buNone/>
            </a:pPr>
            <a:r>
              <a:rPr lang="en-US" dirty="0"/>
              <a:t>	(2)	There is a fact which is possibly a reason </a:t>
            </a:r>
          </a:p>
          <a:p>
            <a:pPr>
              <a:lnSpc>
                <a:spcPts val="2900"/>
              </a:lnSpc>
              <a:spcBef>
                <a:spcPts val="200"/>
              </a:spcBef>
              <a:buNone/>
            </a:pPr>
            <a:r>
              <a:rPr lang="en-US" dirty="0"/>
              <a:t>		for you to marry me. So: Possibly, there is </a:t>
            </a:r>
          </a:p>
          <a:p>
            <a:pPr>
              <a:lnSpc>
                <a:spcPts val="2900"/>
              </a:lnSpc>
              <a:spcBef>
                <a:spcPts val="200"/>
              </a:spcBef>
              <a:buNone/>
            </a:pPr>
            <a:r>
              <a:rPr lang="en-US" dirty="0"/>
              <a:t>		a reason for you to marry me.</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027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0275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0275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0275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0275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02755">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02755">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202755">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20275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54" grpId="0" autoUpdateAnimBg="0"/>
      <p:bldP spid="202755"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a:xfrm>
            <a:off x="762000" y="228600"/>
            <a:ext cx="8229600" cy="1295400"/>
          </a:xfrm>
          <a:noFill/>
        </p:spPr>
        <p:txBody>
          <a:bodyPr/>
          <a:lstStyle/>
          <a:p>
            <a:r>
              <a:rPr lang="en-US"/>
              <a:t>FURTHER CONSEQUENCES OF</a:t>
            </a:r>
            <a:br>
              <a:rPr lang="en-US"/>
            </a:br>
            <a:r>
              <a:rPr lang="en-US"/>
              <a:t>EQUIVALENCE THEOREM 2</a:t>
            </a:r>
            <a:endParaRPr lang="en-US">
              <a:solidFill>
                <a:srgbClr val="00CCCC"/>
              </a:solidFill>
            </a:endParaRPr>
          </a:p>
        </p:txBody>
      </p:sp>
      <p:sp>
        <p:nvSpPr>
          <p:cNvPr id="202755" name="Rectangle 3"/>
          <p:cNvSpPr>
            <a:spLocks noGrp="1" noChangeArrowheads="1"/>
          </p:cNvSpPr>
          <p:nvPr>
            <p:ph type="body" idx="1"/>
          </p:nvPr>
        </p:nvSpPr>
        <p:spPr>
          <a:xfrm>
            <a:off x="381000" y="1752600"/>
            <a:ext cx="8534400" cy="4114800"/>
          </a:xfrm>
          <a:noFill/>
        </p:spPr>
        <p:txBody>
          <a:bodyPr/>
          <a:lstStyle/>
          <a:p>
            <a:pPr>
              <a:lnSpc>
                <a:spcPts val="3300"/>
              </a:lnSpc>
              <a:spcBef>
                <a:spcPts val="200"/>
              </a:spcBef>
              <a:buFont typeface="Monotype Sorts" pitchFamily="2" charset="2"/>
              <a:buNone/>
              <a:tabLst>
                <a:tab pos="730250" algn="l"/>
              </a:tabLst>
            </a:pPr>
            <a:r>
              <a:rPr lang="en-US"/>
              <a:t>	The following arguments are </a:t>
            </a:r>
            <a:r>
              <a:rPr lang="en-US" i="1"/>
              <a:t>not  </a:t>
            </a:r>
            <a:r>
              <a:rPr lang="en-US"/>
              <a:t>valid:</a:t>
            </a:r>
          </a:p>
          <a:p>
            <a:pPr>
              <a:lnSpc>
                <a:spcPts val="3300"/>
              </a:lnSpc>
              <a:spcBef>
                <a:spcPts val="200"/>
              </a:spcBef>
              <a:buFont typeface="Monotype Sorts" pitchFamily="2" charset="2"/>
              <a:buNone/>
              <a:tabLst>
                <a:tab pos="730250" algn="l"/>
              </a:tabLst>
            </a:pPr>
            <a:r>
              <a:rPr lang="en-US"/>
              <a:t>	(1)	Marry me.</a:t>
            </a:r>
          </a:p>
          <a:p>
            <a:pPr>
              <a:lnSpc>
                <a:spcPts val="3300"/>
              </a:lnSpc>
              <a:spcBef>
                <a:spcPts val="200"/>
              </a:spcBef>
              <a:buFont typeface="Monotype Sorts" pitchFamily="2" charset="2"/>
              <a:buNone/>
              <a:tabLst>
                <a:tab pos="730250" algn="l"/>
              </a:tabLst>
            </a:pPr>
            <a:r>
              <a:rPr lang="en-US"/>
              <a:t>			So: There is a reason for you to marry me.</a:t>
            </a:r>
          </a:p>
          <a:p>
            <a:pPr>
              <a:lnSpc>
                <a:spcPts val="3300"/>
              </a:lnSpc>
              <a:spcBef>
                <a:spcPts val="200"/>
              </a:spcBef>
              <a:buFont typeface="Monotype Sorts" pitchFamily="2" charset="2"/>
              <a:buNone/>
              <a:tabLst>
                <a:tab pos="730250" algn="l"/>
              </a:tabLst>
            </a:pPr>
            <a:r>
              <a:rPr lang="en-US"/>
              <a:t>	(2)	If he comes, leave the files open.</a:t>
            </a:r>
          </a:p>
          <a:p>
            <a:pPr>
              <a:lnSpc>
                <a:spcPts val="3300"/>
              </a:lnSpc>
              <a:spcBef>
                <a:spcPts val="200"/>
              </a:spcBef>
              <a:buFont typeface="Monotype Sorts" pitchFamily="2" charset="2"/>
              <a:buNone/>
              <a:tabLst>
                <a:tab pos="730250" algn="l"/>
              </a:tabLst>
            </a:pPr>
            <a:r>
              <a:rPr lang="en-US"/>
              <a:t>			Do not leave the files open.			</a:t>
            </a:r>
          </a:p>
          <a:p>
            <a:pPr>
              <a:lnSpc>
                <a:spcPts val="3300"/>
              </a:lnSpc>
              <a:spcBef>
                <a:spcPts val="200"/>
              </a:spcBef>
              <a:buFont typeface="Monotype Sorts" pitchFamily="2" charset="2"/>
              <a:buNone/>
              <a:tabLst>
                <a:tab pos="730250" algn="l"/>
              </a:tabLst>
            </a:pPr>
            <a:r>
              <a:rPr lang="en-US"/>
              <a:t>			So: He will not come.</a:t>
            </a:r>
          </a:p>
          <a:p>
            <a:pPr>
              <a:lnSpc>
                <a:spcPts val="3300"/>
              </a:lnSpc>
              <a:spcBef>
                <a:spcPts val="200"/>
              </a:spcBef>
              <a:buFont typeface="Monotype Sorts" pitchFamily="2" charset="2"/>
              <a:buNone/>
              <a:tabLst>
                <a:tab pos="730250" algn="l"/>
              </a:tabLst>
            </a:pPr>
            <a:r>
              <a:rPr lang="en-US"/>
              <a:t>	(3)	Let it be the case that: he does not come, and 		you do not leave the files open.</a:t>
            </a:r>
          </a:p>
          <a:p>
            <a:pPr>
              <a:lnSpc>
                <a:spcPts val="3300"/>
              </a:lnSpc>
              <a:spcBef>
                <a:spcPts val="200"/>
              </a:spcBef>
              <a:buFont typeface="Monotype Sorts" pitchFamily="2" charset="2"/>
              <a:buNone/>
              <a:tabLst>
                <a:tab pos="730250" algn="l"/>
              </a:tabLst>
            </a:pPr>
            <a:r>
              <a:rPr lang="en-US"/>
              <a:t>			So: He will not come.</a:t>
            </a:r>
          </a:p>
          <a:p>
            <a:pPr>
              <a:lnSpc>
                <a:spcPts val="3300"/>
              </a:lnSpc>
              <a:spcBef>
                <a:spcPts val="200"/>
              </a:spcBef>
              <a:buFont typeface="Monotype Sorts" pitchFamily="2" charset="2"/>
              <a:buNone/>
              <a:tabLst>
                <a:tab pos="730250" algn="l"/>
              </a:tabLst>
            </a:pPr>
            <a:r>
              <a:rPr lang="en-US"/>
              <a:t>	(4)	Marry Dan’s only daughter.</a:t>
            </a:r>
          </a:p>
          <a:p>
            <a:pPr>
              <a:lnSpc>
                <a:spcPts val="3300"/>
              </a:lnSpc>
              <a:spcBef>
                <a:spcPts val="200"/>
              </a:spcBef>
              <a:buFont typeface="Monotype Sorts" pitchFamily="2" charset="2"/>
              <a:buNone/>
              <a:tabLst>
                <a:tab pos="730250" algn="l"/>
              </a:tabLst>
            </a:pPr>
            <a:r>
              <a:rPr lang="en-US"/>
              <a:t>			So: Dan has only one daughter.</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027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0275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0275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0275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0275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02755">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02755">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202755">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202755">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202755">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20275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54" grpId="0" autoUpdateAnimBg="0"/>
      <p:bldP spid="202755"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a:xfrm>
            <a:off x="609600" y="228600"/>
            <a:ext cx="8229600" cy="1143000"/>
          </a:xfrm>
          <a:noFill/>
        </p:spPr>
        <p:txBody>
          <a:bodyPr/>
          <a:lstStyle/>
          <a:p>
            <a:r>
              <a:rPr lang="en-US"/>
              <a:t>PART 3</a:t>
            </a:r>
          </a:p>
        </p:txBody>
      </p:sp>
      <p:sp>
        <p:nvSpPr>
          <p:cNvPr id="17411" name="Rectangle 3"/>
          <p:cNvSpPr>
            <a:spLocks noGrp="1" noChangeArrowheads="1"/>
          </p:cNvSpPr>
          <p:nvPr>
            <p:ph type="body" idx="1"/>
          </p:nvPr>
        </p:nvSpPr>
        <p:spPr>
          <a:xfrm>
            <a:off x="685800" y="1676400"/>
            <a:ext cx="8229600" cy="4191000"/>
          </a:xfrm>
          <a:noFill/>
        </p:spPr>
        <p:txBody>
          <a:bodyPr/>
          <a:lstStyle/>
          <a:p>
            <a:pPr marL="0" indent="0" algn="ctr">
              <a:lnSpc>
                <a:spcPct val="90000"/>
              </a:lnSpc>
              <a:spcBef>
                <a:spcPct val="17000"/>
              </a:spcBef>
              <a:buFont typeface="Monotype Sorts" pitchFamily="2" charset="2"/>
              <a:buNone/>
            </a:pPr>
            <a:endParaRPr lang="en-US" sz="1500" u="sng"/>
          </a:p>
          <a:p>
            <a:pPr marL="0" indent="0" algn="ctr">
              <a:lnSpc>
                <a:spcPct val="90000"/>
              </a:lnSpc>
              <a:spcBef>
                <a:spcPct val="17000"/>
              </a:spcBef>
              <a:buFont typeface="Monotype Sorts" pitchFamily="2" charset="2"/>
              <a:buNone/>
            </a:pPr>
            <a:r>
              <a:rPr lang="en-US" u="sng"/>
              <a:t>Part 1</a:t>
            </a:r>
            <a:r>
              <a:rPr lang="en-US"/>
              <a:t>:</a:t>
            </a:r>
          </a:p>
          <a:p>
            <a:pPr marL="0" indent="0" algn="ctr">
              <a:lnSpc>
                <a:spcPct val="90000"/>
              </a:lnSpc>
              <a:spcBef>
                <a:spcPct val="17000"/>
              </a:spcBef>
              <a:buFont typeface="Monotype Sorts" pitchFamily="2" charset="2"/>
              <a:buNone/>
            </a:pPr>
            <a:r>
              <a:rPr lang="en-US"/>
              <a:t>THE GENERAL DEFINITION</a:t>
            </a:r>
          </a:p>
          <a:p>
            <a:pPr marL="0" indent="0" algn="ctr">
              <a:lnSpc>
                <a:spcPct val="90000"/>
              </a:lnSpc>
              <a:spcBef>
                <a:spcPct val="17000"/>
              </a:spcBef>
              <a:buFont typeface="Monotype Sorts" pitchFamily="2" charset="2"/>
              <a:buNone/>
            </a:pPr>
            <a:endParaRPr lang="en-US" sz="1500"/>
          </a:p>
          <a:p>
            <a:pPr marL="0" indent="0" algn="ctr">
              <a:lnSpc>
                <a:spcPct val="90000"/>
              </a:lnSpc>
              <a:spcBef>
                <a:spcPct val="17000"/>
              </a:spcBef>
              <a:buFont typeface="Monotype Sorts" pitchFamily="2" charset="2"/>
              <a:buNone/>
            </a:pPr>
            <a:r>
              <a:rPr lang="en-US" u="sng"/>
              <a:t>Part 2</a:t>
            </a:r>
            <a:r>
              <a:rPr lang="en-US"/>
              <a:t>:</a:t>
            </a:r>
          </a:p>
          <a:p>
            <a:pPr marL="0" indent="0" algn="ctr">
              <a:lnSpc>
                <a:spcPct val="90000"/>
              </a:lnSpc>
              <a:spcBef>
                <a:spcPct val="17000"/>
              </a:spcBef>
              <a:buFont typeface="Monotype Sorts" pitchFamily="2" charset="2"/>
              <a:buNone/>
            </a:pPr>
            <a:r>
              <a:rPr lang="en-US"/>
              <a:t>CROSS-SPECIES ARGUMENTS</a:t>
            </a:r>
          </a:p>
          <a:p>
            <a:pPr marL="0" indent="0" algn="ctr">
              <a:lnSpc>
                <a:spcPct val="90000"/>
              </a:lnSpc>
              <a:spcBef>
                <a:spcPct val="17000"/>
              </a:spcBef>
              <a:buFont typeface="Monotype Sorts" pitchFamily="2" charset="2"/>
              <a:buNone/>
            </a:pPr>
            <a:endParaRPr lang="en-US" sz="1500" b="1"/>
          </a:p>
          <a:p>
            <a:pPr marL="0" indent="0" algn="ctr">
              <a:lnSpc>
                <a:spcPct val="90000"/>
              </a:lnSpc>
              <a:spcBef>
                <a:spcPct val="17000"/>
              </a:spcBef>
              <a:buFont typeface="Monotype Sorts" pitchFamily="2" charset="2"/>
              <a:buNone/>
            </a:pPr>
            <a:r>
              <a:rPr lang="en-US" b="1" u="sng"/>
              <a:t>Part 3</a:t>
            </a:r>
            <a:r>
              <a:rPr lang="en-US" b="1"/>
              <a:t>:</a:t>
            </a:r>
          </a:p>
          <a:p>
            <a:pPr marL="0" indent="0" algn="ctr">
              <a:lnSpc>
                <a:spcPct val="90000"/>
              </a:lnSpc>
              <a:spcBef>
                <a:spcPct val="17000"/>
              </a:spcBef>
              <a:buFont typeface="Monotype Sorts" pitchFamily="2" charset="2"/>
              <a:buNone/>
            </a:pPr>
            <a:r>
              <a:rPr lang="en-US" b="1"/>
              <a:t>MIXED-PREMISE ARGUMENTS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648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66"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a:xfrm>
            <a:off x="685800" y="228600"/>
            <a:ext cx="8153400" cy="1295400"/>
          </a:xfrm>
          <a:noFill/>
        </p:spPr>
        <p:txBody>
          <a:bodyPr/>
          <a:lstStyle/>
          <a:p>
            <a:r>
              <a:rPr lang="en-US"/>
              <a:t>MIXED-PREMISE</a:t>
            </a:r>
            <a:br>
              <a:rPr lang="en-US"/>
            </a:br>
            <a:r>
              <a:rPr lang="en-US"/>
              <a:t>DECLARATIVE ARGUMENTS</a:t>
            </a:r>
            <a:endParaRPr lang="en-US">
              <a:solidFill>
                <a:srgbClr val="00CCCC"/>
              </a:solidFill>
            </a:endParaRPr>
          </a:p>
        </p:txBody>
      </p:sp>
      <p:sp>
        <p:nvSpPr>
          <p:cNvPr id="202755" name="Rectangle 3"/>
          <p:cNvSpPr>
            <a:spLocks noGrp="1" noChangeArrowheads="1"/>
          </p:cNvSpPr>
          <p:nvPr>
            <p:ph type="body" idx="1"/>
          </p:nvPr>
        </p:nvSpPr>
        <p:spPr>
          <a:xfrm>
            <a:off x="762000" y="1752600"/>
            <a:ext cx="8229600" cy="4114800"/>
          </a:xfrm>
          <a:noFill/>
        </p:spPr>
        <p:txBody>
          <a:bodyPr/>
          <a:lstStyle/>
          <a:p>
            <a:pPr>
              <a:lnSpc>
                <a:spcPts val="3500"/>
              </a:lnSpc>
            </a:pPr>
            <a:r>
              <a:rPr lang="en-US" u="sng" dirty="0"/>
              <a:t>Definition 6</a:t>
            </a:r>
            <a:r>
              <a:rPr lang="en-US" dirty="0"/>
              <a:t> (follows from GD): {</a:t>
            </a:r>
            <a:r>
              <a:rPr lang="en-US" i="1" dirty="0"/>
              <a:t>I</a:t>
            </a:r>
            <a:r>
              <a:rPr lang="en-US" dirty="0"/>
              <a:t>, </a:t>
            </a:r>
            <a:r>
              <a:rPr lang="en-US" i="1" dirty="0"/>
              <a:t>P</a:t>
            </a:r>
            <a:r>
              <a:rPr lang="en-US" dirty="0"/>
              <a:t>} entails </a:t>
            </a:r>
            <a:r>
              <a:rPr lang="en-US" i="1" dirty="0"/>
              <a:t>P</a:t>
            </a:r>
            <a:r>
              <a:rPr lang="en-US" i="1" dirty="0">
                <a:sym typeface="Symbol" pitchFamily="18" charset="2"/>
              </a:rPr>
              <a:t></a:t>
            </a:r>
            <a:r>
              <a:rPr lang="en-US" dirty="0"/>
              <a:t> </a:t>
            </a:r>
            <a:r>
              <a:rPr lang="en-US" sz="800" dirty="0"/>
              <a:t> </a:t>
            </a:r>
            <a:r>
              <a:rPr lang="en-US" dirty="0" err="1"/>
              <a:t>iff</a:t>
            </a:r>
            <a:r>
              <a:rPr lang="en-US" dirty="0"/>
              <a:t>, necessarily, every fact that both supports  </a:t>
            </a:r>
            <a:r>
              <a:rPr lang="en-US" i="1" dirty="0"/>
              <a:t>I</a:t>
            </a:r>
            <a:r>
              <a:rPr lang="en-US" dirty="0"/>
              <a:t> and guarantees  </a:t>
            </a:r>
            <a:r>
              <a:rPr lang="en-US" i="1" dirty="0"/>
              <a:t>P </a:t>
            </a:r>
            <a:r>
              <a:rPr lang="en-US" dirty="0"/>
              <a:t>guarantees  </a:t>
            </a:r>
            <a:r>
              <a:rPr lang="en-US" i="1" dirty="0"/>
              <a:t>P</a:t>
            </a:r>
            <a:r>
              <a:rPr lang="en-US" i="1" dirty="0">
                <a:sym typeface="Symbol" pitchFamily="18" charset="2"/>
              </a:rPr>
              <a:t></a:t>
            </a:r>
            <a:r>
              <a:rPr lang="en-US" dirty="0"/>
              <a:t>.</a:t>
            </a:r>
          </a:p>
          <a:p>
            <a:pPr>
              <a:lnSpc>
                <a:spcPts val="3500"/>
              </a:lnSpc>
            </a:pPr>
            <a:r>
              <a:rPr lang="en-US" u="sng" dirty="0"/>
              <a:t>Equivalence Theorem 3</a:t>
            </a:r>
            <a:r>
              <a:rPr lang="en-US" dirty="0"/>
              <a:t>: {</a:t>
            </a:r>
            <a:r>
              <a:rPr lang="en-US" i="1" dirty="0"/>
              <a:t>I</a:t>
            </a:r>
            <a:r>
              <a:rPr lang="en-US" dirty="0"/>
              <a:t>, </a:t>
            </a:r>
            <a:r>
              <a:rPr lang="en-US" i="1" dirty="0"/>
              <a:t>P</a:t>
            </a:r>
            <a:r>
              <a:rPr lang="en-US" dirty="0"/>
              <a:t>} entails </a:t>
            </a:r>
            <a:r>
              <a:rPr lang="en-US" i="1" dirty="0"/>
              <a:t>P</a:t>
            </a:r>
            <a:r>
              <a:rPr lang="en-US" i="1" dirty="0">
                <a:sym typeface="Symbol" pitchFamily="18" charset="2"/>
              </a:rPr>
              <a:t></a:t>
            </a:r>
            <a:r>
              <a:rPr lang="en-US" dirty="0"/>
              <a:t>  </a:t>
            </a:r>
            <a:r>
              <a:rPr lang="en-US" dirty="0" err="1"/>
              <a:t>iff</a:t>
            </a:r>
            <a:r>
              <a:rPr lang="en-US" dirty="0"/>
              <a:t> </a:t>
            </a:r>
            <a:r>
              <a:rPr lang="en-US" i="1" dirty="0"/>
              <a:t>P</a:t>
            </a:r>
            <a:r>
              <a:rPr lang="en-US" i="1" dirty="0">
                <a:sym typeface="Symbol" pitchFamily="18" charset="2"/>
              </a:rPr>
              <a:t></a:t>
            </a:r>
            <a:r>
              <a:rPr lang="en-US" dirty="0"/>
              <a:t>  follows from the proposition that some fact which guarantees  </a:t>
            </a:r>
            <a:r>
              <a:rPr lang="en-US" i="1" dirty="0"/>
              <a:t>P </a:t>
            </a:r>
            <a:r>
              <a:rPr lang="en-US" dirty="0"/>
              <a:t>possibly supports  </a:t>
            </a:r>
            <a:r>
              <a:rPr lang="en-US" i="1" dirty="0"/>
              <a:t>I</a:t>
            </a:r>
            <a:r>
              <a:rPr lang="en-US" dirty="0"/>
              <a:t>.</a:t>
            </a:r>
          </a:p>
          <a:p>
            <a:pPr>
              <a:lnSpc>
                <a:spcPts val="3500"/>
              </a:lnSpc>
              <a:spcBef>
                <a:spcPts val="200"/>
              </a:spcBef>
            </a:pPr>
            <a:r>
              <a:rPr lang="en-US" dirty="0"/>
              <a:t>E.g., the following argument is valid:</a:t>
            </a:r>
          </a:p>
          <a:p>
            <a:pPr>
              <a:lnSpc>
                <a:spcPts val="3500"/>
              </a:lnSpc>
              <a:spcBef>
                <a:spcPts val="200"/>
              </a:spcBef>
              <a:buFont typeface="Monotype Sorts" pitchFamily="2" charset="2"/>
              <a:buNone/>
            </a:pPr>
            <a:r>
              <a:rPr lang="en-US" dirty="0"/>
              <a:t>		Either repent or undo the past.</a:t>
            </a:r>
          </a:p>
          <a:p>
            <a:pPr>
              <a:lnSpc>
                <a:spcPts val="3500"/>
              </a:lnSpc>
              <a:spcBef>
                <a:spcPts val="200"/>
              </a:spcBef>
              <a:buFont typeface="Monotype Sorts" pitchFamily="2" charset="2"/>
              <a:buNone/>
            </a:pPr>
            <a:r>
              <a:rPr lang="en-US" dirty="0"/>
              <a:t>		It is impossible for you to undo the past.</a:t>
            </a:r>
          </a:p>
          <a:p>
            <a:pPr>
              <a:lnSpc>
                <a:spcPts val="3500"/>
              </a:lnSpc>
              <a:spcBef>
                <a:spcPts val="200"/>
              </a:spcBef>
              <a:buFont typeface="Monotype Sorts" pitchFamily="2" charset="2"/>
              <a:buNone/>
            </a:pPr>
            <a:r>
              <a:rPr lang="en-US" dirty="0"/>
              <a:t>		So: It is possible for you to repent.</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027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0275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0275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0275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0275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02755">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0275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54" grpId="0" autoUpdateAnimBg="0"/>
      <p:bldP spid="202755"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a:xfrm>
            <a:off x="304800" y="228600"/>
            <a:ext cx="8839200" cy="1295400"/>
          </a:xfrm>
          <a:noFill/>
        </p:spPr>
        <p:txBody>
          <a:bodyPr/>
          <a:lstStyle/>
          <a:p>
            <a:r>
              <a:rPr lang="en-US" sz="4200"/>
              <a:t>INCONSISTENCY BETWEEN PROPOSITIONS &amp; PRESCRIPTIONS</a:t>
            </a:r>
            <a:endParaRPr lang="en-US" sz="4200">
              <a:solidFill>
                <a:srgbClr val="00CCCC"/>
              </a:solidFill>
            </a:endParaRPr>
          </a:p>
        </p:txBody>
      </p:sp>
      <p:sp>
        <p:nvSpPr>
          <p:cNvPr id="202755" name="Rectangle 3"/>
          <p:cNvSpPr>
            <a:spLocks noGrp="1" noChangeArrowheads="1"/>
          </p:cNvSpPr>
          <p:nvPr>
            <p:ph type="body" idx="1"/>
          </p:nvPr>
        </p:nvSpPr>
        <p:spPr>
          <a:xfrm>
            <a:off x="381000" y="1752600"/>
            <a:ext cx="8763000" cy="4114800"/>
          </a:xfrm>
          <a:noFill/>
        </p:spPr>
        <p:txBody>
          <a:bodyPr/>
          <a:lstStyle/>
          <a:p>
            <a:pPr>
              <a:lnSpc>
                <a:spcPts val="3300"/>
              </a:lnSpc>
            </a:pPr>
            <a:r>
              <a:rPr lang="en-US" u="sng" dirty="0"/>
              <a:t>Definition 7</a:t>
            </a:r>
            <a:r>
              <a:rPr lang="en-US" dirty="0"/>
              <a:t>: </a:t>
            </a:r>
            <a:r>
              <a:rPr lang="en-US" i="1" dirty="0"/>
              <a:t>P </a:t>
            </a:r>
            <a:r>
              <a:rPr lang="en-US" dirty="0"/>
              <a:t>and </a:t>
            </a:r>
            <a:r>
              <a:rPr lang="en-US" i="1" dirty="0"/>
              <a:t>I</a:t>
            </a:r>
            <a:r>
              <a:rPr lang="en-US" dirty="0"/>
              <a:t> are </a:t>
            </a:r>
            <a:r>
              <a:rPr lang="en-US" i="1" dirty="0"/>
              <a:t>inconsistent  </a:t>
            </a:r>
            <a:r>
              <a:rPr lang="en-US" dirty="0" err="1"/>
              <a:t>iff</a:t>
            </a:r>
            <a:r>
              <a:rPr lang="en-US" dirty="0"/>
              <a:t>, </a:t>
            </a:r>
            <a:r>
              <a:rPr lang="en-US" dirty="0" err="1"/>
              <a:t>neces-sarily</a:t>
            </a:r>
            <a:r>
              <a:rPr lang="en-US" dirty="0"/>
              <a:t>, no fact both guarantees  </a:t>
            </a:r>
            <a:r>
              <a:rPr lang="en-US" i="1" dirty="0"/>
              <a:t>P</a:t>
            </a:r>
            <a:r>
              <a:rPr lang="en-US" dirty="0"/>
              <a:t> and supports  </a:t>
            </a:r>
            <a:r>
              <a:rPr lang="en-US" i="1" dirty="0"/>
              <a:t>I</a:t>
            </a:r>
            <a:r>
              <a:rPr lang="en-US" dirty="0"/>
              <a:t>.</a:t>
            </a:r>
          </a:p>
          <a:p>
            <a:pPr>
              <a:lnSpc>
                <a:spcPts val="3300"/>
              </a:lnSpc>
              <a:spcBef>
                <a:spcPts val="200"/>
              </a:spcBef>
            </a:pPr>
            <a:r>
              <a:rPr lang="en-US" u="sng" dirty="0"/>
              <a:t>Special cases</a:t>
            </a:r>
            <a:r>
              <a:rPr lang="en-US" dirty="0"/>
              <a:t>: (1)  </a:t>
            </a:r>
            <a:r>
              <a:rPr lang="en-US" i="1" dirty="0"/>
              <a:t>P</a:t>
            </a:r>
            <a:r>
              <a:rPr lang="en-US" dirty="0"/>
              <a:t> is impossible. (2)  </a:t>
            </a:r>
            <a:r>
              <a:rPr lang="en-US" i="1" dirty="0"/>
              <a:t>I</a:t>
            </a:r>
            <a:r>
              <a:rPr lang="en-US" dirty="0"/>
              <a:t> is </a:t>
            </a:r>
            <a:r>
              <a:rPr lang="en-US" dirty="0" err="1"/>
              <a:t>neces-sarily</a:t>
            </a:r>
            <a:r>
              <a:rPr lang="en-US" dirty="0"/>
              <a:t> violated. (3)  </a:t>
            </a:r>
            <a:r>
              <a:rPr lang="en-US" i="1" dirty="0"/>
              <a:t>I</a:t>
            </a:r>
            <a:r>
              <a:rPr lang="en-US" dirty="0"/>
              <a:t> entails the negation of </a:t>
            </a:r>
            <a:r>
              <a:rPr lang="en-US" i="1" dirty="0"/>
              <a:t>P.    </a:t>
            </a:r>
            <a:r>
              <a:rPr lang="en-US" dirty="0"/>
              <a:t>(4)  </a:t>
            </a:r>
            <a:r>
              <a:rPr lang="en-US" i="1" dirty="0"/>
              <a:t>P </a:t>
            </a:r>
            <a:r>
              <a:rPr lang="en-US" dirty="0"/>
              <a:t>entails the negation of  </a:t>
            </a:r>
            <a:r>
              <a:rPr lang="en-US" i="1" dirty="0"/>
              <a:t>I</a:t>
            </a:r>
            <a:r>
              <a:rPr lang="en-US" dirty="0"/>
              <a:t>. (5)  </a:t>
            </a:r>
            <a:r>
              <a:rPr lang="en-US" i="1" dirty="0"/>
              <a:t>P</a:t>
            </a:r>
            <a:r>
              <a:rPr lang="en-US" dirty="0"/>
              <a:t> entails that no fact supports  </a:t>
            </a:r>
            <a:r>
              <a:rPr lang="en-US" i="1" dirty="0"/>
              <a:t>I</a:t>
            </a:r>
            <a:r>
              <a:rPr lang="en-US" dirty="0"/>
              <a:t>.</a:t>
            </a:r>
          </a:p>
          <a:p>
            <a:pPr>
              <a:lnSpc>
                <a:spcPts val="3300"/>
              </a:lnSpc>
              <a:spcBef>
                <a:spcPts val="200"/>
              </a:spcBef>
            </a:pPr>
            <a:r>
              <a:rPr lang="en-US" u="sng" dirty="0"/>
              <a:t>Examples</a:t>
            </a:r>
            <a:r>
              <a:rPr lang="en-US" dirty="0"/>
              <a:t>:</a:t>
            </a:r>
          </a:p>
          <a:p>
            <a:pPr>
              <a:lnSpc>
                <a:spcPts val="3300"/>
              </a:lnSpc>
              <a:spcBef>
                <a:spcPts val="200"/>
              </a:spcBef>
              <a:buFont typeface="Monotype Sorts" pitchFamily="2" charset="2"/>
              <a:buNone/>
            </a:pPr>
            <a:r>
              <a:rPr lang="en-US" dirty="0"/>
              <a:t>	(3) Repent. It is impossible for you to repent.</a:t>
            </a:r>
          </a:p>
          <a:p>
            <a:pPr>
              <a:lnSpc>
                <a:spcPts val="3300"/>
              </a:lnSpc>
              <a:spcBef>
                <a:spcPts val="200"/>
              </a:spcBef>
              <a:buFont typeface="Monotype Sorts" pitchFamily="2" charset="2"/>
              <a:buNone/>
            </a:pPr>
            <a:r>
              <a:rPr lang="en-US" dirty="0"/>
              <a:t>	(4) Repent. The fact that you have sworn not to repent is a conclusive reason for you not to repent.</a:t>
            </a:r>
          </a:p>
          <a:p>
            <a:pPr>
              <a:lnSpc>
                <a:spcPts val="3300"/>
              </a:lnSpc>
              <a:spcBef>
                <a:spcPts val="200"/>
              </a:spcBef>
              <a:buFont typeface="Monotype Sorts" pitchFamily="2" charset="2"/>
              <a:buNone/>
            </a:pPr>
            <a:r>
              <a:rPr lang="en-US" dirty="0"/>
              <a:t>	(5) Repent. There is no reason for you to repent.</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027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0275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0275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0275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0275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02755">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0275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54" grpId="0" autoUpdateAnimBg="0"/>
      <p:bldP spid="202755"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a:xfrm>
            <a:off x="685800" y="228600"/>
            <a:ext cx="8153400" cy="1295400"/>
          </a:xfrm>
          <a:noFill/>
        </p:spPr>
        <p:txBody>
          <a:bodyPr/>
          <a:lstStyle/>
          <a:p>
            <a:r>
              <a:rPr lang="en-US" dirty="0"/>
              <a:t>MIXED-PREMISE</a:t>
            </a:r>
            <a:br>
              <a:rPr lang="en-US" dirty="0"/>
            </a:br>
            <a:r>
              <a:rPr lang="en-US" dirty="0"/>
              <a:t>IMPERATIVE ARGUMENTS</a:t>
            </a:r>
            <a:endParaRPr lang="en-US" dirty="0">
              <a:solidFill>
                <a:srgbClr val="00CCCC"/>
              </a:solidFill>
            </a:endParaRPr>
          </a:p>
        </p:txBody>
      </p:sp>
      <p:sp>
        <p:nvSpPr>
          <p:cNvPr id="202755" name="Rectangle 3"/>
          <p:cNvSpPr>
            <a:spLocks noGrp="1" noChangeArrowheads="1"/>
          </p:cNvSpPr>
          <p:nvPr>
            <p:ph type="body" idx="1"/>
          </p:nvPr>
        </p:nvSpPr>
        <p:spPr>
          <a:xfrm>
            <a:off x="762000" y="1752600"/>
            <a:ext cx="8229600" cy="4114800"/>
          </a:xfrm>
          <a:noFill/>
        </p:spPr>
        <p:txBody>
          <a:bodyPr/>
          <a:lstStyle/>
          <a:p>
            <a:pPr>
              <a:lnSpc>
                <a:spcPts val="3400"/>
              </a:lnSpc>
            </a:pPr>
            <a:r>
              <a:rPr lang="en-US" u="sng" dirty="0"/>
              <a:t>Definition 8</a:t>
            </a:r>
            <a:r>
              <a:rPr lang="en-US" dirty="0"/>
              <a:t> (follows from GD): {</a:t>
            </a:r>
            <a:r>
              <a:rPr lang="en-US" i="1" dirty="0"/>
              <a:t>I</a:t>
            </a:r>
            <a:r>
              <a:rPr lang="en-US" dirty="0"/>
              <a:t>, </a:t>
            </a:r>
            <a:r>
              <a:rPr lang="en-US" i="1" dirty="0"/>
              <a:t>P</a:t>
            </a:r>
            <a:r>
              <a:rPr lang="en-US" dirty="0"/>
              <a:t>} entails </a:t>
            </a:r>
            <a:r>
              <a:rPr lang="en-US" i="1" dirty="0"/>
              <a:t>I</a:t>
            </a:r>
            <a:r>
              <a:rPr lang="en-US" i="1" dirty="0">
                <a:sym typeface="Symbol" pitchFamily="18" charset="2"/>
              </a:rPr>
              <a:t></a:t>
            </a:r>
            <a:r>
              <a:rPr lang="en-US" dirty="0"/>
              <a:t>  </a:t>
            </a:r>
            <a:r>
              <a:rPr lang="en-US" dirty="0" err="1"/>
              <a:t>iff</a:t>
            </a:r>
            <a:r>
              <a:rPr lang="en-US" dirty="0"/>
              <a:t>, necessarily, every fact that both supports  </a:t>
            </a:r>
            <a:r>
              <a:rPr lang="en-US" i="1" dirty="0"/>
              <a:t>I</a:t>
            </a:r>
            <a:r>
              <a:rPr lang="en-US" dirty="0"/>
              <a:t> and guarantees  </a:t>
            </a:r>
            <a:r>
              <a:rPr lang="en-US" i="1" dirty="0"/>
              <a:t>P </a:t>
            </a:r>
            <a:r>
              <a:rPr lang="en-US" dirty="0"/>
              <a:t>supports  </a:t>
            </a:r>
            <a:r>
              <a:rPr lang="en-US" i="1" dirty="0"/>
              <a:t>I</a:t>
            </a:r>
            <a:r>
              <a:rPr lang="en-US" i="1" dirty="0">
                <a:sym typeface="Symbol" pitchFamily="18" charset="2"/>
              </a:rPr>
              <a:t></a:t>
            </a:r>
            <a:r>
              <a:rPr lang="en-US" dirty="0"/>
              <a:t>.</a:t>
            </a:r>
          </a:p>
          <a:p>
            <a:pPr>
              <a:lnSpc>
                <a:spcPts val="3400"/>
              </a:lnSpc>
            </a:pPr>
            <a:r>
              <a:rPr lang="en-US" dirty="0"/>
              <a:t> E.g., the following argument is valid:</a:t>
            </a:r>
          </a:p>
          <a:p>
            <a:pPr>
              <a:lnSpc>
                <a:spcPts val="3400"/>
              </a:lnSpc>
              <a:spcBef>
                <a:spcPts val="200"/>
              </a:spcBef>
              <a:buFont typeface="Monotype Sorts" pitchFamily="2" charset="2"/>
              <a:buNone/>
            </a:pPr>
            <a:r>
              <a:rPr lang="en-US" dirty="0"/>
              <a:t>		Disarm the bomb. Every reason to disarm </a:t>
            </a:r>
          </a:p>
          <a:p>
            <a:pPr>
              <a:lnSpc>
                <a:spcPts val="3400"/>
              </a:lnSpc>
              <a:spcBef>
                <a:spcPts val="200"/>
              </a:spcBef>
              <a:buFont typeface="Monotype Sorts" pitchFamily="2" charset="2"/>
              <a:buNone/>
            </a:pPr>
            <a:r>
              <a:rPr lang="en-US" dirty="0"/>
              <a:t>		the bomb is a reason to cut the wire.</a:t>
            </a:r>
          </a:p>
          <a:p>
            <a:pPr>
              <a:lnSpc>
                <a:spcPts val="3400"/>
              </a:lnSpc>
              <a:spcBef>
                <a:spcPts val="200"/>
              </a:spcBef>
              <a:buFont typeface="Monotype Sorts" pitchFamily="2" charset="2"/>
              <a:buNone/>
            </a:pPr>
            <a:r>
              <a:rPr lang="en-US" dirty="0"/>
              <a:t>		So: Cut the wire.</a:t>
            </a:r>
          </a:p>
          <a:p>
            <a:pPr>
              <a:lnSpc>
                <a:spcPts val="3400"/>
              </a:lnSpc>
            </a:pPr>
            <a:r>
              <a:rPr lang="en-US" u="sng" dirty="0"/>
              <a:t>Theorem 6</a:t>
            </a:r>
            <a:r>
              <a:rPr lang="en-US" dirty="0"/>
              <a:t>: If </a:t>
            </a:r>
            <a:r>
              <a:rPr lang="en-US" i="1" dirty="0"/>
              <a:t>I</a:t>
            </a:r>
            <a:r>
              <a:rPr lang="en-US" i="1" dirty="0">
                <a:sym typeface="Symbol" pitchFamily="18" charset="2"/>
              </a:rPr>
              <a:t></a:t>
            </a:r>
            <a:r>
              <a:rPr lang="en-US" dirty="0"/>
              <a:t>  is unconditional and </a:t>
            </a:r>
            <a:r>
              <a:rPr lang="en-US" i="1" dirty="0"/>
              <a:t>P</a:t>
            </a:r>
            <a:r>
              <a:rPr lang="en-US" dirty="0"/>
              <a:t> is consistent with the proposition that some fact </a:t>
            </a:r>
            <a:r>
              <a:rPr lang="en-US" dirty="0" err="1"/>
              <a:t>undefeatedly</a:t>
            </a:r>
            <a:r>
              <a:rPr lang="en-US" dirty="0"/>
              <a:t> supports </a:t>
            </a:r>
            <a:r>
              <a:rPr lang="en-US" i="1" dirty="0"/>
              <a:t>I</a:t>
            </a:r>
            <a:r>
              <a:rPr lang="en-US" dirty="0"/>
              <a:t>&amp;~</a:t>
            </a:r>
            <a:r>
              <a:rPr lang="en-US" i="1" dirty="0"/>
              <a:t>I</a:t>
            </a:r>
            <a:r>
              <a:rPr lang="en-US" i="1" dirty="0">
                <a:sym typeface="Symbol" pitchFamily="18" charset="2"/>
              </a:rPr>
              <a:t></a:t>
            </a:r>
            <a:r>
              <a:rPr lang="en-US" dirty="0"/>
              <a:t>, then {</a:t>
            </a:r>
            <a:r>
              <a:rPr lang="en-US" i="1" dirty="0"/>
              <a:t>I</a:t>
            </a:r>
            <a:r>
              <a:rPr lang="en-US" dirty="0"/>
              <a:t>, </a:t>
            </a:r>
            <a:r>
              <a:rPr lang="en-US" i="1" dirty="0"/>
              <a:t>P</a:t>
            </a:r>
            <a:r>
              <a:rPr lang="en-US" dirty="0"/>
              <a:t>} does </a:t>
            </a:r>
            <a:r>
              <a:rPr lang="en-US" i="1" dirty="0"/>
              <a:t>not  </a:t>
            </a:r>
            <a:r>
              <a:rPr lang="en-US" dirty="0"/>
              <a:t>entail </a:t>
            </a:r>
            <a:r>
              <a:rPr lang="en-US" i="1" dirty="0"/>
              <a:t>I</a:t>
            </a:r>
            <a:r>
              <a:rPr lang="en-US" i="1" dirty="0">
                <a:sym typeface="Symbol" pitchFamily="18" charset="2"/>
              </a:rPr>
              <a:t>.</a:t>
            </a:r>
            <a:r>
              <a:rPr lang="en-US" dirty="0"/>
              <a:t>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027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0275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0275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0275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0275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02755">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0275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54" grpId="0" autoUpdateAnimBg="0"/>
      <p:bldP spid="202755"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a:xfrm>
            <a:off x="762000" y="228600"/>
            <a:ext cx="8229600" cy="1295400"/>
          </a:xfrm>
          <a:noFill/>
        </p:spPr>
        <p:txBody>
          <a:bodyPr/>
          <a:lstStyle/>
          <a:p>
            <a:r>
              <a:rPr lang="en-US" dirty="0"/>
              <a:t>INVALID MIXED-PREMISE</a:t>
            </a:r>
            <a:br>
              <a:rPr lang="en-US" dirty="0"/>
            </a:br>
            <a:r>
              <a:rPr lang="en-US" dirty="0"/>
              <a:t>IMPERATIVE ARGUMENTS</a:t>
            </a:r>
            <a:r>
              <a:rPr lang="en-US" dirty="0">
                <a:sym typeface="Symbol"/>
              </a:rPr>
              <a:t></a:t>
            </a:r>
            <a:r>
              <a:rPr lang="en-US" dirty="0"/>
              <a:t>1</a:t>
            </a:r>
            <a:endParaRPr lang="en-US" dirty="0">
              <a:solidFill>
                <a:srgbClr val="00CCCC"/>
              </a:solidFill>
            </a:endParaRPr>
          </a:p>
        </p:txBody>
      </p:sp>
      <p:sp>
        <p:nvSpPr>
          <p:cNvPr id="202755" name="Rectangle 3"/>
          <p:cNvSpPr>
            <a:spLocks noGrp="1" noChangeArrowheads="1"/>
          </p:cNvSpPr>
          <p:nvPr>
            <p:ph type="body" idx="1"/>
          </p:nvPr>
        </p:nvSpPr>
        <p:spPr>
          <a:xfrm>
            <a:off x="381000" y="1752600"/>
            <a:ext cx="8763000" cy="4114800"/>
          </a:xfrm>
          <a:noFill/>
        </p:spPr>
        <p:txBody>
          <a:bodyPr/>
          <a:lstStyle/>
          <a:p>
            <a:pPr>
              <a:lnSpc>
                <a:spcPts val="3300"/>
              </a:lnSpc>
              <a:spcBef>
                <a:spcPts val="200"/>
              </a:spcBef>
              <a:buFont typeface="Monotype Sorts" pitchFamily="2" charset="2"/>
              <a:buNone/>
              <a:tabLst>
                <a:tab pos="730250" algn="l"/>
              </a:tabLst>
            </a:pPr>
            <a:r>
              <a:rPr lang="en-US" dirty="0"/>
              <a:t>	(1)	Either marry him or dump him.</a:t>
            </a:r>
          </a:p>
          <a:p>
            <a:pPr>
              <a:lnSpc>
                <a:spcPts val="3300"/>
              </a:lnSpc>
              <a:spcBef>
                <a:spcPts val="200"/>
              </a:spcBef>
              <a:buFont typeface="Monotype Sorts" pitchFamily="2" charset="2"/>
              <a:buNone/>
              <a:tabLst>
                <a:tab pos="730250" algn="l"/>
              </a:tabLst>
            </a:pPr>
            <a:r>
              <a:rPr lang="en-US" dirty="0"/>
              <a:t>			You are not going to marry him.</a:t>
            </a:r>
          </a:p>
          <a:p>
            <a:pPr>
              <a:lnSpc>
                <a:spcPts val="3300"/>
              </a:lnSpc>
              <a:spcBef>
                <a:spcPts val="200"/>
              </a:spcBef>
              <a:buFont typeface="Monotype Sorts" pitchFamily="2" charset="2"/>
              <a:buNone/>
              <a:tabLst>
                <a:tab pos="730250" algn="l"/>
              </a:tabLst>
            </a:pPr>
            <a:r>
              <a:rPr lang="en-US" dirty="0"/>
              <a:t>			So: Dump him.</a:t>
            </a:r>
          </a:p>
          <a:p>
            <a:pPr>
              <a:lnSpc>
                <a:spcPts val="3300"/>
              </a:lnSpc>
              <a:spcBef>
                <a:spcPts val="200"/>
              </a:spcBef>
              <a:buNone/>
              <a:tabLst>
                <a:tab pos="730250" algn="l"/>
              </a:tabLst>
            </a:pPr>
            <a:r>
              <a:rPr lang="en-US" dirty="0"/>
              <a:t>	(2)	 Either marry him or dump him.</a:t>
            </a:r>
          </a:p>
          <a:p>
            <a:pPr>
              <a:lnSpc>
                <a:spcPts val="3300"/>
              </a:lnSpc>
              <a:spcBef>
                <a:spcPts val="200"/>
              </a:spcBef>
              <a:buNone/>
              <a:tabLst>
                <a:tab pos="730250" algn="l"/>
              </a:tabLst>
            </a:pPr>
            <a:r>
              <a:rPr lang="en-US" dirty="0"/>
              <a:t>			You are not going to marry him,</a:t>
            </a:r>
          </a:p>
          <a:p>
            <a:pPr>
              <a:lnSpc>
                <a:spcPts val="3300"/>
              </a:lnSpc>
              <a:spcBef>
                <a:spcPts val="200"/>
              </a:spcBef>
              <a:buNone/>
              <a:tabLst>
                <a:tab pos="730250" algn="l"/>
              </a:tabLst>
            </a:pPr>
            <a:r>
              <a:rPr lang="en-US" dirty="0"/>
              <a:t>			and you are not going to dump him.</a:t>
            </a:r>
          </a:p>
          <a:p>
            <a:pPr>
              <a:lnSpc>
                <a:spcPts val="3300"/>
              </a:lnSpc>
              <a:spcBef>
                <a:spcPts val="200"/>
              </a:spcBef>
              <a:buFont typeface="Monotype Sorts" pitchFamily="2" charset="2"/>
              <a:buNone/>
              <a:tabLst>
                <a:tab pos="730250" algn="l"/>
              </a:tabLst>
            </a:pPr>
            <a:r>
              <a:rPr lang="en-US" dirty="0"/>
              <a:t>			(2a) So: Dump him.    (2b) So: Marry him.</a:t>
            </a:r>
          </a:p>
          <a:p>
            <a:pPr>
              <a:lnSpc>
                <a:spcPts val="3300"/>
              </a:lnSpc>
              <a:spcBef>
                <a:spcPts val="200"/>
              </a:spcBef>
              <a:buFont typeface="Monotype Sorts" pitchFamily="2" charset="2"/>
              <a:buNone/>
              <a:tabLst>
                <a:tab pos="730250" algn="l"/>
              </a:tabLst>
            </a:pPr>
            <a:r>
              <a:rPr lang="en-US" dirty="0"/>
              <a:t>	If (1) is valid, then (2a) and (2b) are also valid. But (2a) and (2b) are not valid: from “Do X or Y” and “You are not going to do X or Y” neither   “Do X” nor “Do Y” follows. So (1) is not valid.</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027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0275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0275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0275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0275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02755">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02755">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202755">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20275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54" grpId="0" autoUpdateAnimBg="0"/>
      <p:bldP spid="202755"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a:xfrm>
            <a:off x="762000" y="228600"/>
            <a:ext cx="8229600" cy="1295400"/>
          </a:xfrm>
          <a:noFill/>
        </p:spPr>
        <p:txBody>
          <a:bodyPr/>
          <a:lstStyle/>
          <a:p>
            <a:r>
              <a:rPr lang="en-US" dirty="0"/>
              <a:t>INVALID MIXED-PREMISE</a:t>
            </a:r>
            <a:br>
              <a:rPr lang="en-US" dirty="0"/>
            </a:br>
            <a:r>
              <a:rPr lang="en-US" dirty="0"/>
              <a:t>IMPERATIVE ARGUMENTS</a:t>
            </a:r>
            <a:r>
              <a:rPr lang="en-US" dirty="0">
                <a:sym typeface="Symbol"/>
              </a:rPr>
              <a:t>2</a:t>
            </a:r>
            <a:endParaRPr lang="en-US" dirty="0">
              <a:solidFill>
                <a:srgbClr val="00CCCC"/>
              </a:solidFill>
            </a:endParaRPr>
          </a:p>
        </p:txBody>
      </p:sp>
      <p:sp>
        <p:nvSpPr>
          <p:cNvPr id="202755" name="Rectangle 3"/>
          <p:cNvSpPr>
            <a:spLocks noGrp="1" noChangeArrowheads="1"/>
          </p:cNvSpPr>
          <p:nvPr>
            <p:ph type="body" idx="1"/>
          </p:nvPr>
        </p:nvSpPr>
        <p:spPr>
          <a:xfrm>
            <a:off x="381000" y="1752600"/>
            <a:ext cx="8534400" cy="4114800"/>
          </a:xfrm>
          <a:noFill/>
        </p:spPr>
        <p:txBody>
          <a:bodyPr/>
          <a:lstStyle/>
          <a:p>
            <a:pPr>
              <a:lnSpc>
                <a:spcPts val="3500"/>
              </a:lnSpc>
              <a:spcBef>
                <a:spcPts val="200"/>
              </a:spcBef>
              <a:buFont typeface="Monotype Sorts" pitchFamily="2" charset="2"/>
              <a:buNone/>
              <a:tabLst>
                <a:tab pos="730250" algn="l"/>
              </a:tabLst>
            </a:pPr>
            <a:r>
              <a:rPr lang="en-US" dirty="0"/>
              <a:t>	(1)	If the light is red, stop.</a:t>
            </a:r>
          </a:p>
          <a:p>
            <a:pPr>
              <a:lnSpc>
                <a:spcPts val="3500"/>
              </a:lnSpc>
              <a:spcBef>
                <a:spcPts val="200"/>
              </a:spcBef>
              <a:buFont typeface="Monotype Sorts" pitchFamily="2" charset="2"/>
              <a:buNone/>
              <a:tabLst>
                <a:tab pos="730250" algn="l"/>
              </a:tabLst>
            </a:pPr>
            <a:r>
              <a:rPr lang="en-US" dirty="0"/>
              <a:t>			The light is red.</a:t>
            </a:r>
          </a:p>
          <a:p>
            <a:pPr>
              <a:lnSpc>
                <a:spcPts val="3500"/>
              </a:lnSpc>
              <a:spcBef>
                <a:spcPts val="200"/>
              </a:spcBef>
              <a:buFont typeface="Monotype Sorts" pitchFamily="2" charset="2"/>
              <a:buNone/>
              <a:tabLst>
                <a:tab pos="730250" algn="l"/>
              </a:tabLst>
            </a:pPr>
            <a:r>
              <a:rPr lang="en-US" dirty="0"/>
              <a:t>			So: Stop.</a:t>
            </a:r>
          </a:p>
          <a:p>
            <a:pPr>
              <a:lnSpc>
                <a:spcPts val="3500"/>
              </a:lnSpc>
              <a:spcBef>
                <a:spcPts val="200"/>
              </a:spcBef>
              <a:buFont typeface="Monotype Sorts" pitchFamily="2" charset="2"/>
              <a:buNone/>
              <a:tabLst>
                <a:tab pos="730250" algn="l"/>
              </a:tabLst>
            </a:pPr>
            <a:r>
              <a:rPr lang="en-US" dirty="0"/>
              <a:t>	(2)	Stop.</a:t>
            </a:r>
          </a:p>
          <a:p>
            <a:pPr>
              <a:lnSpc>
                <a:spcPts val="3500"/>
              </a:lnSpc>
              <a:spcBef>
                <a:spcPts val="200"/>
              </a:spcBef>
              <a:buFont typeface="Monotype Sorts" pitchFamily="2" charset="2"/>
              <a:buNone/>
              <a:tabLst>
                <a:tab pos="730250" algn="l"/>
              </a:tabLst>
            </a:pPr>
            <a:r>
              <a:rPr lang="en-US" dirty="0"/>
              <a:t>			So: If the light is green, stop.</a:t>
            </a:r>
          </a:p>
          <a:p>
            <a:pPr>
              <a:lnSpc>
                <a:spcPts val="3500"/>
              </a:lnSpc>
              <a:spcBef>
                <a:spcPts val="200"/>
              </a:spcBef>
              <a:buNone/>
              <a:tabLst>
                <a:tab pos="730250" algn="l"/>
              </a:tabLst>
            </a:pPr>
            <a:r>
              <a:rPr lang="en-US" dirty="0"/>
              <a:t>	(3)	If the light is red, stop.</a:t>
            </a:r>
          </a:p>
          <a:p>
            <a:pPr>
              <a:lnSpc>
                <a:spcPts val="3500"/>
              </a:lnSpc>
              <a:spcBef>
                <a:spcPts val="200"/>
              </a:spcBef>
              <a:buNone/>
              <a:tabLst>
                <a:tab pos="730250" algn="l"/>
              </a:tabLst>
            </a:pPr>
            <a:r>
              <a:rPr lang="en-US" dirty="0"/>
              <a:t>			The light is red.</a:t>
            </a:r>
          </a:p>
          <a:p>
            <a:pPr>
              <a:lnSpc>
                <a:spcPts val="3500"/>
              </a:lnSpc>
              <a:spcBef>
                <a:spcPts val="200"/>
              </a:spcBef>
              <a:buFont typeface="Monotype Sorts" pitchFamily="2" charset="2"/>
              <a:buNone/>
              <a:tabLst>
                <a:tab pos="730250" algn="l"/>
              </a:tabLst>
            </a:pPr>
            <a:r>
              <a:rPr lang="en-US" dirty="0"/>
              <a:t>			So: If the light is green, stop.</a:t>
            </a:r>
          </a:p>
          <a:p>
            <a:pPr>
              <a:lnSpc>
                <a:spcPts val="3500"/>
              </a:lnSpc>
              <a:spcBef>
                <a:spcPts val="200"/>
              </a:spcBef>
              <a:buNone/>
              <a:tabLst>
                <a:tab pos="730250" algn="l"/>
              </a:tabLst>
            </a:pPr>
            <a:r>
              <a:rPr lang="en-US" dirty="0"/>
              <a:t>	If (1) is valid, then (because (2) is valid) (3) is valid. But (3) is not valid. So (1) is not valid.</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027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0275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0275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0275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0275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02755">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02755">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202755">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202755">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20275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54" grpId="0" autoUpdateAnimBg="0"/>
      <p:bldP spid="202755"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a:xfrm>
            <a:off x="762000" y="228600"/>
            <a:ext cx="8229600" cy="1295400"/>
          </a:xfrm>
          <a:noFill/>
        </p:spPr>
        <p:txBody>
          <a:bodyPr/>
          <a:lstStyle/>
          <a:p>
            <a:r>
              <a:rPr lang="en-US" dirty="0"/>
              <a:t>INVALID MIXED-PREMISE</a:t>
            </a:r>
            <a:br>
              <a:rPr lang="en-US" dirty="0"/>
            </a:br>
            <a:r>
              <a:rPr lang="en-US" dirty="0"/>
              <a:t>IMPERATIVE ARGUMENTS</a:t>
            </a:r>
            <a:r>
              <a:rPr lang="en-US" dirty="0">
                <a:sym typeface="Symbol"/>
              </a:rPr>
              <a:t>3</a:t>
            </a:r>
            <a:endParaRPr lang="en-US" dirty="0">
              <a:solidFill>
                <a:srgbClr val="00CCCC"/>
              </a:solidFill>
            </a:endParaRPr>
          </a:p>
        </p:txBody>
      </p:sp>
      <p:sp>
        <p:nvSpPr>
          <p:cNvPr id="202755" name="Rectangle 3"/>
          <p:cNvSpPr>
            <a:spLocks noGrp="1" noChangeArrowheads="1"/>
          </p:cNvSpPr>
          <p:nvPr>
            <p:ph type="body" idx="1"/>
          </p:nvPr>
        </p:nvSpPr>
        <p:spPr>
          <a:xfrm>
            <a:off x="381000" y="1752600"/>
            <a:ext cx="8534400" cy="4114800"/>
          </a:xfrm>
          <a:noFill/>
        </p:spPr>
        <p:txBody>
          <a:bodyPr/>
          <a:lstStyle/>
          <a:p>
            <a:pPr>
              <a:lnSpc>
                <a:spcPts val="3300"/>
              </a:lnSpc>
              <a:spcBef>
                <a:spcPts val="200"/>
              </a:spcBef>
              <a:buFont typeface="Monotype Sorts" pitchFamily="2" charset="2"/>
              <a:buNone/>
              <a:tabLst>
                <a:tab pos="730250" algn="l"/>
              </a:tabLst>
            </a:pPr>
            <a:r>
              <a:rPr lang="en-US" dirty="0"/>
              <a:t>	(1)	If you drink, don’t drive.</a:t>
            </a:r>
          </a:p>
          <a:p>
            <a:pPr>
              <a:lnSpc>
                <a:spcPts val="3300"/>
              </a:lnSpc>
              <a:spcBef>
                <a:spcPts val="200"/>
              </a:spcBef>
              <a:buFont typeface="Monotype Sorts" pitchFamily="2" charset="2"/>
              <a:buNone/>
              <a:tabLst>
                <a:tab pos="730250" algn="l"/>
              </a:tabLst>
            </a:pPr>
            <a:r>
              <a:rPr lang="en-US" dirty="0"/>
              <a:t>			You are going to drink.</a:t>
            </a:r>
          </a:p>
          <a:p>
            <a:pPr>
              <a:lnSpc>
                <a:spcPts val="3300"/>
              </a:lnSpc>
              <a:spcBef>
                <a:spcPts val="200"/>
              </a:spcBef>
              <a:buFont typeface="Monotype Sorts" pitchFamily="2" charset="2"/>
              <a:buNone/>
              <a:tabLst>
                <a:tab pos="730250" algn="l"/>
              </a:tabLst>
            </a:pPr>
            <a:r>
              <a:rPr lang="en-US" dirty="0"/>
              <a:t>			So: Don’t drive.</a:t>
            </a:r>
          </a:p>
          <a:p>
            <a:pPr>
              <a:lnSpc>
                <a:spcPts val="3300"/>
              </a:lnSpc>
              <a:spcBef>
                <a:spcPts val="200"/>
              </a:spcBef>
              <a:buNone/>
              <a:tabLst>
                <a:tab pos="730250" algn="l"/>
              </a:tabLst>
            </a:pPr>
            <a:r>
              <a:rPr lang="en-US" dirty="0"/>
              <a:t>	(2)	If you drink, don’t drive.</a:t>
            </a:r>
          </a:p>
          <a:p>
            <a:pPr>
              <a:lnSpc>
                <a:spcPts val="3300"/>
              </a:lnSpc>
              <a:spcBef>
                <a:spcPts val="200"/>
              </a:spcBef>
              <a:buNone/>
              <a:tabLst>
                <a:tab pos="730250" algn="l"/>
              </a:tabLst>
            </a:pPr>
            <a:r>
              <a:rPr lang="en-US" dirty="0"/>
              <a:t>			You are going to drink, but the fact that your </a:t>
            </a:r>
          </a:p>
          <a:p>
            <a:pPr>
              <a:lnSpc>
                <a:spcPts val="3300"/>
              </a:lnSpc>
              <a:spcBef>
                <a:spcPts val="200"/>
              </a:spcBef>
              <a:buNone/>
              <a:tabLst>
                <a:tab pos="730250" algn="l"/>
              </a:tabLst>
            </a:pPr>
            <a:r>
              <a:rPr lang="en-US" dirty="0"/>
              <a:t>			daughter will die if you don’t drive her to </a:t>
            </a:r>
          </a:p>
          <a:p>
            <a:pPr>
              <a:lnSpc>
                <a:spcPts val="3300"/>
              </a:lnSpc>
              <a:spcBef>
                <a:spcPts val="200"/>
              </a:spcBef>
              <a:buNone/>
              <a:tabLst>
                <a:tab pos="730250" algn="l"/>
              </a:tabLst>
            </a:pPr>
            <a:r>
              <a:rPr lang="en-US" dirty="0"/>
              <a:t>			the hospital is an undefeated reason for you</a:t>
            </a:r>
          </a:p>
          <a:p>
            <a:pPr>
              <a:lnSpc>
                <a:spcPts val="3300"/>
              </a:lnSpc>
              <a:spcBef>
                <a:spcPts val="200"/>
              </a:spcBef>
              <a:buNone/>
              <a:tabLst>
                <a:tab pos="730250" algn="l"/>
              </a:tabLst>
            </a:pPr>
            <a:r>
              <a:rPr lang="en-US" dirty="0"/>
              <a:t>			to drive and not drink.</a:t>
            </a:r>
          </a:p>
          <a:p>
            <a:pPr>
              <a:lnSpc>
                <a:spcPts val="3300"/>
              </a:lnSpc>
              <a:spcBef>
                <a:spcPts val="200"/>
              </a:spcBef>
              <a:buNone/>
              <a:tabLst>
                <a:tab pos="730250" algn="l"/>
              </a:tabLst>
            </a:pPr>
            <a:r>
              <a:rPr lang="en-US" dirty="0"/>
              <a:t>			So: Don’t drive.</a:t>
            </a:r>
          </a:p>
          <a:p>
            <a:pPr>
              <a:lnSpc>
                <a:spcPts val="3300"/>
              </a:lnSpc>
              <a:spcBef>
                <a:spcPts val="200"/>
              </a:spcBef>
              <a:buFont typeface="Monotype Sorts" pitchFamily="2" charset="2"/>
              <a:buNone/>
              <a:tabLst>
                <a:tab pos="730250" algn="l"/>
              </a:tabLst>
            </a:pPr>
            <a:r>
              <a:rPr lang="en-US" dirty="0"/>
              <a:t>	If (1) is valid, then (2) is also valid. But (2) is not valid. So (1) is not valid.</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027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0275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0275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0275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0275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02755">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02755">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202755">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202755">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202755">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20275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54" grpId="0" autoUpdateAnimBg="0"/>
      <p:bldP spid="202755"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a:xfrm>
            <a:off x="304800" y="228600"/>
            <a:ext cx="8534400" cy="1295400"/>
          </a:xfrm>
          <a:noFill/>
        </p:spPr>
        <p:txBody>
          <a:bodyPr/>
          <a:lstStyle/>
          <a:p>
            <a:r>
              <a:rPr lang="en-US" dirty="0"/>
              <a:t>CONCLUSION: VIRTUES OF</a:t>
            </a:r>
            <a:br>
              <a:rPr lang="en-US" dirty="0"/>
            </a:br>
            <a:r>
              <a:rPr lang="en-US" dirty="0"/>
              <a:t>THE GENERAL DEFINITION</a:t>
            </a:r>
            <a:endParaRPr lang="en-US" dirty="0">
              <a:solidFill>
                <a:srgbClr val="00CCCC"/>
              </a:solidFill>
            </a:endParaRPr>
          </a:p>
        </p:txBody>
      </p:sp>
      <p:sp>
        <p:nvSpPr>
          <p:cNvPr id="202755" name="Rectangle 3"/>
          <p:cNvSpPr>
            <a:spLocks noGrp="1" noChangeArrowheads="1"/>
          </p:cNvSpPr>
          <p:nvPr>
            <p:ph type="body" idx="1"/>
          </p:nvPr>
        </p:nvSpPr>
        <p:spPr>
          <a:xfrm>
            <a:off x="381000" y="1752600"/>
            <a:ext cx="8763000" cy="4114800"/>
          </a:xfrm>
          <a:noFill/>
        </p:spPr>
        <p:txBody>
          <a:bodyPr/>
          <a:lstStyle/>
          <a:p>
            <a:pPr>
              <a:lnSpc>
                <a:spcPts val="3200"/>
              </a:lnSpc>
            </a:pPr>
            <a:r>
              <a:rPr lang="en-US" dirty="0"/>
              <a:t>The General Definition is:</a:t>
            </a:r>
          </a:p>
          <a:p>
            <a:pPr>
              <a:lnSpc>
                <a:spcPts val="3200"/>
              </a:lnSpc>
              <a:buNone/>
            </a:pPr>
            <a:r>
              <a:rPr lang="en-US" dirty="0"/>
              <a:t>	(1) </a:t>
            </a:r>
            <a:r>
              <a:rPr lang="en-US" i="1" dirty="0"/>
              <a:t>general  </a:t>
            </a:r>
            <a:r>
              <a:rPr lang="en-US" dirty="0"/>
              <a:t>(it provides unification);</a:t>
            </a:r>
          </a:p>
          <a:p>
            <a:pPr>
              <a:lnSpc>
                <a:spcPts val="3200"/>
              </a:lnSpc>
              <a:buNone/>
            </a:pPr>
            <a:r>
              <a:rPr lang="en-US" dirty="0"/>
              <a:t>	(2) </a:t>
            </a:r>
            <a:r>
              <a:rPr lang="en-US" i="1" dirty="0"/>
              <a:t>usable  </a:t>
            </a:r>
            <a:r>
              <a:rPr lang="en-US" dirty="0"/>
              <a:t>(it yields concrete results);</a:t>
            </a:r>
          </a:p>
          <a:p>
            <a:pPr>
              <a:lnSpc>
                <a:spcPts val="3200"/>
              </a:lnSpc>
              <a:buNone/>
            </a:pPr>
            <a:r>
              <a:rPr lang="en-US" dirty="0"/>
              <a:t>	(3) </a:t>
            </a:r>
            <a:r>
              <a:rPr lang="en-US" i="1" dirty="0"/>
              <a:t>useful  </a:t>
            </a:r>
            <a:r>
              <a:rPr lang="en-US" dirty="0"/>
              <a:t>(it transmits meriting endorsement);</a:t>
            </a:r>
          </a:p>
          <a:p>
            <a:pPr>
              <a:lnSpc>
                <a:spcPts val="3200"/>
              </a:lnSpc>
              <a:buNone/>
            </a:pPr>
            <a:r>
              <a:rPr lang="en-US" dirty="0"/>
              <a:t>	(4) </a:t>
            </a:r>
            <a:r>
              <a:rPr lang="en-US" i="1" dirty="0"/>
              <a:t>formally acceptable  </a:t>
            </a:r>
            <a:r>
              <a:rPr lang="en-US" dirty="0"/>
              <a:t>(reflexivity/transitivity);</a:t>
            </a:r>
          </a:p>
          <a:p>
            <a:pPr>
              <a:lnSpc>
                <a:spcPts val="3200"/>
              </a:lnSpc>
              <a:buNone/>
            </a:pPr>
            <a:r>
              <a:rPr lang="en-US" dirty="0"/>
              <a:t>	(5) </a:t>
            </a:r>
            <a:r>
              <a:rPr lang="en-US" i="1" dirty="0"/>
              <a:t>intuitively acceptable</a:t>
            </a:r>
            <a:r>
              <a:rPr lang="en-US" dirty="0"/>
              <a:t>;</a:t>
            </a:r>
          </a:p>
          <a:p>
            <a:pPr>
              <a:lnSpc>
                <a:spcPts val="3200"/>
              </a:lnSpc>
              <a:buNone/>
            </a:pPr>
            <a:r>
              <a:rPr lang="en-US" dirty="0"/>
              <a:t>	(6) </a:t>
            </a:r>
            <a:r>
              <a:rPr lang="en-US" i="1" dirty="0"/>
              <a:t>principled  </a:t>
            </a:r>
            <a:r>
              <a:rPr lang="en-US" dirty="0"/>
              <a:t>(it goes beyond intuition); and</a:t>
            </a:r>
          </a:p>
          <a:p>
            <a:pPr>
              <a:lnSpc>
                <a:spcPts val="3200"/>
              </a:lnSpc>
              <a:buNone/>
            </a:pPr>
            <a:r>
              <a:rPr lang="en-US" dirty="0"/>
              <a:t>	(7) </a:t>
            </a:r>
            <a:r>
              <a:rPr lang="en-US" i="1" dirty="0"/>
              <a:t>in harmony with previous work</a:t>
            </a:r>
            <a:r>
              <a:rPr lang="en-US" dirty="0"/>
              <a:t>.</a:t>
            </a:r>
          </a:p>
          <a:p>
            <a:pPr>
              <a:lnSpc>
                <a:spcPts val="3200"/>
              </a:lnSpc>
            </a:pPr>
            <a:r>
              <a:rPr lang="en-US" u="sng" dirty="0"/>
              <a:t>Next step</a:t>
            </a:r>
            <a:r>
              <a:rPr lang="en-US" dirty="0"/>
              <a:t>: Introduce a formal language &amp; a proof procedure, and prove soundness &amp; completeness.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027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0275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0275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0275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0275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02755">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02755">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202755">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202755">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20275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54" grpId="0" autoUpdateAnimBg="0"/>
      <p:bldP spid="202755" grpId="0" build="p" autoUpdateAnimBg="0"/>
    </p:bldLst>
  </p:timing>
</p:sld>
</file>

<file path=ppt/theme/theme1.xml><?xml version="1.0" encoding="utf-8"?>
<a:theme xmlns:a="http://schemas.openxmlformats.org/drawingml/2006/main" name="Double Lines">
  <a:themeElements>
    <a:clrScheme name="Double Lines 1">
      <a:dk1>
        <a:srgbClr val="000000"/>
      </a:dk1>
      <a:lt1>
        <a:srgbClr val="FFFFFF"/>
      </a:lt1>
      <a:dk2>
        <a:srgbClr val="990066"/>
      </a:dk2>
      <a:lt2>
        <a:srgbClr val="00CCCC"/>
      </a:lt2>
      <a:accent1>
        <a:srgbClr val="D60093"/>
      </a:accent1>
      <a:accent2>
        <a:srgbClr val="FFFF66"/>
      </a:accent2>
      <a:accent3>
        <a:srgbClr val="CAAAB8"/>
      </a:accent3>
      <a:accent4>
        <a:srgbClr val="DADADA"/>
      </a:accent4>
      <a:accent5>
        <a:srgbClr val="E8AAC8"/>
      </a:accent5>
      <a:accent6>
        <a:srgbClr val="E7E75C"/>
      </a:accent6>
      <a:hlink>
        <a:srgbClr val="FF9933"/>
      </a:hlink>
      <a:folHlink>
        <a:srgbClr val="FFCCFF"/>
      </a:folHlink>
    </a:clrScheme>
    <a:fontScheme name="Double Lines">
      <a:majorFont>
        <a:latin typeface="Times New Roman"/>
        <a:ea typeface=""/>
        <a:cs typeface="Times New Roman"/>
      </a:majorFont>
      <a:minorFont>
        <a:latin typeface="Times New Roman"/>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Times New Roman" pitchFamily="18" charset="0"/>
          </a:defRPr>
        </a:defPPr>
      </a:lstStyle>
    </a:lnDef>
  </a:objectDefaults>
  <a:extraClrSchemeLst>
    <a:extraClrScheme>
      <a:clrScheme name="Double Lines 1">
        <a:dk1>
          <a:srgbClr val="000000"/>
        </a:dk1>
        <a:lt1>
          <a:srgbClr val="FFFFFF"/>
        </a:lt1>
        <a:dk2>
          <a:srgbClr val="990066"/>
        </a:dk2>
        <a:lt2>
          <a:srgbClr val="00CCCC"/>
        </a:lt2>
        <a:accent1>
          <a:srgbClr val="D60093"/>
        </a:accent1>
        <a:accent2>
          <a:srgbClr val="FFFF66"/>
        </a:accent2>
        <a:accent3>
          <a:srgbClr val="CAAAB8"/>
        </a:accent3>
        <a:accent4>
          <a:srgbClr val="DADADA"/>
        </a:accent4>
        <a:accent5>
          <a:srgbClr val="E8AAC8"/>
        </a:accent5>
        <a:accent6>
          <a:srgbClr val="E7E75C"/>
        </a:accent6>
        <a:hlink>
          <a:srgbClr val="FF9933"/>
        </a:hlink>
        <a:folHlink>
          <a:srgbClr val="FFCCFF"/>
        </a:folHlink>
      </a:clrScheme>
      <a:clrMap bg1="dk2" tx1="lt1" bg2="dk1" tx2="lt2" accent1="accent1" accent2="accent2" accent3="accent3" accent4="accent4" accent5="accent5" accent6="accent6" hlink="hlink" folHlink="folHlink"/>
    </a:extraClrScheme>
    <a:extraClrScheme>
      <a:clrScheme name="Double Lines 2">
        <a:dk1>
          <a:srgbClr val="000000"/>
        </a:dk1>
        <a:lt1>
          <a:srgbClr val="FFFFCC"/>
        </a:lt1>
        <a:dk2>
          <a:srgbClr val="996600"/>
        </a:dk2>
        <a:lt2>
          <a:srgbClr val="FFFFCC"/>
        </a:lt2>
        <a:accent1>
          <a:srgbClr val="FFCC00"/>
        </a:accent1>
        <a:accent2>
          <a:srgbClr val="6666FF"/>
        </a:accent2>
        <a:accent3>
          <a:srgbClr val="FFFFE2"/>
        </a:accent3>
        <a:accent4>
          <a:srgbClr val="000000"/>
        </a:accent4>
        <a:accent5>
          <a:srgbClr val="FFE2AA"/>
        </a:accent5>
        <a:accent6>
          <a:srgbClr val="5C5CE7"/>
        </a:accent6>
        <a:hlink>
          <a:srgbClr val="999933"/>
        </a:hlink>
        <a:folHlink>
          <a:srgbClr val="990066"/>
        </a:folHlink>
      </a:clrScheme>
      <a:clrMap bg1="lt1" tx1="dk1" bg2="lt2" tx2="dk2" accent1="accent1" accent2="accent2" accent3="accent3" accent4="accent4" accent5="accent5" accent6="accent6" hlink="hlink" folHlink="folHlink"/>
    </a:extraClrScheme>
    <a:extraClrScheme>
      <a:clrScheme name="Double Lines 3">
        <a:dk1>
          <a:srgbClr val="000000"/>
        </a:dk1>
        <a:lt1>
          <a:srgbClr val="FFFFFF"/>
        </a:lt1>
        <a:dk2>
          <a:srgbClr val="000000"/>
        </a:dk2>
        <a:lt2>
          <a:srgbClr val="FFFFFF"/>
        </a:lt2>
        <a:accent1>
          <a:srgbClr val="EAEAEA"/>
        </a:accent1>
        <a:accent2>
          <a:srgbClr val="969696"/>
        </a:accent2>
        <a:accent3>
          <a:srgbClr val="FFFFFF"/>
        </a:accent3>
        <a:accent4>
          <a:srgbClr val="000000"/>
        </a:accent4>
        <a:accent5>
          <a:srgbClr val="F3F3F3"/>
        </a:accent5>
        <a:accent6>
          <a:srgbClr val="878787"/>
        </a:accent6>
        <a:hlink>
          <a:srgbClr val="5F5F5F"/>
        </a:hlink>
        <a:folHlink>
          <a:srgbClr val="CBCBC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ouble Lines 1">
    <a:dk1>
      <a:srgbClr val="000000"/>
    </a:dk1>
    <a:lt1>
      <a:srgbClr val="FFFFFF"/>
    </a:lt1>
    <a:dk2>
      <a:srgbClr val="990066"/>
    </a:dk2>
    <a:lt2>
      <a:srgbClr val="00CCCC"/>
    </a:lt2>
    <a:accent1>
      <a:srgbClr val="D60093"/>
    </a:accent1>
    <a:accent2>
      <a:srgbClr val="FFFF66"/>
    </a:accent2>
    <a:accent3>
      <a:srgbClr val="CAAAB8"/>
    </a:accent3>
    <a:accent4>
      <a:srgbClr val="DADADA"/>
    </a:accent4>
    <a:accent5>
      <a:srgbClr val="E8AAC8"/>
    </a:accent5>
    <a:accent6>
      <a:srgbClr val="E7E75C"/>
    </a:accent6>
    <a:hlink>
      <a:srgbClr val="FF9933"/>
    </a:hlink>
    <a:folHlink>
      <a:srgbClr val="FFCCFF"/>
    </a:folHlink>
  </a:clrScheme>
</a:themeOverride>
</file>

<file path=docProps/app.xml><?xml version="1.0" encoding="utf-8"?>
<Properties xmlns="http://schemas.openxmlformats.org/officeDocument/2006/extended-properties" xmlns:vt="http://schemas.openxmlformats.org/officeDocument/2006/docPropsVTypes">
  <Template>C:\MSOffice\Templates\Presentation Designs\Double Lines.pot</Template>
  <TotalTime>12645</TotalTime>
  <Words>6661</Words>
  <Application>Microsoft Office PowerPoint</Application>
  <PresentationFormat>On-screen Show (4:3)</PresentationFormat>
  <Paragraphs>232</Paragraphs>
  <Slides>22</Slides>
  <Notes>22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Monotype Sorts</vt:lpstr>
      <vt:lpstr>Times New Roman</vt:lpstr>
      <vt:lpstr>Double Lines</vt:lpstr>
      <vt:lpstr>NEW FOUNDATIONS FOR IMPERATIVE LOGIC III: A General Definition of Argument Validity</vt:lpstr>
      <vt:lpstr>A TAXONOMY OF ARGUMENTS</vt:lpstr>
      <vt:lpstr>RELATED RESEARCH</vt:lpstr>
      <vt:lpstr>OVERVIEW</vt:lpstr>
      <vt:lpstr>PRELIMINARIES</vt:lpstr>
      <vt:lpstr>MERITING ENDORSEMENT</vt:lpstr>
      <vt:lpstr>GUARANTEEING/SUSTAINING</vt:lpstr>
      <vt:lpstr>PRO TANTO/ALL-THINGS- CONSIDERED ENDORSEMENT</vt:lpstr>
      <vt:lpstr>THE GENERAL DEFINITION</vt:lpstr>
      <vt:lpstr>PART 2</vt:lpstr>
      <vt:lpstr>CROSS-SPECIES IMPERATIVE ARGUMENTS</vt:lpstr>
      <vt:lpstr>FURTHER CONSEQUENCES OF EQUIVALENCE THEOREM 1</vt:lpstr>
      <vt:lpstr>CROSS-SPECIES DECLARATIVE ARGUMENTS</vt:lpstr>
      <vt:lpstr>FURTHER CONSEQUENCES OF EQUIVALENCE THEOREM 2</vt:lpstr>
      <vt:lpstr>PART 3</vt:lpstr>
      <vt:lpstr>MIXED-PREMISE DECLARATIVE ARGUMENTS</vt:lpstr>
      <vt:lpstr>INCONSISTENCY BETWEEN PROPOSITIONS &amp; PRESCRIPTIONS</vt:lpstr>
      <vt:lpstr>MIXED-PREMISE IMPERATIVE ARGUMENTS</vt:lpstr>
      <vt:lpstr>INVALID MIXED-PREMISE IMPERATIVE ARGUMENTS1</vt:lpstr>
      <vt:lpstr>INVALID MIXED-PREMISE IMPERATIVE ARGUMENTS2</vt:lpstr>
      <vt:lpstr>INVALID MIXED-PREMISE IMPERATIVE ARGUMENTS3</vt:lpstr>
      <vt:lpstr>CONCLUSION: VIRTUES OF THE GENERAL DEFINITION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EPSILON-ERGODICITY AND THE SUCCESS OF EQUILIBRIUM STATISTICAL MECHANICS</dc:title>
  <dc:creator>Peter B. M. Vranas</dc:creator>
  <cp:lastModifiedBy>Peter Vranas</cp:lastModifiedBy>
  <cp:revision>626</cp:revision>
  <cp:lastPrinted>2019-06-25T18:26:26Z</cp:lastPrinted>
  <dcterms:created xsi:type="dcterms:W3CDTF">1995-05-28T16:36:34Z</dcterms:created>
  <dcterms:modified xsi:type="dcterms:W3CDTF">2019-06-26T15:38:30Z</dcterms:modified>
</cp:coreProperties>
</file>