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handoutMasterIdLst>
    <p:handoutMasterId r:id="rId13"/>
  </p:handoutMasterIdLst>
  <p:sldIdLst>
    <p:sldId id="296" r:id="rId2"/>
    <p:sldId id="476" r:id="rId3"/>
    <p:sldId id="477" r:id="rId4"/>
    <p:sldId id="479" r:id="rId5"/>
    <p:sldId id="480" r:id="rId6"/>
    <p:sldId id="481" r:id="rId7"/>
    <p:sldId id="482" r:id="rId8"/>
    <p:sldId id="483" r:id="rId9"/>
    <p:sldId id="484" r:id="rId10"/>
    <p:sldId id="486" r:id="rId11"/>
  </p:sldIdLst>
  <p:sldSz cx="9144000" cy="6858000" type="screen4x3"/>
  <p:notesSz cx="6985000" cy="9283700"/>
  <p:embeddedFontLst>
    <p:embeddedFont>
      <p:font typeface="Monotype Sorts"/>
      <p:regular r:id="rId14"/>
    </p:embeddedFont>
    <p:embeddedFont>
      <p:font typeface="Arial Narrow" pitchFamily="34" charset="0"/>
      <p:regular r:id="rId15"/>
      <p:bold r:id="rId16"/>
      <p:italic r:id="rId17"/>
      <p:boldItalic r:id="rId18"/>
    </p:embeddedFont>
  </p:embeddedFontLst>
  <p:defaultTextStyle>
    <a:defPPr>
      <a:defRPr lang="en-US"/>
    </a:defPPr>
    <a:lvl1pPr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1pPr>
    <a:lvl2pPr marL="4572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2pPr>
    <a:lvl3pPr marL="9144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3pPr>
    <a:lvl4pPr marL="13716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4pPr>
    <a:lvl5pPr marL="18288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5pPr>
    <a:lvl6pPr marL="2286000" algn="l" defTabSz="914400" rtl="0" eaLnBrk="1" latinLnBrk="0" hangingPunct="1">
      <a:defRPr sz="2400" kern="1200">
        <a:solidFill>
          <a:schemeClr val="tx1"/>
        </a:solidFill>
        <a:latin typeface="Arial" charset="0"/>
        <a:ea typeface="+mn-ea"/>
        <a:cs typeface="Times New Roman" pitchFamily="18" charset="0"/>
      </a:defRPr>
    </a:lvl6pPr>
    <a:lvl7pPr marL="2743200" algn="l" defTabSz="914400" rtl="0" eaLnBrk="1" latinLnBrk="0" hangingPunct="1">
      <a:defRPr sz="2400" kern="1200">
        <a:solidFill>
          <a:schemeClr val="tx1"/>
        </a:solidFill>
        <a:latin typeface="Arial" charset="0"/>
        <a:ea typeface="+mn-ea"/>
        <a:cs typeface="Times New Roman" pitchFamily="18" charset="0"/>
      </a:defRPr>
    </a:lvl7pPr>
    <a:lvl8pPr marL="3200400" algn="l" defTabSz="914400" rtl="0" eaLnBrk="1" latinLnBrk="0" hangingPunct="1">
      <a:defRPr sz="2400" kern="1200">
        <a:solidFill>
          <a:schemeClr val="tx1"/>
        </a:solidFill>
        <a:latin typeface="Arial" charset="0"/>
        <a:ea typeface="+mn-ea"/>
        <a:cs typeface="Times New Roman" pitchFamily="18" charset="0"/>
      </a:defRPr>
    </a:lvl8pPr>
    <a:lvl9pPr marL="3657600" algn="l" defTabSz="914400" rtl="0" eaLnBrk="1" latinLnBrk="0" hangingPunct="1">
      <a:defRPr sz="2400"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171">
          <p15:clr>
            <a:srgbClr val="A4A3A4"/>
          </p15:clr>
        </p15:guide>
        <p15:guide id="2" pos="289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AEAEA"/>
    <a:srgbClr val="B2B2B2"/>
    <a:srgbClr val="FFFFFF"/>
    <a:srgbClr val="9966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vertBarState="minimized" horzBarState="maximized">
    <p:restoredLeft sz="32787"/>
    <p:restoredTop sz="90929"/>
  </p:normalViewPr>
  <p:slideViewPr>
    <p:cSldViewPr>
      <p:cViewPr varScale="1">
        <p:scale>
          <a:sx n="74" d="100"/>
          <a:sy n="74" d="100"/>
        </p:scale>
        <p:origin x="1716"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502" y="2923"/>
      </p:cViewPr>
      <p:guideLst>
        <p:guide orient="horz" pos="2171"/>
        <p:guide pos="289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025399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27363" cy="465138"/>
          </a:xfrm>
          <a:prstGeom prst="rect">
            <a:avLst/>
          </a:prstGeom>
          <a:noFill/>
          <a:ln w="9525">
            <a:noFill/>
            <a:miter lim="800000"/>
            <a:headEnd/>
            <a:tailEnd/>
          </a:ln>
          <a:effectLst/>
        </p:spPr>
        <p:txBody>
          <a:bodyPr vert="horz" wrap="square" lIns="19147" tIns="0" rIns="19147" bIns="0" numCol="1" anchor="t" anchorCtr="0" compatLnSpc="1">
            <a:prstTxWarp prst="textNoShape">
              <a:avLst/>
            </a:prstTxWarp>
          </a:bodyPr>
          <a:lstStyle>
            <a:lvl1pPr algn="l" defTabSz="944593">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957638" y="0"/>
            <a:ext cx="3027362" cy="465138"/>
          </a:xfrm>
          <a:prstGeom prst="rect">
            <a:avLst/>
          </a:prstGeom>
          <a:noFill/>
          <a:ln w="9525">
            <a:noFill/>
            <a:miter lim="800000"/>
            <a:headEnd/>
            <a:tailEnd/>
          </a:ln>
          <a:effectLst/>
        </p:spPr>
        <p:txBody>
          <a:bodyPr vert="horz" wrap="square" lIns="19147" tIns="0" rIns="19147" bIns="0" numCol="1" anchor="t" anchorCtr="0" compatLnSpc="1">
            <a:prstTxWarp prst="textNoShape">
              <a:avLst/>
            </a:prstTxWarp>
          </a:bodyPr>
          <a:lstStyle>
            <a:lvl1pPr algn="r" defTabSz="944593">
              <a:defRPr sz="1000" i="1">
                <a:latin typeface="Times New Roman" pitchFamily="18" charset="0"/>
              </a:defRPr>
            </a:lvl1pPr>
          </a:lstStyle>
          <a:p>
            <a:pPr>
              <a:defRPr/>
            </a:pPr>
            <a:endParaRPr lang="en-US"/>
          </a:p>
        </p:txBody>
      </p:sp>
      <p:sp>
        <p:nvSpPr>
          <p:cNvPr id="20484" name="Rectangle 4"/>
          <p:cNvSpPr>
            <a:spLocks noGrp="1" noRot="1" noChangeAspect="1" noChangeArrowheads="1" noTextEdit="1"/>
          </p:cNvSpPr>
          <p:nvPr>
            <p:ph type="sldImg" idx="2"/>
          </p:nvPr>
        </p:nvSpPr>
        <p:spPr bwMode="auto">
          <a:xfrm>
            <a:off x="1179513" y="701675"/>
            <a:ext cx="4625975" cy="3468688"/>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31863" y="4410075"/>
            <a:ext cx="5121275" cy="4178300"/>
          </a:xfrm>
          <a:prstGeom prst="rect">
            <a:avLst/>
          </a:prstGeom>
          <a:noFill/>
          <a:ln w="9525">
            <a:noFill/>
            <a:miter lim="800000"/>
            <a:headEnd/>
            <a:tailEnd/>
          </a:ln>
          <a:effectLst/>
        </p:spPr>
        <p:txBody>
          <a:bodyPr vert="horz" wrap="square" lIns="94141" tIns="46273" rIns="94141" bIns="4627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818563"/>
            <a:ext cx="3027363" cy="465137"/>
          </a:xfrm>
          <a:prstGeom prst="rect">
            <a:avLst/>
          </a:prstGeom>
          <a:noFill/>
          <a:ln w="9525">
            <a:noFill/>
            <a:miter lim="800000"/>
            <a:headEnd/>
            <a:tailEnd/>
          </a:ln>
          <a:effectLst/>
        </p:spPr>
        <p:txBody>
          <a:bodyPr vert="horz" wrap="square" lIns="19147" tIns="0" rIns="19147" bIns="0" numCol="1" anchor="b" anchorCtr="0" compatLnSpc="1">
            <a:prstTxWarp prst="textNoShape">
              <a:avLst/>
            </a:prstTxWarp>
          </a:bodyPr>
          <a:lstStyle>
            <a:lvl1pPr algn="l" defTabSz="944593">
              <a:defRPr sz="1000" i="1">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957638" y="8818563"/>
            <a:ext cx="3027362" cy="465137"/>
          </a:xfrm>
          <a:prstGeom prst="rect">
            <a:avLst/>
          </a:prstGeom>
          <a:noFill/>
          <a:ln w="9525">
            <a:noFill/>
            <a:miter lim="800000"/>
            <a:headEnd/>
            <a:tailEnd/>
          </a:ln>
          <a:effectLst/>
        </p:spPr>
        <p:txBody>
          <a:bodyPr vert="horz" wrap="square" lIns="19147" tIns="0" rIns="19147" bIns="0" numCol="1" anchor="b" anchorCtr="0" compatLnSpc="1">
            <a:prstTxWarp prst="textNoShape">
              <a:avLst/>
            </a:prstTxWarp>
          </a:bodyPr>
          <a:lstStyle>
            <a:lvl1pPr algn="r" defTabSz="944593">
              <a:defRPr sz="1000" i="1">
                <a:latin typeface="Times New Roman" pitchFamily="18" charset="0"/>
              </a:defRPr>
            </a:lvl1pPr>
          </a:lstStyle>
          <a:p>
            <a:pPr>
              <a:defRPr/>
            </a:pPr>
            <a:fld id="{D8A7D87F-D57C-4DB1-B2FB-1D06F3910D94}" type="slidenum">
              <a:rPr lang="en-US"/>
              <a:pPr>
                <a:defRPr/>
              </a:pPr>
              <a:t>‹#›</a:t>
            </a:fld>
            <a:endParaRPr lang="en-US"/>
          </a:p>
        </p:txBody>
      </p:sp>
    </p:spTree>
    <p:extLst>
      <p:ext uri="{BB962C8B-B14F-4D97-AF65-F5344CB8AC3E}">
        <p14:creationId xmlns:p14="http://schemas.microsoft.com/office/powerpoint/2010/main" xmlns="" val="3668874941"/>
      </p:ext>
    </p:extLst>
  </p:cSld>
  <p:clrMap bg1="lt1" tx1="dk1" bg2="lt2" tx2="dk2" accent1="accent1" accent2="accent2" accent3="accent3" accent4="accent4" accent5="accent5" accent6="accent6" hlink="hlink" folHlink="folHlink"/>
  <p:notesStyle>
    <a:lvl1pPr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635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2710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906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52613"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pPr defTabSz="944563"/>
            <a:fld id="{8A74A698-6C97-4FDF-A92D-DC056835E665}" type="slidenum">
              <a:rPr lang="en-US" smtClean="0"/>
              <a:pPr defTabSz="944563"/>
              <a:t>1</a:t>
            </a:fld>
            <a:endParaRPr lang="en-US" smtClean="0"/>
          </a:p>
        </p:txBody>
      </p:sp>
      <p:sp>
        <p:nvSpPr>
          <p:cNvPr id="21507" name="Rectangle 2"/>
          <p:cNvSpPr>
            <a:spLocks noGrp="1" noRot="1" noChangeAspect="1" noChangeArrowheads="1" noTextEdit="1"/>
          </p:cNvSpPr>
          <p:nvPr>
            <p:ph type="sldImg"/>
          </p:nvPr>
        </p:nvSpPr>
        <p:spPr>
          <a:xfrm>
            <a:off x="1181100" y="701675"/>
            <a:ext cx="4622800" cy="3468688"/>
          </a:xfrm>
          <a:ln cap="flat"/>
        </p:spPr>
      </p:sp>
      <p:sp>
        <p:nvSpPr>
          <p:cNvPr id="21508" name="Rectangle 3"/>
          <p:cNvSpPr>
            <a:spLocks noGrp="1" noChangeArrowheads="1"/>
          </p:cNvSpPr>
          <p:nvPr>
            <p:ph type="body" idx="1"/>
          </p:nvPr>
        </p:nvSpPr>
        <p:spPr>
          <a:xfrm>
            <a:off x="931863" y="4489450"/>
            <a:ext cx="5121275" cy="4098925"/>
          </a:xfrm>
          <a:noFill/>
          <a:ln/>
        </p:spPr>
        <p:txBody>
          <a:bodyPr/>
          <a:lstStyle/>
          <a:p>
            <a:pPr algn="just"/>
            <a:endParaRPr lang="en-US" dirty="0" smtClean="0"/>
          </a:p>
        </p:txBody>
      </p:sp>
    </p:spTree>
    <p:extLst>
      <p:ext uri="{BB962C8B-B14F-4D97-AF65-F5344CB8AC3E}">
        <p14:creationId xmlns:p14="http://schemas.microsoft.com/office/powerpoint/2010/main" xmlns="" val="131422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4563"/>
            <a:fld id="{276754C6-21C5-4654-9B89-C27BE836B9CE}" type="slidenum">
              <a:rPr lang="en-US" smtClean="0"/>
              <a:pPr defTabSz="944563"/>
              <a:t>2</a:t>
            </a:fld>
            <a:endParaRPr lang="en-US" smtClean="0"/>
          </a:p>
        </p:txBody>
      </p:sp>
      <p:sp>
        <p:nvSpPr>
          <p:cNvPr id="27651" name="Rectangle 2"/>
          <p:cNvSpPr>
            <a:spLocks noGrp="1" noRot="1" noChangeAspect="1" noChangeArrowheads="1" noTextEdit="1"/>
          </p:cNvSpPr>
          <p:nvPr>
            <p:ph type="sldImg"/>
          </p:nvPr>
        </p:nvSpPr>
        <p:spPr>
          <a:xfrm>
            <a:off x="1181100" y="701675"/>
            <a:ext cx="4622800" cy="3468688"/>
          </a:xfrm>
          <a:ln cap="flat"/>
        </p:spPr>
      </p:sp>
      <p:sp>
        <p:nvSpPr>
          <p:cNvPr id="27652" name="Rectangle 3"/>
          <p:cNvSpPr>
            <a:spLocks noGrp="1" noChangeArrowheads="1"/>
          </p:cNvSpPr>
          <p:nvPr>
            <p:ph type="body" idx="1"/>
          </p:nvPr>
        </p:nvSpPr>
        <p:spPr>
          <a:xfrm>
            <a:off x="812800" y="4564063"/>
            <a:ext cx="5359400" cy="3906837"/>
          </a:xfrm>
          <a:noFill/>
          <a:ln/>
        </p:spPr>
        <p:txBody>
          <a:bodyPr/>
          <a:lstStyle/>
          <a:p>
            <a:pPr algn="just"/>
            <a:r>
              <a:rPr lang="en-US" dirty="0" smtClean="0"/>
              <a:t>Every time I have taught an introductory philosophy course, I have told my students something like the following:</a:t>
            </a:r>
          </a:p>
          <a:p>
            <a:pPr algn="just"/>
            <a:r>
              <a:rPr lang="en-US" dirty="0" smtClean="0"/>
              <a:t>If you propose a universal generalization and someone produces a counterexample to it, a standard strategy is to retreat to a restricted generalization that avoids the counterexample. For example, if you propose the universal generalization “all swans are white” and someone notes that there are black swans in Australia, you can retreat to the restricted generalization “all </a:t>
            </a:r>
            <a:r>
              <a:rPr lang="en-US" i="1" dirty="0" smtClean="0"/>
              <a:t>non-Australian </a:t>
            </a:r>
            <a:r>
              <a:rPr lang="en-US" dirty="0" smtClean="0"/>
              <a:t>swans are white”. The restricted generalization avoids the counterexample because (a) it is not about all swans: (b) it is only about non-Australian swans, (c) not about Australian ones.</a:t>
            </a:r>
          </a:p>
          <a:p>
            <a:pPr algn="just"/>
            <a:r>
              <a:rPr lang="en-US" dirty="0" smtClean="0"/>
              <a:t>The last sentence of the above passage used to sound platitudinous to me, but I now believe that claims (a), (b), and (c) are all false. There is a plausible argument for the conclusion that the generalization “all non-Australian swans are white” is about </a:t>
            </a:r>
            <a:r>
              <a:rPr lang="en-US" i="1" dirty="0" smtClean="0"/>
              <a:t>all </a:t>
            </a:r>
            <a:r>
              <a:rPr lang="en-US" dirty="0" smtClean="0"/>
              <a:t>swans—and thus is also about Australian swans, not only about non-Australian ones.</a:t>
            </a:r>
          </a:p>
        </p:txBody>
      </p:sp>
    </p:spTree>
    <p:extLst>
      <p:ext uri="{BB962C8B-B14F-4D97-AF65-F5344CB8AC3E}">
        <p14:creationId xmlns:p14="http://schemas.microsoft.com/office/powerpoint/2010/main" xmlns="" val="3136810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4563"/>
            <a:fld id="{276754C6-21C5-4654-9B89-C27BE836B9CE}" type="slidenum">
              <a:rPr lang="en-US" smtClean="0"/>
              <a:pPr defTabSz="944563"/>
              <a:t>3</a:t>
            </a:fld>
            <a:endParaRPr lang="en-US" smtClean="0"/>
          </a:p>
        </p:txBody>
      </p:sp>
      <p:sp>
        <p:nvSpPr>
          <p:cNvPr id="27651" name="Rectangle 2"/>
          <p:cNvSpPr>
            <a:spLocks noGrp="1" noRot="1" noChangeAspect="1" noChangeArrowheads="1" noTextEdit="1"/>
          </p:cNvSpPr>
          <p:nvPr>
            <p:ph type="sldImg"/>
          </p:nvPr>
        </p:nvSpPr>
        <p:spPr>
          <a:xfrm>
            <a:off x="1181100" y="701675"/>
            <a:ext cx="4622800" cy="3468688"/>
          </a:xfrm>
          <a:ln cap="flat"/>
        </p:spPr>
      </p:sp>
      <p:sp>
        <p:nvSpPr>
          <p:cNvPr id="27652" name="Rectangle 3"/>
          <p:cNvSpPr>
            <a:spLocks noGrp="1" noChangeArrowheads="1"/>
          </p:cNvSpPr>
          <p:nvPr>
            <p:ph type="body" idx="1"/>
          </p:nvPr>
        </p:nvSpPr>
        <p:spPr>
          <a:xfrm>
            <a:off x="812800" y="4564063"/>
            <a:ext cx="5359400" cy="3906837"/>
          </a:xfrm>
          <a:noFill/>
          <a:ln/>
        </p:spPr>
        <p:txBody>
          <a:bodyPr/>
          <a:lstStyle/>
          <a:p>
            <a:pPr algn="just"/>
            <a:r>
              <a:rPr lang="en-US" dirty="0" smtClean="0"/>
              <a:t>The argument is simple. It starts with the commonsensical assumption that “all swans are white or Australian”—like “all swans are white or pink”—is about all swans (no matter what else, if anything, it may </a:t>
            </a:r>
            <a:r>
              <a:rPr lang="en-US" i="1" dirty="0" smtClean="0"/>
              <a:t>also</a:t>
            </a:r>
            <a:r>
              <a:rPr lang="en-US" dirty="0" smtClean="0"/>
              <a:t> be about). But “all swans are white or Australian” is logically equivalent to “all non-Australian swans are white”. And logically equivalent universal generalizations are about exactly the same objects. So “all non-Australian swans are white” is also about all swans—and thus is also about Australian swans, not only about non-Australian ones.</a:t>
            </a:r>
          </a:p>
          <a:p>
            <a:pPr algn="just"/>
            <a:r>
              <a:rPr lang="en-US" dirty="0" smtClean="0"/>
              <a:t>Some people might question the premises of this argument, but my main goal here is not to defend its conclusion. I am more interested instead in how to move on </a:t>
            </a:r>
            <a:r>
              <a:rPr lang="en-US" i="1" dirty="0" smtClean="0"/>
              <a:t>if </a:t>
            </a:r>
            <a:r>
              <a:rPr lang="en-US" dirty="0" smtClean="0"/>
              <a:t>its conclusion is accepted. If “all non-Australian swans are white” is both about non-Australian swans and about Australian ones, then what can I tell my students instead of what I have been telling them?</a:t>
            </a:r>
          </a:p>
        </p:txBody>
      </p:sp>
    </p:spTree>
    <p:extLst>
      <p:ext uri="{BB962C8B-B14F-4D97-AF65-F5344CB8AC3E}">
        <p14:creationId xmlns:p14="http://schemas.microsoft.com/office/powerpoint/2010/main" xmlns="" val="1176708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4563"/>
            <a:fld id="{276754C6-21C5-4654-9B89-C27BE836B9CE}" type="slidenum">
              <a:rPr lang="en-US" smtClean="0"/>
              <a:pPr defTabSz="944563"/>
              <a:t>4</a:t>
            </a:fld>
            <a:endParaRPr lang="en-US" smtClean="0"/>
          </a:p>
        </p:txBody>
      </p:sp>
      <p:sp>
        <p:nvSpPr>
          <p:cNvPr id="27651" name="Rectangle 2"/>
          <p:cNvSpPr>
            <a:spLocks noGrp="1" noRot="1" noChangeAspect="1" noChangeArrowheads="1" noTextEdit="1"/>
          </p:cNvSpPr>
          <p:nvPr>
            <p:ph type="sldImg"/>
          </p:nvPr>
        </p:nvSpPr>
        <p:spPr>
          <a:xfrm>
            <a:off x="1181100" y="701675"/>
            <a:ext cx="4622800" cy="3468688"/>
          </a:xfrm>
          <a:ln cap="flat"/>
        </p:spPr>
      </p:sp>
      <p:sp>
        <p:nvSpPr>
          <p:cNvPr id="27652" name="Rectangle 3"/>
          <p:cNvSpPr>
            <a:spLocks noGrp="1" noChangeArrowheads="1"/>
          </p:cNvSpPr>
          <p:nvPr>
            <p:ph type="body" idx="1"/>
          </p:nvPr>
        </p:nvSpPr>
        <p:spPr>
          <a:xfrm>
            <a:off x="812800" y="4564063"/>
            <a:ext cx="5359400" cy="3906837"/>
          </a:xfrm>
          <a:noFill/>
          <a:ln/>
        </p:spPr>
        <p:txBody>
          <a:bodyPr/>
          <a:lstStyle/>
          <a:p>
            <a:pPr algn="just"/>
            <a:r>
              <a:rPr lang="en-US" dirty="0" smtClean="0"/>
              <a:t>Here is my proposal. The information that “all non-Australian swans are white” provides about an object is that it is a non-Australian swan only if it is white; equivalently (as one can show by elementary logic), it is Australian or white or not a swan. But this information is entailed, and in this sense rendered redundant, by the information that the object is an Australian swan. So my proposal is to tell my students that “all non-Australian swans are white” is </a:t>
            </a:r>
            <a:r>
              <a:rPr lang="en-US" i="1" dirty="0" smtClean="0"/>
              <a:t>uninformative</a:t>
            </a:r>
            <a:r>
              <a:rPr lang="en-US" dirty="0" smtClean="0"/>
              <a:t> about Australian </a:t>
            </a:r>
            <a:r>
              <a:rPr lang="en-US" dirty="0" err="1" smtClean="0"/>
              <a:t>swans</a:t>
            </a:r>
            <a:r>
              <a:rPr lang="en-US" dirty="0" err="1" smtClean="0">
                <a:sym typeface="Symbol"/>
              </a:rPr>
              <a:t></a:t>
            </a:r>
            <a:r>
              <a:rPr lang="en-US" dirty="0" err="1" smtClean="0"/>
              <a:t>and</a:t>
            </a:r>
            <a:r>
              <a:rPr lang="en-US" dirty="0" smtClean="0"/>
              <a:t> this is why it does not conflict with the information that some Australian swans are </a:t>
            </a:r>
            <a:r>
              <a:rPr lang="en-US" dirty="0" err="1" smtClean="0"/>
              <a:t>black</a:t>
            </a:r>
            <a:r>
              <a:rPr lang="en-US" dirty="0" err="1" smtClean="0">
                <a:sym typeface="Symbol"/>
              </a:rPr>
              <a:t></a:t>
            </a:r>
            <a:r>
              <a:rPr lang="en-US" dirty="0" err="1" smtClean="0"/>
              <a:t>but</a:t>
            </a:r>
            <a:r>
              <a:rPr lang="en-US" dirty="0" smtClean="0"/>
              <a:t> is </a:t>
            </a:r>
            <a:r>
              <a:rPr lang="en-US" i="1" dirty="0" smtClean="0"/>
              <a:t>informative </a:t>
            </a:r>
            <a:r>
              <a:rPr lang="en-US" dirty="0" smtClean="0"/>
              <a:t>about non-Australian swans. My proposal provides an explanation of the mistaken intuition that “all non-Australian swans are white” is not about Australian swans: it seems not to be about Australian swans because it is </a:t>
            </a:r>
            <a:r>
              <a:rPr lang="en-US" i="1" dirty="0" smtClean="0"/>
              <a:t>uninformative</a:t>
            </a:r>
            <a:r>
              <a:rPr lang="en-US" dirty="0" smtClean="0"/>
              <a:t> about Australian swans.</a:t>
            </a:r>
          </a:p>
        </p:txBody>
      </p:sp>
    </p:spTree>
    <p:extLst>
      <p:ext uri="{BB962C8B-B14F-4D97-AF65-F5344CB8AC3E}">
        <p14:creationId xmlns:p14="http://schemas.microsoft.com/office/powerpoint/2010/main" xmlns="" val="478522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4563"/>
            <a:fld id="{276754C6-21C5-4654-9B89-C27BE836B9CE}" type="slidenum">
              <a:rPr lang="en-US" smtClean="0"/>
              <a:pPr defTabSz="944563"/>
              <a:t>5</a:t>
            </a:fld>
            <a:endParaRPr lang="en-US" smtClean="0"/>
          </a:p>
        </p:txBody>
      </p:sp>
      <p:sp>
        <p:nvSpPr>
          <p:cNvPr id="27651" name="Rectangle 2"/>
          <p:cNvSpPr>
            <a:spLocks noGrp="1" noRot="1" noChangeAspect="1" noChangeArrowheads="1" noTextEdit="1"/>
          </p:cNvSpPr>
          <p:nvPr>
            <p:ph type="sldImg"/>
          </p:nvPr>
        </p:nvSpPr>
        <p:spPr>
          <a:xfrm>
            <a:off x="1181100" y="701675"/>
            <a:ext cx="4622800" cy="3468688"/>
          </a:xfrm>
          <a:ln cap="flat"/>
        </p:spPr>
      </p:sp>
      <p:sp>
        <p:nvSpPr>
          <p:cNvPr id="27652" name="Rectangle 3"/>
          <p:cNvSpPr>
            <a:spLocks noGrp="1" noChangeArrowheads="1"/>
          </p:cNvSpPr>
          <p:nvPr>
            <p:ph type="body" idx="1"/>
          </p:nvPr>
        </p:nvSpPr>
        <p:spPr>
          <a:xfrm>
            <a:off x="812800" y="4564063"/>
            <a:ext cx="5359400" cy="3906837"/>
          </a:xfrm>
          <a:noFill/>
          <a:ln/>
        </p:spPr>
        <p:txBody>
          <a:bodyPr/>
          <a:lstStyle/>
          <a:p>
            <a:pPr algn="just"/>
            <a:r>
              <a:rPr lang="en-US" dirty="0" smtClean="0"/>
              <a:t>But how to make precise the distinction between uninformative and informative </a:t>
            </a:r>
            <a:r>
              <a:rPr lang="en-US" dirty="0" err="1" smtClean="0"/>
              <a:t>aboutness</a:t>
            </a:r>
            <a:r>
              <a:rPr lang="en-US" dirty="0" smtClean="0"/>
              <a:t>? This is the main topic of my talk. Start with the following definition: a proposition </a:t>
            </a:r>
            <a:r>
              <a:rPr lang="en-US" i="1" dirty="0" smtClean="0"/>
              <a:t>Q</a:t>
            </a:r>
            <a:r>
              <a:rPr lang="en-US" dirty="0" smtClean="0"/>
              <a:t> is </a:t>
            </a:r>
            <a:r>
              <a:rPr lang="en-US" i="1" dirty="0" smtClean="0"/>
              <a:t>uninformative about an object o given a proposition R </a:t>
            </a:r>
            <a:r>
              <a:rPr lang="en-US" dirty="0" smtClean="0"/>
              <a:t>exactly if the information that the conjunction of </a:t>
            </a:r>
            <a:r>
              <a:rPr lang="en-US" i="1" dirty="0" smtClean="0"/>
              <a:t>Q</a:t>
            </a:r>
            <a:r>
              <a:rPr lang="en-US" dirty="0" smtClean="0"/>
              <a:t> with </a:t>
            </a:r>
            <a:r>
              <a:rPr lang="en-US" i="1" dirty="0" smtClean="0"/>
              <a:t>R</a:t>
            </a:r>
            <a:r>
              <a:rPr lang="en-US" dirty="0" smtClean="0"/>
              <a:t> provides only about </a:t>
            </a:r>
            <a:r>
              <a:rPr lang="en-US" i="1" dirty="0" smtClean="0"/>
              <a:t>o</a:t>
            </a:r>
            <a:r>
              <a:rPr lang="en-US" dirty="0" smtClean="0"/>
              <a:t> is logically equivalent to the information that </a:t>
            </a:r>
            <a:r>
              <a:rPr lang="en-US" i="1" dirty="0" smtClean="0"/>
              <a:t>R </a:t>
            </a:r>
            <a:r>
              <a:rPr lang="en-US" dirty="0" smtClean="0"/>
              <a:t>provides only about </a:t>
            </a:r>
            <a:r>
              <a:rPr lang="en-US" i="1" dirty="0" smtClean="0"/>
              <a:t>o</a:t>
            </a:r>
            <a:r>
              <a:rPr lang="en-US" dirty="0" smtClean="0"/>
              <a:t> (otherwise, </a:t>
            </a:r>
            <a:r>
              <a:rPr lang="en-US" i="1" dirty="0" smtClean="0"/>
              <a:t>Q </a:t>
            </a:r>
            <a:r>
              <a:rPr lang="en-US" dirty="0" smtClean="0"/>
              <a:t>is </a:t>
            </a:r>
            <a:r>
              <a:rPr lang="en-US" i="1" dirty="0" smtClean="0"/>
              <a:t>informative about o given R</a:t>
            </a:r>
            <a:r>
              <a:rPr lang="en-US" dirty="0" smtClean="0"/>
              <a:t>). Intuitively, a proposition is uninformative about an object given </a:t>
            </a:r>
            <a:r>
              <a:rPr lang="en-US" i="1" dirty="0" smtClean="0"/>
              <a:t>R </a:t>
            </a:r>
            <a:r>
              <a:rPr lang="en-US" dirty="0" smtClean="0"/>
              <a:t>exactly if the information that the conjunction of the proposition with </a:t>
            </a:r>
            <a:r>
              <a:rPr lang="en-US" i="1" dirty="0" smtClean="0"/>
              <a:t>R</a:t>
            </a:r>
            <a:r>
              <a:rPr lang="en-US" dirty="0" smtClean="0"/>
              <a:t> provides only about the object is already provided by </a:t>
            </a:r>
            <a:r>
              <a:rPr lang="en-US" i="1" dirty="0" smtClean="0"/>
              <a:t>R</a:t>
            </a:r>
            <a:r>
              <a:rPr lang="en-US" dirty="0" smtClean="0"/>
              <a:t>. But what exactly is the information that a proposition provides only about an object? The following definition clarifies this concept: the </a:t>
            </a:r>
            <a:r>
              <a:rPr lang="en-US" i="1" dirty="0" smtClean="0"/>
              <a:t>information that a proposition Q provides only about an object o </a:t>
            </a:r>
            <a:r>
              <a:rPr lang="en-US" dirty="0" smtClean="0"/>
              <a:t>is the conjunction of all propositions that are both only about </a:t>
            </a:r>
            <a:r>
              <a:rPr lang="en-US" i="1" dirty="0" smtClean="0"/>
              <a:t>o</a:t>
            </a:r>
            <a:r>
              <a:rPr lang="en-US" dirty="0" smtClean="0"/>
              <a:t> and entailed by </a:t>
            </a:r>
            <a:r>
              <a:rPr lang="en-US" i="1" dirty="0" smtClean="0"/>
              <a:t>Q</a:t>
            </a:r>
            <a:r>
              <a:rPr lang="en-US" dirty="0" smtClean="0"/>
              <a:t>.</a:t>
            </a:r>
          </a:p>
        </p:txBody>
      </p:sp>
    </p:spTree>
    <p:extLst>
      <p:ext uri="{BB962C8B-B14F-4D97-AF65-F5344CB8AC3E}">
        <p14:creationId xmlns:p14="http://schemas.microsoft.com/office/powerpoint/2010/main" xmlns="" val="569655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4563"/>
            <a:fld id="{276754C6-21C5-4654-9B89-C27BE836B9CE}" type="slidenum">
              <a:rPr lang="en-US" smtClean="0"/>
              <a:pPr defTabSz="944563"/>
              <a:t>6</a:t>
            </a:fld>
            <a:endParaRPr lang="en-US" smtClean="0"/>
          </a:p>
        </p:txBody>
      </p:sp>
      <p:sp>
        <p:nvSpPr>
          <p:cNvPr id="27651" name="Rectangle 2"/>
          <p:cNvSpPr>
            <a:spLocks noGrp="1" noRot="1" noChangeAspect="1" noChangeArrowheads="1" noTextEdit="1"/>
          </p:cNvSpPr>
          <p:nvPr>
            <p:ph type="sldImg"/>
          </p:nvPr>
        </p:nvSpPr>
        <p:spPr>
          <a:xfrm>
            <a:off x="1181100" y="701675"/>
            <a:ext cx="4622800" cy="3468688"/>
          </a:xfrm>
          <a:ln cap="flat"/>
        </p:spPr>
      </p:sp>
      <p:sp>
        <p:nvSpPr>
          <p:cNvPr id="27652" name="Rectangle 3"/>
          <p:cNvSpPr>
            <a:spLocks noGrp="1" noChangeArrowheads="1"/>
          </p:cNvSpPr>
          <p:nvPr>
            <p:ph type="body" idx="1"/>
          </p:nvPr>
        </p:nvSpPr>
        <p:spPr>
          <a:xfrm>
            <a:off x="215900" y="4564063"/>
            <a:ext cx="6629400" cy="3906837"/>
          </a:xfrm>
          <a:noFill/>
          <a:ln/>
        </p:spPr>
        <p:txBody>
          <a:bodyPr/>
          <a:lstStyle/>
          <a:p>
            <a:pPr algn="just"/>
            <a:r>
              <a:rPr lang="en-US" dirty="0" smtClean="0"/>
              <a:t>To illustrate my definition of the information that a proposition provides only about an object, I will provide four examples. First example: consider the proposition that Proust is a writer. The information that this proposition provides only about Proust is this proposition itself. This can be shown by using my definition, but I omit the proof. More generally, it can be shown that, if a proposition </a:t>
            </a:r>
            <a:r>
              <a:rPr lang="en-US" i="1" dirty="0" smtClean="0"/>
              <a:t>Q</a:t>
            </a:r>
            <a:r>
              <a:rPr lang="en-US" dirty="0" smtClean="0"/>
              <a:t> is only about an object </a:t>
            </a:r>
            <a:r>
              <a:rPr lang="en-US" i="1" dirty="0" smtClean="0"/>
              <a:t>o </a:t>
            </a:r>
            <a:r>
              <a:rPr lang="en-US" dirty="0" smtClean="0"/>
              <a:t>(just like the proposition that Proust is a writer is only about Proust), then the information that </a:t>
            </a:r>
            <a:r>
              <a:rPr lang="en-US" i="1" dirty="0" smtClean="0"/>
              <a:t>Q</a:t>
            </a:r>
            <a:r>
              <a:rPr lang="en-US" dirty="0" smtClean="0"/>
              <a:t> provides only about </a:t>
            </a:r>
            <a:r>
              <a:rPr lang="en-US" i="1" dirty="0" smtClean="0"/>
              <a:t>o </a:t>
            </a:r>
            <a:r>
              <a:rPr lang="en-US" dirty="0" smtClean="0"/>
              <a:t>is just </a:t>
            </a:r>
            <a:r>
              <a:rPr lang="en-US" i="1" dirty="0" smtClean="0"/>
              <a:t>Q</a:t>
            </a:r>
            <a:r>
              <a:rPr lang="en-US" dirty="0" smtClean="0"/>
              <a:t>. Second example: consider the proposition that either Proust is a writer or Sartre is a philosopher. Intuitively, this proposition does not provide any information </a:t>
            </a:r>
            <a:r>
              <a:rPr lang="en-US" i="1" dirty="0" smtClean="0"/>
              <a:t>only </a:t>
            </a:r>
            <a:r>
              <a:rPr lang="en-US" dirty="0" smtClean="0"/>
              <a:t>about Proust. It can be shown that, according to my definition, the information that this proposition provides only about Proust is a necessary proposition. I propose to accept it as true by convention that providing no information only about an object amounts to providing necessary information. Third example: consider the proposition that Proust is a writer </a:t>
            </a:r>
            <a:r>
              <a:rPr lang="en-US" i="1" dirty="0" smtClean="0"/>
              <a:t>and</a:t>
            </a:r>
            <a:r>
              <a:rPr lang="en-US" dirty="0" smtClean="0"/>
              <a:t> Sartre is a philosopher. Intuitively, the information that this proposition provides only about Proust is the proposition that Proust is a writer, and it can be shown that my definition yields this result. More generally, it can be shown that, if a proposition </a:t>
            </a:r>
            <a:r>
              <a:rPr lang="en-US" i="1" dirty="0" smtClean="0"/>
              <a:t>Q</a:t>
            </a:r>
            <a:r>
              <a:rPr lang="en-US" dirty="0" smtClean="0"/>
              <a:t> is only about an object </a:t>
            </a:r>
            <a:r>
              <a:rPr lang="en-US" i="1" dirty="0" smtClean="0"/>
              <a:t>o</a:t>
            </a:r>
            <a:r>
              <a:rPr lang="en-US" dirty="0" smtClean="0"/>
              <a:t>, then the information that the conjunction of </a:t>
            </a:r>
            <a:r>
              <a:rPr lang="en-US" i="1" dirty="0" smtClean="0"/>
              <a:t>Q</a:t>
            </a:r>
            <a:r>
              <a:rPr lang="en-US" dirty="0" smtClean="0"/>
              <a:t> with a proposition </a:t>
            </a:r>
            <a:r>
              <a:rPr lang="en-US" i="1" dirty="0" smtClean="0"/>
              <a:t>R</a:t>
            </a:r>
            <a:r>
              <a:rPr lang="en-US" dirty="0" smtClean="0"/>
              <a:t> provides only about </a:t>
            </a:r>
            <a:r>
              <a:rPr lang="en-US" i="1" dirty="0" smtClean="0"/>
              <a:t>o </a:t>
            </a:r>
            <a:r>
              <a:rPr lang="en-US" dirty="0" smtClean="0"/>
              <a:t>is the conjunction of </a:t>
            </a:r>
            <a:r>
              <a:rPr lang="en-US" i="1" dirty="0" smtClean="0"/>
              <a:t>Q</a:t>
            </a:r>
            <a:r>
              <a:rPr lang="en-US" dirty="0" smtClean="0"/>
              <a:t> with the information that </a:t>
            </a:r>
            <a:r>
              <a:rPr lang="en-US" i="1" dirty="0" smtClean="0"/>
              <a:t>R</a:t>
            </a:r>
            <a:r>
              <a:rPr lang="en-US" dirty="0" smtClean="0"/>
              <a:t> provides only about </a:t>
            </a:r>
            <a:r>
              <a:rPr lang="en-US" i="1" dirty="0" smtClean="0"/>
              <a:t>o</a:t>
            </a:r>
            <a:r>
              <a:rPr lang="en-US" dirty="0" smtClean="0"/>
              <a:t>, which in this example is necessary, since the proposition </a:t>
            </a:r>
            <a:r>
              <a:rPr lang="en-US" i="1" dirty="0" smtClean="0"/>
              <a:t>R</a:t>
            </a:r>
            <a:r>
              <a:rPr lang="en-US" dirty="0" smtClean="0"/>
              <a:t> that Sartre is a philosopher provides no information only about Proust. Finally, the fourth example: consider the universal generalization that all philosophers are writers. This is the conjunction of the proposition that Proust is a philosopher only if Proust is a writer with the proposition that any philosopher distinct from Proust is a writer. So we have a variant of the third example, and it can be shown that, according to my definition, the information that this conjunction (or universal generalization) provides only about Proust is the proposition that Proust is a philosopher only if Proust is a writer. This example will be most relevant in what follows.</a:t>
            </a:r>
          </a:p>
          <a:p>
            <a:endParaRPr lang="en-US" dirty="0" smtClean="0"/>
          </a:p>
          <a:p>
            <a:endParaRPr lang="en-US" dirty="0" smtClean="0"/>
          </a:p>
        </p:txBody>
      </p:sp>
    </p:spTree>
    <p:extLst>
      <p:ext uri="{BB962C8B-B14F-4D97-AF65-F5344CB8AC3E}">
        <p14:creationId xmlns:p14="http://schemas.microsoft.com/office/powerpoint/2010/main" xmlns="" val="378597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4563"/>
            <a:fld id="{276754C6-21C5-4654-9B89-C27BE836B9CE}" type="slidenum">
              <a:rPr lang="en-US" smtClean="0"/>
              <a:pPr defTabSz="944563"/>
              <a:t>7</a:t>
            </a:fld>
            <a:endParaRPr lang="en-US" smtClean="0"/>
          </a:p>
        </p:txBody>
      </p:sp>
      <p:sp>
        <p:nvSpPr>
          <p:cNvPr id="27651" name="Rectangle 2"/>
          <p:cNvSpPr>
            <a:spLocks noGrp="1" noRot="1" noChangeAspect="1" noChangeArrowheads="1" noTextEdit="1"/>
          </p:cNvSpPr>
          <p:nvPr>
            <p:ph type="sldImg"/>
          </p:nvPr>
        </p:nvSpPr>
        <p:spPr>
          <a:xfrm>
            <a:off x="1181100" y="701675"/>
            <a:ext cx="4622800" cy="3468688"/>
          </a:xfrm>
          <a:ln cap="flat"/>
        </p:spPr>
      </p:sp>
      <p:sp>
        <p:nvSpPr>
          <p:cNvPr id="27652" name="Rectangle 3"/>
          <p:cNvSpPr>
            <a:spLocks noGrp="1" noChangeArrowheads="1"/>
          </p:cNvSpPr>
          <p:nvPr>
            <p:ph type="body" idx="1"/>
          </p:nvPr>
        </p:nvSpPr>
        <p:spPr>
          <a:xfrm>
            <a:off x="812800" y="4564063"/>
            <a:ext cx="5359400" cy="3906837"/>
          </a:xfrm>
          <a:noFill/>
          <a:ln/>
        </p:spPr>
        <p:txBody>
          <a:bodyPr/>
          <a:lstStyle/>
          <a:p>
            <a:pPr algn="just"/>
            <a:r>
              <a:rPr lang="en-US" dirty="0" smtClean="0"/>
              <a:t>Having clarified the concept of the information that a proposition provides only about an object, I return next to the concept of conditional </a:t>
            </a:r>
            <a:r>
              <a:rPr lang="en-US" dirty="0" err="1" smtClean="0"/>
              <a:t>informativeness</a:t>
            </a:r>
            <a:r>
              <a:rPr lang="en-US" dirty="0" smtClean="0"/>
              <a:t>. Recall that, according to Definition 1, a proposition </a:t>
            </a:r>
            <a:r>
              <a:rPr lang="en-US" i="1" dirty="0" smtClean="0"/>
              <a:t>Q</a:t>
            </a:r>
            <a:r>
              <a:rPr lang="en-US" dirty="0" smtClean="0"/>
              <a:t> is uninformative about an object </a:t>
            </a:r>
            <a:r>
              <a:rPr lang="en-US" i="1" dirty="0" smtClean="0"/>
              <a:t>o</a:t>
            </a:r>
            <a:r>
              <a:rPr lang="en-US" dirty="0" smtClean="0"/>
              <a:t> given a proposition </a:t>
            </a:r>
            <a:r>
              <a:rPr lang="en-US" i="1" dirty="0" smtClean="0"/>
              <a:t>R </a:t>
            </a:r>
            <a:r>
              <a:rPr lang="en-US" dirty="0" smtClean="0"/>
              <a:t>exactly if Inf</a:t>
            </a:r>
            <a:r>
              <a:rPr lang="en-US" i="1" baseline="-25000" dirty="0" smtClean="0"/>
              <a:t>o</a:t>
            </a:r>
            <a:r>
              <a:rPr lang="en-US" dirty="0" smtClean="0"/>
              <a:t>(</a:t>
            </a:r>
            <a:r>
              <a:rPr lang="en-US" i="1" dirty="0" smtClean="0"/>
              <a:t>Q</a:t>
            </a:r>
            <a:r>
              <a:rPr lang="en-US" dirty="0" smtClean="0"/>
              <a:t> &amp; </a:t>
            </a:r>
            <a:r>
              <a:rPr lang="en-US" i="1" dirty="0" smtClean="0"/>
              <a:t>R</a:t>
            </a:r>
            <a:r>
              <a:rPr lang="en-US" dirty="0" smtClean="0"/>
              <a:t>) is logically equivalent to Inf</a:t>
            </a:r>
            <a:r>
              <a:rPr lang="en-US" i="1" baseline="-25000" dirty="0" smtClean="0"/>
              <a:t>o</a:t>
            </a:r>
            <a:r>
              <a:rPr lang="en-US" dirty="0" smtClean="0"/>
              <a:t>(</a:t>
            </a:r>
            <a:r>
              <a:rPr lang="en-US" i="1" dirty="0" smtClean="0"/>
              <a:t>R</a:t>
            </a:r>
            <a:r>
              <a:rPr lang="en-US" dirty="0" smtClean="0"/>
              <a:t>). I have proven a theorem which shows that this definition can be considerably simplified: First, </a:t>
            </a:r>
            <a:r>
              <a:rPr lang="en-US" i="1" dirty="0" smtClean="0"/>
              <a:t>Q</a:t>
            </a:r>
            <a:r>
              <a:rPr lang="en-US" dirty="0" smtClean="0"/>
              <a:t> is uninformative about </a:t>
            </a:r>
            <a:r>
              <a:rPr lang="en-US" i="1" dirty="0" smtClean="0"/>
              <a:t>o</a:t>
            </a:r>
            <a:r>
              <a:rPr lang="en-US" dirty="0" smtClean="0"/>
              <a:t> given </a:t>
            </a:r>
            <a:r>
              <a:rPr lang="en-US" i="1" dirty="0" smtClean="0"/>
              <a:t>R</a:t>
            </a:r>
            <a:r>
              <a:rPr lang="en-US" dirty="0" smtClean="0"/>
              <a:t> exactly if </a:t>
            </a:r>
            <a:r>
              <a:rPr lang="en-US" i="1" dirty="0" smtClean="0"/>
              <a:t>R</a:t>
            </a:r>
            <a:r>
              <a:rPr lang="en-US" dirty="0" smtClean="0"/>
              <a:t> entails Inf</a:t>
            </a:r>
            <a:r>
              <a:rPr lang="en-US" baseline="-25000" dirty="0" smtClean="0"/>
              <a:t>o</a:t>
            </a:r>
            <a:r>
              <a:rPr lang="en-US" dirty="0" smtClean="0"/>
              <a:t>(</a:t>
            </a:r>
            <a:r>
              <a:rPr lang="en-US" i="1" dirty="0" smtClean="0"/>
              <a:t>Q </a:t>
            </a:r>
            <a:r>
              <a:rPr lang="en-US" dirty="0" smtClean="0"/>
              <a:t>&amp; </a:t>
            </a:r>
            <a:r>
              <a:rPr lang="en-US" i="1" dirty="0" smtClean="0"/>
              <a:t>R</a:t>
            </a:r>
            <a:r>
              <a:rPr lang="en-US" dirty="0" smtClean="0"/>
              <a:t>). Second, if </a:t>
            </a:r>
            <a:r>
              <a:rPr lang="en-US" i="1" dirty="0" smtClean="0"/>
              <a:t>R</a:t>
            </a:r>
            <a:r>
              <a:rPr lang="en-US" dirty="0" smtClean="0"/>
              <a:t> is only about </a:t>
            </a:r>
            <a:r>
              <a:rPr lang="en-US" i="1" dirty="0" smtClean="0"/>
              <a:t>o</a:t>
            </a:r>
            <a:r>
              <a:rPr lang="en-US" dirty="0" smtClean="0"/>
              <a:t>, then </a:t>
            </a:r>
            <a:r>
              <a:rPr lang="en-US" i="1" dirty="0" smtClean="0"/>
              <a:t>Q</a:t>
            </a:r>
            <a:r>
              <a:rPr lang="en-US" dirty="0" smtClean="0"/>
              <a:t> is uninformative about </a:t>
            </a:r>
            <a:r>
              <a:rPr lang="en-US" i="1" dirty="0" smtClean="0"/>
              <a:t>o</a:t>
            </a:r>
            <a:r>
              <a:rPr lang="en-US" dirty="0" smtClean="0"/>
              <a:t> given </a:t>
            </a:r>
            <a:r>
              <a:rPr lang="en-US" i="1" dirty="0" smtClean="0"/>
              <a:t>R</a:t>
            </a:r>
            <a:r>
              <a:rPr lang="en-US" dirty="0" smtClean="0"/>
              <a:t> exactly if </a:t>
            </a:r>
            <a:r>
              <a:rPr lang="en-US" i="1" dirty="0" smtClean="0"/>
              <a:t>R</a:t>
            </a:r>
            <a:r>
              <a:rPr lang="en-US" dirty="0" smtClean="0"/>
              <a:t> entails Inf</a:t>
            </a:r>
            <a:r>
              <a:rPr lang="en-US" i="1" baseline="-25000" dirty="0" smtClean="0"/>
              <a:t>o</a:t>
            </a:r>
            <a:r>
              <a:rPr lang="en-US" dirty="0" smtClean="0"/>
              <a:t>(</a:t>
            </a:r>
            <a:r>
              <a:rPr lang="en-US" i="1" dirty="0" smtClean="0"/>
              <a:t>Q</a:t>
            </a:r>
            <a:r>
              <a:rPr lang="en-US" dirty="0" smtClean="0"/>
              <a:t>). To illustrate the second part of the theorem, consider again the universal generalization that all philosophers are writers. This universal generalization is uninformative about Proust given that Proust is not a philosopher: the proposition that Proust is not a philosopher, which is only about Proust, entails the information that the universal generalization provides only about Proust, namely the proposition that Proust is a philosopher only if Proust is a writer. By contrast, the universal generalization is informative about Proust given that Proust </a:t>
            </a:r>
            <a:r>
              <a:rPr lang="en-US" i="1" dirty="0" smtClean="0"/>
              <a:t>is </a:t>
            </a:r>
            <a:r>
              <a:rPr lang="en-US" dirty="0" smtClean="0"/>
              <a:t>a philosopher: the proposition that Proust is a philosopher does not entail that Proust is a philosopher only if Proust is a writer.</a:t>
            </a:r>
          </a:p>
        </p:txBody>
      </p:sp>
    </p:spTree>
    <p:extLst>
      <p:ext uri="{BB962C8B-B14F-4D97-AF65-F5344CB8AC3E}">
        <p14:creationId xmlns:p14="http://schemas.microsoft.com/office/powerpoint/2010/main" xmlns="" val="2236538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4563"/>
            <a:fld id="{276754C6-21C5-4654-9B89-C27BE836B9CE}" type="slidenum">
              <a:rPr lang="en-US" smtClean="0"/>
              <a:pPr defTabSz="944563"/>
              <a:t>8</a:t>
            </a:fld>
            <a:endParaRPr lang="en-US" smtClean="0"/>
          </a:p>
        </p:txBody>
      </p:sp>
      <p:sp>
        <p:nvSpPr>
          <p:cNvPr id="27651" name="Rectangle 2"/>
          <p:cNvSpPr>
            <a:spLocks noGrp="1" noRot="1" noChangeAspect="1" noChangeArrowheads="1" noTextEdit="1"/>
          </p:cNvSpPr>
          <p:nvPr>
            <p:ph type="sldImg"/>
          </p:nvPr>
        </p:nvSpPr>
        <p:spPr>
          <a:xfrm>
            <a:off x="1181100" y="701675"/>
            <a:ext cx="4622800" cy="3468688"/>
          </a:xfrm>
          <a:ln cap="flat"/>
        </p:spPr>
      </p:sp>
      <p:sp>
        <p:nvSpPr>
          <p:cNvPr id="27652" name="Rectangle 3"/>
          <p:cNvSpPr>
            <a:spLocks noGrp="1" noChangeArrowheads="1"/>
          </p:cNvSpPr>
          <p:nvPr>
            <p:ph type="body" idx="1"/>
          </p:nvPr>
        </p:nvSpPr>
        <p:spPr>
          <a:xfrm>
            <a:off x="812800" y="4564063"/>
            <a:ext cx="5359400" cy="3906837"/>
          </a:xfrm>
          <a:noFill/>
          <a:ln/>
        </p:spPr>
        <p:txBody>
          <a:bodyPr/>
          <a:lstStyle/>
          <a:p>
            <a:pPr algn="just"/>
            <a:r>
              <a:rPr lang="en-US" dirty="0" smtClean="0"/>
              <a:t>I am now in a position to make the main point of this talk, namely to make precise the distinction between uninformative and informative </a:t>
            </a:r>
            <a:r>
              <a:rPr lang="en-US" dirty="0" err="1" smtClean="0"/>
              <a:t>aboutness</a:t>
            </a:r>
            <a:r>
              <a:rPr lang="en-US" dirty="0" smtClean="0"/>
              <a:t>. Here is my definition: a proposition </a:t>
            </a:r>
            <a:r>
              <a:rPr lang="en-US" i="1" dirty="0" smtClean="0"/>
              <a:t>Q </a:t>
            </a:r>
            <a:r>
              <a:rPr lang="en-US" dirty="0" smtClean="0"/>
              <a:t>is </a:t>
            </a:r>
            <a:r>
              <a:rPr lang="en-US" i="1" dirty="0" smtClean="0"/>
              <a:t>informative about objects given that they exemplify a property P </a:t>
            </a:r>
            <a:r>
              <a:rPr lang="en-US" dirty="0" smtClean="0"/>
              <a:t>exactly if, for any object </a:t>
            </a:r>
            <a:r>
              <a:rPr lang="en-US" i="1" dirty="0" smtClean="0"/>
              <a:t>o</a:t>
            </a:r>
            <a:r>
              <a:rPr lang="en-US" dirty="0" smtClean="0"/>
              <a:t>, </a:t>
            </a:r>
            <a:r>
              <a:rPr lang="en-US" i="1" dirty="0" smtClean="0"/>
              <a:t>Q </a:t>
            </a:r>
            <a:r>
              <a:rPr lang="en-US" dirty="0" smtClean="0"/>
              <a:t>is informative about </a:t>
            </a:r>
            <a:r>
              <a:rPr lang="en-US" i="1" dirty="0" smtClean="0"/>
              <a:t>o</a:t>
            </a:r>
            <a:r>
              <a:rPr lang="en-US" dirty="0" smtClean="0"/>
              <a:t> given that </a:t>
            </a:r>
            <a:r>
              <a:rPr lang="en-US" i="1" dirty="0" smtClean="0"/>
              <a:t>o</a:t>
            </a:r>
            <a:r>
              <a:rPr lang="en-US" dirty="0" smtClean="0"/>
              <a:t> exemplifies </a:t>
            </a:r>
            <a:r>
              <a:rPr lang="en-US" i="1" dirty="0" smtClean="0"/>
              <a:t>P</a:t>
            </a:r>
            <a:r>
              <a:rPr lang="en-US" dirty="0" smtClean="0"/>
              <a:t>. For example, let </a:t>
            </a:r>
            <a:r>
              <a:rPr lang="en-US" i="1" dirty="0" smtClean="0"/>
              <a:t>V</a:t>
            </a:r>
            <a:r>
              <a:rPr lang="en-US" dirty="0" smtClean="0"/>
              <a:t> be the proposition that all non-Australian swans are white. On the one hand, </a:t>
            </a:r>
            <a:r>
              <a:rPr lang="en-US" i="1" dirty="0" smtClean="0"/>
              <a:t>V</a:t>
            </a:r>
            <a:r>
              <a:rPr lang="en-US" dirty="0" smtClean="0"/>
              <a:t> is uninformative about objects given that they exemplify the property of being an Australian swan (or, more succinctly, </a:t>
            </a:r>
            <a:r>
              <a:rPr lang="en-US" i="1" dirty="0" smtClean="0"/>
              <a:t>V is uninformative about Australian swans</a:t>
            </a:r>
            <a:r>
              <a:rPr lang="en-US" dirty="0" smtClean="0"/>
              <a:t>). This is because, for any object </a:t>
            </a:r>
            <a:r>
              <a:rPr lang="en-US" i="1" dirty="0" smtClean="0"/>
              <a:t>o</a:t>
            </a:r>
            <a:r>
              <a:rPr lang="en-US" dirty="0" smtClean="0"/>
              <a:t>, the proposition that </a:t>
            </a:r>
            <a:r>
              <a:rPr lang="en-US" i="1" dirty="0" smtClean="0"/>
              <a:t>o</a:t>
            </a:r>
            <a:r>
              <a:rPr lang="en-US" dirty="0" smtClean="0"/>
              <a:t> is a non-Australian swan only if it is white (which is the information that </a:t>
            </a:r>
            <a:r>
              <a:rPr lang="en-US" i="1" dirty="0" smtClean="0"/>
              <a:t>V</a:t>
            </a:r>
            <a:r>
              <a:rPr lang="en-US" dirty="0" smtClean="0"/>
              <a:t> provides only about </a:t>
            </a:r>
            <a:r>
              <a:rPr lang="en-US" i="1" dirty="0" smtClean="0"/>
              <a:t>o</a:t>
            </a:r>
            <a:r>
              <a:rPr lang="en-US" dirty="0" smtClean="0"/>
              <a:t>) is entailed by the proposition </a:t>
            </a:r>
            <a:r>
              <a:rPr lang="en-US" i="1" dirty="0" smtClean="0"/>
              <a:t>R</a:t>
            </a:r>
            <a:r>
              <a:rPr lang="en-US" dirty="0" smtClean="0"/>
              <a:t> that </a:t>
            </a:r>
            <a:r>
              <a:rPr lang="en-US" i="1" dirty="0" smtClean="0"/>
              <a:t>o</a:t>
            </a:r>
            <a:r>
              <a:rPr lang="en-US" dirty="0" smtClean="0"/>
              <a:t> is an Australian swan. On the other hand, </a:t>
            </a:r>
            <a:r>
              <a:rPr lang="en-US" i="1" dirty="0" smtClean="0"/>
              <a:t>V </a:t>
            </a:r>
            <a:r>
              <a:rPr lang="en-US" dirty="0" smtClean="0"/>
              <a:t>is informative about objects given that they exemplify the property of being a non-Australian swan (or, more succinctly, </a:t>
            </a:r>
            <a:r>
              <a:rPr lang="en-US" i="1" dirty="0" smtClean="0"/>
              <a:t>V is informative about non-Australian swans</a:t>
            </a:r>
            <a:r>
              <a:rPr lang="en-US" dirty="0" smtClean="0"/>
              <a:t>). This is because, for any object </a:t>
            </a:r>
            <a:r>
              <a:rPr lang="en-US" i="1" dirty="0" smtClean="0"/>
              <a:t>o</a:t>
            </a:r>
            <a:r>
              <a:rPr lang="en-US" dirty="0" smtClean="0"/>
              <a:t>, the </a:t>
            </a:r>
            <a:r>
              <a:rPr lang="en-US" smtClean="0"/>
              <a:t>proposition that </a:t>
            </a:r>
            <a:r>
              <a:rPr lang="en-US" i="1" dirty="0" smtClean="0"/>
              <a:t>o </a:t>
            </a:r>
            <a:r>
              <a:rPr lang="en-US" dirty="0" smtClean="0"/>
              <a:t>is a non-Australian swan only if it is white is not entailed by the </a:t>
            </a:r>
            <a:r>
              <a:rPr lang="en-US" smtClean="0"/>
              <a:t>proposition </a:t>
            </a:r>
            <a:r>
              <a:rPr lang="en-US" i="1"/>
              <a:t>R</a:t>
            </a:r>
            <a:r>
              <a:rPr lang="en-US" i="1">
                <a:sym typeface="Symbol"/>
              </a:rPr>
              <a:t></a:t>
            </a:r>
            <a:r>
              <a:rPr lang="en-US"/>
              <a:t> that </a:t>
            </a:r>
            <a:r>
              <a:rPr lang="en-US" i="1" dirty="0" smtClean="0"/>
              <a:t>o </a:t>
            </a:r>
            <a:r>
              <a:rPr lang="en-US" dirty="0" smtClean="0"/>
              <a:t>is a non-Australian swan. One can similarly see that </a:t>
            </a:r>
            <a:r>
              <a:rPr lang="en-US" i="1" dirty="0" smtClean="0"/>
              <a:t>V</a:t>
            </a:r>
            <a:r>
              <a:rPr lang="en-US" dirty="0" smtClean="0"/>
              <a:t> is uninformative about non-swans and uninformative about white objects, but is informative about swans and informative about non-white objects</a:t>
            </a:r>
            <a:r>
              <a:rPr lang="en-US" dirty="0"/>
              <a:t>.</a:t>
            </a:r>
            <a:endParaRPr lang="en-US" dirty="0" smtClean="0"/>
          </a:p>
        </p:txBody>
      </p:sp>
    </p:spTree>
    <p:extLst>
      <p:ext uri="{BB962C8B-B14F-4D97-AF65-F5344CB8AC3E}">
        <p14:creationId xmlns:p14="http://schemas.microsoft.com/office/powerpoint/2010/main" xmlns="" val="1006761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4563"/>
            <a:fld id="{276754C6-21C5-4654-9B89-C27BE836B9CE}" type="slidenum">
              <a:rPr lang="en-US" smtClean="0"/>
              <a:pPr defTabSz="944563"/>
              <a:t>9</a:t>
            </a:fld>
            <a:endParaRPr lang="en-US" smtClean="0"/>
          </a:p>
        </p:txBody>
      </p:sp>
      <p:sp>
        <p:nvSpPr>
          <p:cNvPr id="27651" name="Rectangle 2"/>
          <p:cNvSpPr>
            <a:spLocks noGrp="1" noRot="1" noChangeAspect="1" noChangeArrowheads="1" noTextEdit="1"/>
          </p:cNvSpPr>
          <p:nvPr>
            <p:ph type="sldImg"/>
          </p:nvPr>
        </p:nvSpPr>
        <p:spPr>
          <a:xfrm>
            <a:off x="1181100" y="701675"/>
            <a:ext cx="4622800" cy="3468688"/>
          </a:xfrm>
          <a:ln cap="flat"/>
        </p:spPr>
      </p:sp>
      <p:sp>
        <p:nvSpPr>
          <p:cNvPr id="27652" name="Rectangle 3"/>
          <p:cNvSpPr>
            <a:spLocks noGrp="1" noChangeArrowheads="1"/>
          </p:cNvSpPr>
          <p:nvPr>
            <p:ph type="body" idx="1"/>
          </p:nvPr>
        </p:nvSpPr>
        <p:spPr>
          <a:xfrm>
            <a:off x="812800" y="4564063"/>
            <a:ext cx="5359400" cy="3906837"/>
          </a:xfrm>
          <a:noFill/>
          <a:ln/>
        </p:spPr>
        <p:txBody>
          <a:bodyPr/>
          <a:lstStyle/>
          <a:p>
            <a:pPr algn="just"/>
            <a:r>
              <a:rPr lang="en-US" dirty="0" smtClean="0"/>
              <a:t>Let me now make three remarks on informative </a:t>
            </a:r>
            <a:r>
              <a:rPr lang="en-US" dirty="0" err="1" smtClean="0"/>
              <a:t>aboutness</a:t>
            </a:r>
            <a:r>
              <a:rPr lang="en-US" dirty="0" smtClean="0"/>
              <a:t>. First, to be informative about swans is not to be informative about </a:t>
            </a:r>
            <a:r>
              <a:rPr lang="en-US" i="1" dirty="0" smtClean="0"/>
              <a:t>all</a:t>
            </a:r>
            <a:r>
              <a:rPr lang="en-US" dirty="0" smtClean="0"/>
              <a:t> swans: as we saw, the proposition </a:t>
            </a:r>
            <a:r>
              <a:rPr lang="en-US" i="1" dirty="0" smtClean="0"/>
              <a:t>V</a:t>
            </a:r>
            <a:r>
              <a:rPr lang="en-US" dirty="0" smtClean="0"/>
              <a:t> that all non-Australian swans are white is informative about swans but is not informative about Australian swans. Second, to be informative about swans is not to be informative about the </a:t>
            </a:r>
            <a:r>
              <a:rPr lang="en-US" i="1" dirty="0" smtClean="0"/>
              <a:t>class </a:t>
            </a:r>
            <a:r>
              <a:rPr lang="en-US" dirty="0" smtClean="0"/>
              <a:t>(or the set) of swans: the proposition that all swans are white is informative about swans but not informative about white objects, even if (let us assume) the class of swans is the same as the class of white objects. Third, to be informative about swans is to be informative about objects </a:t>
            </a:r>
            <a:r>
              <a:rPr lang="en-US" i="1" dirty="0" smtClean="0"/>
              <a:t>given </a:t>
            </a:r>
            <a:r>
              <a:rPr lang="en-US" dirty="0" smtClean="0"/>
              <a:t>that they are swans. It’s important to keep in mind that the informative </a:t>
            </a:r>
            <a:r>
              <a:rPr lang="en-US" dirty="0" err="1" smtClean="0"/>
              <a:t>aboutness</a:t>
            </a:r>
            <a:r>
              <a:rPr lang="en-US" dirty="0" smtClean="0"/>
              <a:t> I am talking about is </a:t>
            </a:r>
            <a:r>
              <a:rPr lang="en-US" i="1" dirty="0" smtClean="0"/>
              <a:t>conditional</a:t>
            </a:r>
            <a:r>
              <a:rPr lang="en-US" dirty="0" smtClean="0"/>
              <a:t>; this is why its behavior differs from what one might initially expect.</a:t>
            </a:r>
          </a:p>
          <a:p>
            <a:endParaRPr lang="en-US" dirty="0" smtClean="0"/>
          </a:p>
        </p:txBody>
      </p:sp>
    </p:spTree>
    <p:extLst>
      <p:ext uri="{BB962C8B-B14F-4D97-AF65-F5344CB8AC3E}">
        <p14:creationId xmlns:p14="http://schemas.microsoft.com/office/powerpoint/2010/main" xmlns="" val="2594651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4563"/>
            <a:fld id="{276754C6-21C5-4654-9B89-C27BE836B9CE}" type="slidenum">
              <a:rPr lang="en-US" smtClean="0"/>
              <a:pPr defTabSz="944563"/>
              <a:t>10</a:t>
            </a:fld>
            <a:endParaRPr lang="en-US" smtClean="0"/>
          </a:p>
        </p:txBody>
      </p:sp>
      <p:sp>
        <p:nvSpPr>
          <p:cNvPr id="27651" name="Rectangle 2"/>
          <p:cNvSpPr>
            <a:spLocks noGrp="1" noRot="1" noChangeAspect="1" noChangeArrowheads="1" noTextEdit="1"/>
          </p:cNvSpPr>
          <p:nvPr>
            <p:ph type="sldImg"/>
          </p:nvPr>
        </p:nvSpPr>
        <p:spPr>
          <a:xfrm>
            <a:off x="1181100" y="701675"/>
            <a:ext cx="4622800" cy="3468688"/>
          </a:xfrm>
          <a:ln cap="flat"/>
        </p:spPr>
      </p:sp>
      <p:sp>
        <p:nvSpPr>
          <p:cNvPr id="27652" name="Rectangle 3"/>
          <p:cNvSpPr>
            <a:spLocks noGrp="1" noChangeArrowheads="1"/>
          </p:cNvSpPr>
          <p:nvPr>
            <p:ph type="body" idx="1"/>
          </p:nvPr>
        </p:nvSpPr>
        <p:spPr>
          <a:xfrm>
            <a:off x="812800" y="4564063"/>
            <a:ext cx="5359400" cy="3906837"/>
          </a:xfrm>
          <a:noFill/>
          <a:ln/>
        </p:spPr>
        <p:txBody>
          <a:bodyPr/>
          <a:lstStyle/>
          <a:p>
            <a:pPr algn="just"/>
            <a:r>
              <a:rPr lang="en-US" dirty="0" smtClean="0"/>
              <a:t>I conclude by addressing an objection to my definition of informative </a:t>
            </a:r>
            <a:r>
              <a:rPr lang="en-US" dirty="0" err="1" smtClean="0"/>
              <a:t>aboutness</a:t>
            </a:r>
            <a:r>
              <a:rPr lang="en-US" dirty="0" smtClean="0"/>
              <a:t>. According to my definition, the proposition </a:t>
            </a:r>
            <a:r>
              <a:rPr lang="en-US" i="1" dirty="0" smtClean="0"/>
              <a:t>V</a:t>
            </a:r>
            <a:r>
              <a:rPr lang="en-US" dirty="0" smtClean="0"/>
              <a:t> that all non-Australian swans are white is informative about elephants. This is because the proposition that an object is an elephant does not entail that the object is a non-Australian swan only if it is white. But this result is counterintuitive. In reply, note that the proposition that an object is an elephant, </a:t>
            </a:r>
            <a:r>
              <a:rPr lang="en-US" i="1" dirty="0" smtClean="0"/>
              <a:t>together</a:t>
            </a:r>
            <a:r>
              <a:rPr lang="en-US" dirty="0" smtClean="0"/>
              <a:t> with the proposition that no elephants are swans, entails that the object is not a swan, and thus does entail that the object is a non-Australian swan only if it is white. So I propose to say that, </a:t>
            </a:r>
            <a:r>
              <a:rPr lang="en-US" i="1" dirty="0" smtClean="0"/>
              <a:t>relative </a:t>
            </a:r>
            <a:r>
              <a:rPr lang="en-US" dirty="0" smtClean="0"/>
              <a:t>to the background information that no elephants are swans, the proposition that all non-Australian swans are white is indeed uninformative about elephants, and this is what explains the intuition that the proposition is uninformative about elephants.</a:t>
            </a:r>
          </a:p>
        </p:txBody>
      </p:sp>
    </p:spTree>
    <p:extLst>
      <p:ext uri="{BB962C8B-B14F-4D97-AF65-F5344CB8AC3E}">
        <p14:creationId xmlns:p14="http://schemas.microsoft.com/office/powerpoint/2010/main" xmlns="" val="847045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9"/>
          <p:cNvGrpSpPr>
            <a:grpSpLocks/>
          </p:cNvGrpSpPr>
          <p:nvPr/>
        </p:nvGrpSpPr>
        <p:grpSpPr bwMode="auto">
          <a:xfrm>
            <a:off x="4763" y="3276600"/>
            <a:ext cx="9137650" cy="152400"/>
            <a:chOff x="3" y="2064"/>
            <a:chExt cx="5756" cy="96"/>
          </a:xfrm>
        </p:grpSpPr>
        <p:sp>
          <p:nvSpPr>
            <p:cNvPr id="5" name="Rectangle 7"/>
            <p:cNvSpPr>
              <a:spLocks noChangeArrowheads="1"/>
            </p:cNvSpPr>
            <p:nvPr/>
          </p:nvSpPr>
          <p:spPr bwMode="ltGray">
            <a:xfrm>
              <a:off x="3" y="2064"/>
              <a:ext cx="5756"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6" name="Rectangle 8"/>
            <p:cNvSpPr>
              <a:spLocks noChangeArrowheads="1"/>
            </p:cNvSpPr>
            <p:nvPr/>
          </p:nvSpPr>
          <p:spPr bwMode="ltGray">
            <a:xfrm>
              <a:off x="3" y="2136"/>
              <a:ext cx="5756"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3074" name="Rectangle 2"/>
          <p:cNvSpPr>
            <a:spLocks noGrp="1" noChangeArrowheads="1"/>
          </p:cNvSpPr>
          <p:nvPr>
            <p:ph type="ctrTitle" sz="quarter"/>
          </p:nvPr>
        </p:nvSpPr>
        <p:spPr>
          <a:xfrm>
            <a:off x="685800" y="2057400"/>
            <a:ext cx="777240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sz="quarter" idx="1"/>
          </p:nvPr>
        </p:nvSpPr>
        <p:spPr>
          <a:xfrm>
            <a:off x="1371600" y="4114800"/>
            <a:ext cx="6400800" cy="1752600"/>
          </a:xfrm>
        </p:spPr>
        <p:txBody>
          <a:bodyPr/>
          <a:lstStyle>
            <a:lvl1pPr marL="0" indent="0" algn="ctr">
              <a:buFont typeface="Monotype Sorts" pitchFamily="2" charset="2"/>
              <a:buNone/>
              <a:defRPr/>
            </a:lvl1pPr>
          </a:lstStyle>
          <a:p>
            <a:r>
              <a:rPr lang="en-US"/>
              <a:t>Click to edit Master subtitle style</a:t>
            </a:r>
          </a:p>
        </p:txBody>
      </p:sp>
      <p:sp>
        <p:nvSpPr>
          <p:cNvPr id="7" name="Rectangle 4"/>
          <p:cNvSpPr>
            <a:spLocks noGrp="1" noChangeArrowheads="1"/>
          </p:cNvSpPr>
          <p:nvPr>
            <p:ph type="dt" sz="quarter"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5D906AEF-1197-42ED-8802-C68DEEADDF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2668CA95-0477-414E-A629-E87D537E3C7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CA2D48F7-A27C-440B-A355-39FC1665293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DFCA4973-E2DD-4A78-A4C6-F46AC603A7F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9DD6E8CB-2D51-4D33-92B1-A0C73A396B0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43360B8A-DA95-4ADA-ADF1-55F85C9009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AF6D302B-0BB3-4FD1-A1BE-E6D68C37CFD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FECA949F-F473-4C09-846B-D06EED9416F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817A32E7-E395-491D-A037-D0B29A201FF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ED6C1CE1-A800-4F70-B1A5-DE7C663A720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4F6C2048-C1B7-437A-9A47-3A5E34A25BA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4"/>
          <p:cNvGrpSpPr>
            <a:grpSpLocks/>
          </p:cNvGrpSpPr>
          <p:nvPr/>
        </p:nvGrpSpPr>
        <p:grpSpPr bwMode="auto">
          <a:xfrm>
            <a:off x="0" y="1428750"/>
            <a:ext cx="9142413" cy="152400"/>
            <a:chOff x="0" y="900"/>
            <a:chExt cx="5759" cy="96"/>
          </a:xfrm>
        </p:grpSpPr>
        <p:sp>
          <p:nvSpPr>
            <p:cNvPr id="2" name="Rectangle 2"/>
            <p:cNvSpPr>
              <a:spLocks noChangeArrowheads="1"/>
            </p:cNvSpPr>
            <p:nvPr/>
          </p:nvSpPr>
          <p:spPr bwMode="ltGray">
            <a:xfrm>
              <a:off x="0" y="900"/>
              <a:ext cx="5759"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3" name="Rectangle 3"/>
            <p:cNvSpPr>
              <a:spLocks noChangeArrowheads="1"/>
            </p:cNvSpPr>
            <p:nvPr/>
          </p:nvSpPr>
          <p:spPr bwMode="ltGray">
            <a:xfrm>
              <a:off x="0" y="972"/>
              <a:ext cx="5759"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1027" name="Rectangle 5"/>
          <p:cNvSpPr>
            <a:spLocks noGrp="1" noChangeArrowheads="1"/>
          </p:cNvSpPr>
          <p:nvPr>
            <p:ph type="title"/>
          </p:nvPr>
        </p:nvSpPr>
        <p:spPr bwMode="auto">
          <a:xfrm>
            <a:off x="609600" y="228600"/>
            <a:ext cx="7848600" cy="1143000"/>
          </a:xfrm>
          <a:prstGeom prst="rect">
            <a:avLst/>
          </a:prstGeom>
          <a:noFill/>
          <a:ln w="9525">
            <a:noFill/>
            <a:miter lim="800000"/>
            <a:headEnd/>
            <a:tailEnd/>
          </a:ln>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1028" name="Rectangle 6"/>
          <p:cNvSpPr>
            <a:spLocks noGrp="1" noChangeArrowheads="1"/>
          </p:cNvSpPr>
          <p:nvPr>
            <p:ph type="body" idx="1"/>
          </p:nvPr>
        </p:nvSpPr>
        <p:spPr bwMode="auto">
          <a:xfrm>
            <a:off x="609600" y="1981200"/>
            <a:ext cx="78486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400"/>
            </a:lvl1pPr>
          </a:lstStyle>
          <a:p>
            <a:pPr>
              <a:defRPr/>
            </a:pPr>
            <a:endParaRPr lang="en-US"/>
          </a:p>
        </p:txBody>
      </p:sp>
      <p:sp>
        <p:nvSpPr>
          <p:cNvPr id="1032"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pPr>
              <a:defRPr/>
            </a:pPr>
            <a:endParaRPr lang="en-US"/>
          </a:p>
        </p:txBody>
      </p:sp>
      <p:sp>
        <p:nvSpPr>
          <p:cNvPr id="1033" name="Rectangle 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pPr>
              <a:defRPr/>
            </a:pPr>
            <a:fld id="{2084F7B3-07D9-4392-9F17-B896F19329D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7"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Monotype Sort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tx2"/>
        </a:buClr>
        <a:buSzPct val="65000"/>
        <a:buFont typeface="Monotype Sorts" pitchFamily="2" charset="2"/>
        <a:buChar char="l"/>
        <a:defRPr sz="2000">
          <a:solidFill>
            <a:schemeClr val="tx1"/>
          </a:solidFill>
          <a:latin typeface="+mn-lt"/>
          <a:cs typeface="+mn-cs"/>
        </a:defRPr>
      </a:lvl4pPr>
      <a:lvl5pPr marL="20574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5pPr>
      <a:lvl6pPr marL="25146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6pPr>
      <a:lvl7pPr marL="29718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7pPr>
      <a:lvl8pPr marL="34290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8pPr>
      <a:lvl9pPr marL="38862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1295400"/>
            <a:ext cx="8001000" cy="1600200"/>
          </a:xfrm>
          <a:noFill/>
        </p:spPr>
        <p:txBody>
          <a:bodyPr/>
          <a:lstStyle/>
          <a:p>
            <a:r>
              <a:rPr lang="en-US" sz="4600" dirty="0" smtClean="0"/>
              <a:t>INFORMATIVE</a:t>
            </a:r>
            <a:br>
              <a:rPr lang="en-US" sz="4600" dirty="0" smtClean="0"/>
            </a:br>
            <a:r>
              <a:rPr lang="en-US" sz="4600" dirty="0" smtClean="0"/>
              <a:t>ABOUTNESS</a:t>
            </a:r>
          </a:p>
        </p:txBody>
      </p:sp>
      <p:sp>
        <p:nvSpPr>
          <p:cNvPr id="3075" name="Rectangle 3"/>
          <p:cNvSpPr>
            <a:spLocks noGrp="1" noChangeArrowheads="1"/>
          </p:cNvSpPr>
          <p:nvPr>
            <p:ph type="subTitle" idx="1"/>
          </p:nvPr>
        </p:nvSpPr>
        <p:spPr>
          <a:xfrm>
            <a:off x="990600" y="3429000"/>
            <a:ext cx="7543800" cy="2895600"/>
          </a:xfrm>
          <a:noFill/>
        </p:spPr>
        <p:txBody>
          <a:bodyPr/>
          <a:lstStyle/>
          <a:p>
            <a:endParaRPr lang="en-US" sz="1800" dirty="0" smtClean="0">
              <a:solidFill>
                <a:schemeClr val="folHlink"/>
              </a:solidFill>
              <a:latin typeface="Arial" charset="0"/>
            </a:endParaRPr>
          </a:p>
          <a:p>
            <a:r>
              <a:rPr lang="en-US" dirty="0" smtClean="0">
                <a:solidFill>
                  <a:schemeClr val="folHlink"/>
                </a:solidFill>
              </a:rPr>
              <a:t>Peter B. M. Vranas</a:t>
            </a:r>
          </a:p>
          <a:p>
            <a:r>
              <a:rPr lang="en-US" dirty="0" smtClean="0">
                <a:solidFill>
                  <a:schemeClr val="folHlink"/>
                </a:solidFill>
              </a:rPr>
              <a:t>vranas@wisc.edu</a:t>
            </a:r>
            <a:endParaRPr lang="en-US" sz="400" dirty="0" smtClean="0">
              <a:solidFill>
                <a:schemeClr val="folHlink"/>
              </a:solidFill>
            </a:endParaRPr>
          </a:p>
          <a:p>
            <a:r>
              <a:rPr lang="en-US" dirty="0" smtClean="0">
                <a:solidFill>
                  <a:schemeClr val="folHlink"/>
                </a:solidFill>
              </a:rPr>
              <a:t>University of Wisconsin-Madison</a:t>
            </a:r>
          </a:p>
          <a:p>
            <a:endParaRPr lang="en-US" sz="2600" dirty="0" smtClean="0">
              <a:solidFill>
                <a:schemeClr val="folHlink"/>
              </a:solidFill>
            </a:endParaRPr>
          </a:p>
          <a:p>
            <a:r>
              <a:rPr lang="en-US" sz="2400" dirty="0" smtClean="0"/>
              <a:t>11th</a:t>
            </a:r>
            <a:r>
              <a:rPr lang="en-US" sz="2400" baseline="30000" dirty="0" smtClean="0"/>
              <a:t> </a:t>
            </a:r>
            <a:r>
              <a:rPr lang="en-US" sz="2400" dirty="0" smtClean="0"/>
              <a:t>International Conference in Philosophy,</a:t>
            </a:r>
            <a:r>
              <a:rPr lang="en-US" sz="2400" dirty="0" smtClean="0">
                <a:solidFill>
                  <a:schemeClr val="folHlink"/>
                </a:solidFill>
              </a:rPr>
              <a:t> May 2016</a:t>
            </a:r>
          </a:p>
        </p:txBody>
      </p:sp>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INTRODUCTION</a:t>
            </a:r>
            <a:endParaRPr lang="en-US" dirty="0" smtClean="0">
              <a:solidFill>
                <a:srgbClr val="00CCCC"/>
              </a:solidFill>
            </a:endParaRPr>
          </a:p>
        </p:txBody>
      </p:sp>
      <p:sp>
        <p:nvSpPr>
          <p:cNvPr id="182275" name="Rectangle 3"/>
          <p:cNvSpPr>
            <a:spLocks noGrp="1" noChangeArrowheads="1"/>
          </p:cNvSpPr>
          <p:nvPr>
            <p:ph type="body" idx="1"/>
          </p:nvPr>
        </p:nvSpPr>
        <p:spPr>
          <a:xfrm>
            <a:off x="381000" y="1676400"/>
            <a:ext cx="8610600" cy="4191000"/>
          </a:xfrm>
          <a:noFill/>
        </p:spPr>
        <p:txBody>
          <a:bodyPr/>
          <a:lstStyle/>
          <a:p>
            <a:pPr>
              <a:lnSpc>
                <a:spcPts val="3300"/>
              </a:lnSpc>
              <a:spcBef>
                <a:spcPts val="0"/>
              </a:spcBef>
              <a:buNone/>
            </a:pPr>
            <a:r>
              <a:rPr lang="en-US" dirty="0" smtClean="0"/>
              <a:t>I used to tell my students:</a:t>
            </a:r>
          </a:p>
          <a:p>
            <a:pPr>
              <a:lnSpc>
                <a:spcPts val="3300"/>
              </a:lnSpc>
              <a:spcBef>
                <a:spcPts val="0"/>
              </a:spcBef>
              <a:buNone/>
            </a:pPr>
            <a:r>
              <a:rPr lang="en-US" sz="2800" dirty="0" smtClean="0">
                <a:latin typeface="Arial Narrow" pitchFamily="34" charset="0"/>
              </a:rPr>
              <a:t>	If you propose a universal generalization and someone produces a counterexample to it, a standard strategy is to retreat to a restricted generalization that avoids the counterexample. For example, if you propose the universal generalization “all swans are white” and someone notes that there are black swans in Australia, you can retreat to the restricted generalization “all </a:t>
            </a:r>
            <a:r>
              <a:rPr lang="en-US" sz="2800" i="1" dirty="0" smtClean="0">
                <a:latin typeface="Arial Narrow" pitchFamily="34" charset="0"/>
              </a:rPr>
              <a:t>non-Australian </a:t>
            </a:r>
            <a:r>
              <a:rPr lang="en-US" sz="2800" dirty="0" smtClean="0">
                <a:latin typeface="Arial Narrow" pitchFamily="34" charset="0"/>
              </a:rPr>
              <a:t>swans are white”. The restricted generalization avoids the counterexample because (a) it is not about all swans: (b) it is only about non-Australian swans, (c) not about Australian ones.</a:t>
            </a:r>
          </a:p>
          <a:p>
            <a:pPr>
              <a:lnSpc>
                <a:spcPts val="3300"/>
              </a:lnSpc>
              <a:spcBef>
                <a:spcPts val="0"/>
              </a:spcBef>
              <a:buNone/>
            </a:pPr>
            <a:r>
              <a:rPr lang="en-US" dirty="0" smtClean="0"/>
              <a:t>I now believe that (a), (b), and (c) are all false.</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A SIMPLE ARGUMENT</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r>
              <a:rPr lang="en-US" dirty="0" smtClean="0"/>
              <a:t>(1) “All swans are white or Australian” [like “All swans are white or pink”] is about </a:t>
            </a:r>
            <a:r>
              <a:rPr lang="en-US" i="1" dirty="0" smtClean="0"/>
              <a:t>all </a:t>
            </a:r>
            <a:r>
              <a:rPr lang="en-US" dirty="0" smtClean="0"/>
              <a:t>swans.</a:t>
            </a:r>
          </a:p>
          <a:p>
            <a:r>
              <a:rPr lang="en-US" dirty="0" smtClean="0"/>
              <a:t>(2) “All swans are white or Australian” is logically equivalent to “All non-Australian swans are white”.</a:t>
            </a:r>
          </a:p>
          <a:p>
            <a:r>
              <a:rPr lang="en-US" dirty="0" smtClean="0"/>
              <a:t>(3) Logically equivalent universal generalizations are about exactly the same objects.</a:t>
            </a:r>
          </a:p>
          <a:p>
            <a:r>
              <a:rPr lang="en-US" dirty="0" smtClean="0"/>
              <a:t>So: (4) “All non-Australian swans are white” is about </a:t>
            </a:r>
            <a:r>
              <a:rPr lang="en-US" i="1" dirty="0" smtClean="0"/>
              <a:t>all </a:t>
            </a:r>
            <a:r>
              <a:rPr lang="en-US" dirty="0" smtClean="0"/>
              <a:t>swans.</a:t>
            </a:r>
            <a:endParaRPr lang="en-US" i="1" dirty="0" smtClean="0"/>
          </a:p>
          <a:p>
            <a:endParaRPr lang="en-US" i="1"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MY PROPOSAL</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r>
              <a:rPr lang="en-US" dirty="0" smtClean="0"/>
              <a:t>The information that “All non-Australian swans are white” provides about an object is that it is a non-Australian swan only if it is white; </a:t>
            </a:r>
            <a:r>
              <a:rPr lang="en-US" dirty="0" err="1" smtClean="0"/>
              <a:t>equiva-lently</a:t>
            </a:r>
            <a:r>
              <a:rPr lang="en-US" dirty="0" smtClean="0"/>
              <a:t>, it is Australian or white or not a swan.</a:t>
            </a:r>
          </a:p>
          <a:p>
            <a:r>
              <a:rPr lang="en-US" dirty="0" smtClean="0"/>
              <a:t>This information is entailed (hence rendered redundant) by the information that the object is an Australian swan.</a:t>
            </a:r>
          </a:p>
          <a:p>
            <a:r>
              <a:rPr lang="en-US" dirty="0" smtClean="0"/>
              <a:t>So “All non-Australian swans are white” is </a:t>
            </a:r>
            <a:r>
              <a:rPr lang="en-US" i="1" dirty="0" smtClean="0"/>
              <a:t>uninformative </a:t>
            </a:r>
            <a:r>
              <a:rPr lang="en-US" dirty="0" smtClean="0"/>
              <a:t>about Australian swans.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TWO DEFINITIONS</a:t>
            </a:r>
            <a:endParaRPr lang="en-US" dirty="0" smtClean="0">
              <a:solidFill>
                <a:srgbClr val="00CCCC"/>
              </a:solidFill>
            </a:endParaRPr>
          </a:p>
        </p:txBody>
      </p:sp>
      <p:sp>
        <p:nvSpPr>
          <p:cNvPr id="182275" name="Rectangle 3"/>
          <p:cNvSpPr>
            <a:spLocks noGrp="1" noChangeArrowheads="1"/>
          </p:cNvSpPr>
          <p:nvPr>
            <p:ph type="body" idx="1"/>
          </p:nvPr>
        </p:nvSpPr>
        <p:spPr>
          <a:xfrm>
            <a:off x="381000" y="1676400"/>
            <a:ext cx="8610600" cy="4191000"/>
          </a:xfrm>
          <a:noFill/>
        </p:spPr>
        <p:txBody>
          <a:bodyPr/>
          <a:lstStyle/>
          <a:p>
            <a:r>
              <a:rPr lang="en-US" u="sng" cap="small" dirty="0" smtClean="0"/>
              <a:t>Definition 1: Conditional </a:t>
            </a:r>
            <a:r>
              <a:rPr lang="en-US" u="sng" cap="small" dirty="0" err="1" smtClean="0"/>
              <a:t>informativeness</a:t>
            </a:r>
            <a:r>
              <a:rPr lang="en-US" dirty="0" smtClean="0"/>
              <a:t>. A proposition </a:t>
            </a:r>
            <a:r>
              <a:rPr lang="en-US" i="1" dirty="0" smtClean="0"/>
              <a:t>Q</a:t>
            </a:r>
            <a:r>
              <a:rPr lang="en-US" dirty="0" smtClean="0"/>
              <a:t> is </a:t>
            </a:r>
            <a:r>
              <a:rPr lang="en-US" i="1" dirty="0" smtClean="0"/>
              <a:t>uninformative about an object o given a proposition R </a:t>
            </a:r>
            <a:r>
              <a:rPr lang="en-US" dirty="0" err="1" smtClean="0"/>
              <a:t>iff</a:t>
            </a:r>
            <a:r>
              <a:rPr lang="en-US" dirty="0" smtClean="0"/>
              <a:t> the information that the conjunction of </a:t>
            </a:r>
            <a:r>
              <a:rPr lang="en-US" i="1" dirty="0" smtClean="0"/>
              <a:t>Q</a:t>
            </a:r>
            <a:r>
              <a:rPr lang="en-US" dirty="0" smtClean="0"/>
              <a:t> with </a:t>
            </a:r>
            <a:r>
              <a:rPr lang="en-US" i="1" dirty="0" smtClean="0"/>
              <a:t>R</a:t>
            </a:r>
            <a:r>
              <a:rPr lang="en-US" dirty="0" smtClean="0"/>
              <a:t> provides only about </a:t>
            </a:r>
            <a:r>
              <a:rPr lang="en-US" i="1" dirty="0" smtClean="0"/>
              <a:t>o</a:t>
            </a:r>
            <a:r>
              <a:rPr lang="en-US" dirty="0" smtClean="0"/>
              <a:t> is the information that </a:t>
            </a:r>
            <a:r>
              <a:rPr lang="en-US" i="1" dirty="0" smtClean="0"/>
              <a:t>R </a:t>
            </a:r>
            <a:r>
              <a:rPr lang="en-US" dirty="0" smtClean="0"/>
              <a:t>provides only about </a:t>
            </a:r>
            <a:r>
              <a:rPr lang="en-US" i="1" dirty="0" smtClean="0"/>
              <a:t>o</a:t>
            </a:r>
            <a:r>
              <a:rPr lang="en-US" dirty="0" smtClean="0"/>
              <a:t>.</a:t>
            </a:r>
          </a:p>
          <a:p>
            <a:r>
              <a:rPr lang="en-US" u="sng" cap="small" dirty="0" smtClean="0"/>
              <a:t>Definition 2: Information only about an object</a:t>
            </a:r>
            <a:r>
              <a:rPr lang="en-US" dirty="0" smtClean="0"/>
              <a:t>. The </a:t>
            </a:r>
            <a:r>
              <a:rPr lang="en-US" i="1" dirty="0" smtClean="0"/>
              <a:t>information that a proposition Q provides only about an object o </a:t>
            </a:r>
            <a:r>
              <a:rPr lang="en-US" dirty="0" smtClean="0"/>
              <a:t>is the conjunction of all propositions that are both only about </a:t>
            </a:r>
            <a:r>
              <a:rPr lang="en-US" i="1" dirty="0" smtClean="0"/>
              <a:t>o</a:t>
            </a:r>
            <a:r>
              <a:rPr lang="en-US" dirty="0" smtClean="0"/>
              <a:t> and entailed by </a:t>
            </a:r>
            <a:r>
              <a:rPr lang="en-US" i="1" dirty="0" smtClean="0"/>
              <a:t>Q</a:t>
            </a:r>
            <a:r>
              <a:rPr lang="en-US" dirty="0" smtClean="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FOUR EXAMPLES</a:t>
            </a:r>
            <a:endParaRPr lang="en-US" dirty="0" smtClean="0">
              <a:solidFill>
                <a:srgbClr val="00CCCC"/>
              </a:solidFill>
            </a:endParaRPr>
          </a:p>
        </p:txBody>
      </p:sp>
      <p:sp>
        <p:nvSpPr>
          <p:cNvPr id="182275" name="Rectangle 3"/>
          <p:cNvSpPr>
            <a:spLocks noGrp="1" noChangeArrowheads="1"/>
          </p:cNvSpPr>
          <p:nvPr>
            <p:ph type="body" idx="1"/>
          </p:nvPr>
        </p:nvSpPr>
        <p:spPr>
          <a:xfrm>
            <a:off x="381000" y="1676400"/>
            <a:ext cx="8610600" cy="4191000"/>
          </a:xfrm>
          <a:noFill/>
        </p:spPr>
        <p:txBody>
          <a:bodyPr/>
          <a:lstStyle/>
          <a:p>
            <a:pPr>
              <a:lnSpc>
                <a:spcPts val="3700"/>
              </a:lnSpc>
            </a:pPr>
            <a:r>
              <a:rPr lang="en-US" dirty="0" smtClean="0"/>
              <a:t>(1) </a:t>
            </a:r>
            <a:r>
              <a:rPr lang="en-US" dirty="0" err="1" smtClean="0"/>
              <a:t>Inf</a:t>
            </a:r>
            <a:r>
              <a:rPr lang="en-US" baseline="-25000" dirty="0" err="1" smtClean="0"/>
              <a:t>Proust</a:t>
            </a:r>
            <a:r>
              <a:rPr lang="en-US" dirty="0" smtClean="0"/>
              <a:t>(&lt;Proust is a writer&gt;) = &lt;Proust is a writer&gt;. (If </a:t>
            </a:r>
            <a:r>
              <a:rPr lang="en-US" i="1" dirty="0" smtClean="0"/>
              <a:t>Q</a:t>
            </a:r>
            <a:r>
              <a:rPr lang="en-US" dirty="0" smtClean="0"/>
              <a:t> is only about </a:t>
            </a:r>
            <a:r>
              <a:rPr lang="en-US" i="1" dirty="0" smtClean="0"/>
              <a:t>o</a:t>
            </a:r>
            <a:r>
              <a:rPr lang="en-US" dirty="0" smtClean="0"/>
              <a:t>, then Inf</a:t>
            </a:r>
            <a:r>
              <a:rPr lang="en-US" i="1" baseline="-25000" dirty="0" smtClean="0"/>
              <a:t>o</a:t>
            </a:r>
            <a:r>
              <a:rPr lang="en-US" dirty="0" smtClean="0"/>
              <a:t>(</a:t>
            </a:r>
            <a:r>
              <a:rPr lang="en-US" i="1" dirty="0" smtClean="0"/>
              <a:t>Q</a:t>
            </a:r>
            <a:r>
              <a:rPr lang="en-US" dirty="0" smtClean="0"/>
              <a:t>) = </a:t>
            </a:r>
            <a:r>
              <a:rPr lang="en-US" i="1" dirty="0" smtClean="0"/>
              <a:t>Q</a:t>
            </a:r>
            <a:r>
              <a:rPr lang="en-US" dirty="0" smtClean="0"/>
              <a:t>.)</a:t>
            </a:r>
          </a:p>
          <a:p>
            <a:pPr>
              <a:lnSpc>
                <a:spcPts val="3700"/>
              </a:lnSpc>
            </a:pPr>
            <a:r>
              <a:rPr lang="en-US" dirty="0" smtClean="0"/>
              <a:t>(2) </a:t>
            </a:r>
            <a:r>
              <a:rPr lang="en-US" dirty="0" err="1" smtClean="0"/>
              <a:t>Inf</a:t>
            </a:r>
            <a:r>
              <a:rPr lang="en-US" baseline="-25000" dirty="0" err="1" smtClean="0"/>
              <a:t>Proust</a:t>
            </a:r>
            <a:r>
              <a:rPr lang="en-US" dirty="0" smtClean="0"/>
              <a:t>(&lt;Proust is a writer </a:t>
            </a:r>
            <a:r>
              <a:rPr lang="en-US" i="1" dirty="0" smtClean="0"/>
              <a:t>or </a:t>
            </a:r>
            <a:r>
              <a:rPr lang="en-US" dirty="0" smtClean="0"/>
              <a:t>Sartre is a philosopher&gt;) = the conjunction of all necessary propositions that are only about Proust.</a:t>
            </a:r>
          </a:p>
          <a:p>
            <a:pPr>
              <a:lnSpc>
                <a:spcPts val="3700"/>
              </a:lnSpc>
            </a:pPr>
            <a:r>
              <a:rPr lang="en-US" dirty="0" smtClean="0"/>
              <a:t>(3) </a:t>
            </a:r>
            <a:r>
              <a:rPr lang="en-US" dirty="0" err="1" smtClean="0"/>
              <a:t>Inf</a:t>
            </a:r>
            <a:r>
              <a:rPr lang="en-US" baseline="-25000" dirty="0" err="1" smtClean="0"/>
              <a:t>Proust</a:t>
            </a:r>
            <a:r>
              <a:rPr lang="en-US" dirty="0" smtClean="0"/>
              <a:t>(&lt;Proust is a writer </a:t>
            </a:r>
            <a:r>
              <a:rPr lang="en-US" i="1" dirty="0" smtClean="0"/>
              <a:t>and </a:t>
            </a:r>
            <a:r>
              <a:rPr lang="en-US" dirty="0" smtClean="0"/>
              <a:t>Sartre is a philosopher&gt;) = &lt;Proust is a writer&gt;. (If </a:t>
            </a:r>
            <a:r>
              <a:rPr lang="en-US" i="1" dirty="0" smtClean="0"/>
              <a:t>Q</a:t>
            </a:r>
            <a:r>
              <a:rPr lang="en-US" dirty="0" smtClean="0"/>
              <a:t> is only about </a:t>
            </a:r>
            <a:r>
              <a:rPr lang="en-US" i="1" dirty="0" smtClean="0"/>
              <a:t>o</a:t>
            </a:r>
            <a:r>
              <a:rPr lang="en-US" dirty="0" smtClean="0"/>
              <a:t>, then Inf</a:t>
            </a:r>
            <a:r>
              <a:rPr lang="en-US" i="1" baseline="-25000" dirty="0" smtClean="0"/>
              <a:t>o</a:t>
            </a:r>
            <a:r>
              <a:rPr lang="en-US" dirty="0" smtClean="0"/>
              <a:t>(</a:t>
            </a:r>
            <a:r>
              <a:rPr lang="en-US" i="1" dirty="0" smtClean="0"/>
              <a:t>Q </a:t>
            </a:r>
            <a:r>
              <a:rPr lang="en-US" dirty="0" smtClean="0"/>
              <a:t>&amp; </a:t>
            </a:r>
            <a:r>
              <a:rPr lang="en-US" i="1" dirty="0" smtClean="0"/>
              <a:t>R</a:t>
            </a:r>
            <a:r>
              <a:rPr lang="en-US" dirty="0" smtClean="0"/>
              <a:t>) </a:t>
            </a:r>
            <a:r>
              <a:rPr lang="en-US" dirty="0" smtClean="0">
                <a:sym typeface="Symbol"/>
              </a:rPr>
              <a:t>=</a:t>
            </a:r>
            <a:r>
              <a:rPr lang="en-US" dirty="0" smtClean="0"/>
              <a:t> </a:t>
            </a:r>
            <a:r>
              <a:rPr lang="en-US" i="1" dirty="0"/>
              <a:t>Q</a:t>
            </a:r>
            <a:r>
              <a:rPr lang="en-US" dirty="0" smtClean="0"/>
              <a:t> &amp; Inf</a:t>
            </a:r>
            <a:r>
              <a:rPr lang="en-US" i="1" baseline="-25000" dirty="0" smtClean="0"/>
              <a:t>o</a:t>
            </a:r>
            <a:r>
              <a:rPr lang="en-US" dirty="0" smtClean="0"/>
              <a:t>(</a:t>
            </a:r>
            <a:r>
              <a:rPr lang="en-US" i="1" dirty="0"/>
              <a:t>R</a:t>
            </a:r>
            <a:r>
              <a:rPr lang="en-US" dirty="0" smtClean="0"/>
              <a:t>).)</a:t>
            </a:r>
          </a:p>
          <a:p>
            <a:pPr>
              <a:lnSpc>
                <a:spcPts val="3700"/>
              </a:lnSpc>
            </a:pPr>
            <a:r>
              <a:rPr lang="en-US" dirty="0" smtClean="0"/>
              <a:t>(4) </a:t>
            </a:r>
            <a:r>
              <a:rPr lang="en-US" dirty="0" err="1" smtClean="0"/>
              <a:t>Inf</a:t>
            </a:r>
            <a:r>
              <a:rPr lang="en-US" baseline="-25000" dirty="0" err="1" smtClean="0"/>
              <a:t>Proust</a:t>
            </a:r>
            <a:r>
              <a:rPr lang="en-US" dirty="0" smtClean="0"/>
              <a:t>(&lt;All philosophers are writers&gt;) = &lt;Proust is a philosopher only if he is a writer&gt;.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A THEOREM</a:t>
            </a:r>
            <a:endParaRPr lang="en-US" dirty="0" smtClean="0">
              <a:solidFill>
                <a:srgbClr val="00CCCC"/>
              </a:solidFill>
            </a:endParaRPr>
          </a:p>
        </p:txBody>
      </p:sp>
      <p:sp>
        <p:nvSpPr>
          <p:cNvPr id="182275" name="Rectangle 3"/>
          <p:cNvSpPr>
            <a:spLocks noGrp="1" noChangeArrowheads="1"/>
          </p:cNvSpPr>
          <p:nvPr>
            <p:ph type="body" idx="1"/>
          </p:nvPr>
        </p:nvSpPr>
        <p:spPr>
          <a:xfrm>
            <a:off x="381000" y="1676400"/>
            <a:ext cx="8610600" cy="4191000"/>
          </a:xfrm>
          <a:noFill/>
        </p:spPr>
        <p:txBody>
          <a:bodyPr/>
          <a:lstStyle/>
          <a:p>
            <a:pPr>
              <a:lnSpc>
                <a:spcPts val="3800"/>
              </a:lnSpc>
            </a:pPr>
            <a:r>
              <a:rPr lang="en-US" u="sng" dirty="0" smtClean="0"/>
              <a:t>D</a:t>
            </a:r>
            <a:r>
              <a:rPr lang="en-US" u="sng" cap="small" dirty="0" smtClean="0"/>
              <a:t>efinition</a:t>
            </a:r>
            <a:r>
              <a:rPr lang="en-US" u="sng" dirty="0" smtClean="0"/>
              <a:t> 1 (reformulated)</a:t>
            </a:r>
            <a:r>
              <a:rPr lang="en-US" dirty="0" smtClean="0"/>
              <a:t>: </a:t>
            </a:r>
            <a:r>
              <a:rPr lang="en-US" i="1" dirty="0" smtClean="0"/>
              <a:t>Q </a:t>
            </a:r>
            <a:r>
              <a:rPr lang="en-US" dirty="0" smtClean="0"/>
              <a:t>is uninformative about </a:t>
            </a:r>
            <a:r>
              <a:rPr lang="en-US" i="1" dirty="0" smtClean="0"/>
              <a:t>o</a:t>
            </a:r>
            <a:r>
              <a:rPr lang="en-US" dirty="0" smtClean="0"/>
              <a:t> given </a:t>
            </a:r>
            <a:r>
              <a:rPr lang="en-US" i="1" dirty="0" smtClean="0"/>
              <a:t>R</a:t>
            </a:r>
            <a:r>
              <a:rPr lang="en-US" dirty="0" smtClean="0"/>
              <a:t> </a:t>
            </a:r>
            <a:r>
              <a:rPr lang="en-US" dirty="0" err="1" smtClean="0"/>
              <a:t>iff</a:t>
            </a:r>
            <a:r>
              <a:rPr lang="en-US" dirty="0" smtClean="0"/>
              <a:t> Inf</a:t>
            </a:r>
            <a:r>
              <a:rPr lang="en-US" i="1" baseline="-25000" dirty="0" smtClean="0"/>
              <a:t>o</a:t>
            </a:r>
            <a:r>
              <a:rPr lang="en-US" dirty="0" smtClean="0"/>
              <a:t>(</a:t>
            </a:r>
            <a:r>
              <a:rPr lang="en-US" i="1" dirty="0" smtClean="0"/>
              <a:t>Q </a:t>
            </a:r>
            <a:r>
              <a:rPr lang="en-US" dirty="0" smtClean="0"/>
              <a:t>&amp; </a:t>
            </a:r>
            <a:r>
              <a:rPr lang="en-US" i="1" dirty="0" smtClean="0"/>
              <a:t>R</a:t>
            </a:r>
            <a:r>
              <a:rPr lang="en-US" dirty="0" smtClean="0"/>
              <a:t>) </a:t>
            </a:r>
            <a:r>
              <a:rPr lang="en-US" dirty="0" smtClean="0">
                <a:sym typeface="Symbol"/>
              </a:rPr>
              <a:t>=</a:t>
            </a:r>
            <a:r>
              <a:rPr lang="en-US" dirty="0" smtClean="0"/>
              <a:t> Inf</a:t>
            </a:r>
            <a:r>
              <a:rPr lang="en-US" i="1" baseline="-25000" dirty="0" smtClean="0"/>
              <a:t>o</a:t>
            </a:r>
            <a:r>
              <a:rPr lang="en-US" dirty="0" smtClean="0"/>
              <a:t>(</a:t>
            </a:r>
            <a:r>
              <a:rPr lang="en-US" i="1" dirty="0" smtClean="0"/>
              <a:t>R</a:t>
            </a:r>
            <a:r>
              <a:rPr lang="en-US" dirty="0" smtClean="0"/>
              <a:t>).</a:t>
            </a:r>
          </a:p>
          <a:p>
            <a:pPr>
              <a:lnSpc>
                <a:spcPts val="3800"/>
              </a:lnSpc>
            </a:pPr>
            <a:r>
              <a:rPr lang="en-US" u="sng" cap="small" dirty="0" smtClean="0"/>
              <a:t>Theorem</a:t>
            </a:r>
            <a:r>
              <a:rPr lang="en-US" dirty="0" smtClean="0"/>
              <a:t>: (a) </a:t>
            </a:r>
            <a:r>
              <a:rPr lang="en-US" i="1" dirty="0" smtClean="0"/>
              <a:t>Q</a:t>
            </a:r>
            <a:r>
              <a:rPr lang="en-US" dirty="0" smtClean="0"/>
              <a:t> is uninformative about </a:t>
            </a:r>
            <a:r>
              <a:rPr lang="en-US" i="1" dirty="0" smtClean="0"/>
              <a:t>o</a:t>
            </a:r>
            <a:r>
              <a:rPr lang="en-US" dirty="0" smtClean="0"/>
              <a:t> given </a:t>
            </a:r>
            <a:r>
              <a:rPr lang="en-US" i="1" dirty="0" smtClean="0"/>
              <a:t>R</a:t>
            </a:r>
            <a:r>
              <a:rPr lang="en-US" dirty="0" smtClean="0"/>
              <a:t> exactly if </a:t>
            </a:r>
            <a:r>
              <a:rPr lang="en-US" i="1" dirty="0" smtClean="0"/>
              <a:t>R</a:t>
            </a:r>
            <a:r>
              <a:rPr lang="en-US" dirty="0" smtClean="0"/>
              <a:t> entails Inf</a:t>
            </a:r>
            <a:r>
              <a:rPr lang="en-US" baseline="-25000" dirty="0" smtClean="0"/>
              <a:t>o</a:t>
            </a:r>
            <a:r>
              <a:rPr lang="en-US" dirty="0" smtClean="0"/>
              <a:t>(</a:t>
            </a:r>
            <a:r>
              <a:rPr lang="en-US" i="1" dirty="0" smtClean="0"/>
              <a:t>Q </a:t>
            </a:r>
            <a:r>
              <a:rPr lang="en-US" dirty="0" smtClean="0"/>
              <a:t>&amp; </a:t>
            </a:r>
            <a:r>
              <a:rPr lang="en-US" i="1" dirty="0" smtClean="0"/>
              <a:t>R</a:t>
            </a:r>
            <a:r>
              <a:rPr lang="en-US" dirty="0" smtClean="0"/>
              <a:t>). (b) If </a:t>
            </a:r>
            <a:r>
              <a:rPr lang="en-US" i="1" dirty="0" smtClean="0"/>
              <a:t>R</a:t>
            </a:r>
            <a:r>
              <a:rPr lang="en-US" dirty="0" smtClean="0"/>
              <a:t> is only about </a:t>
            </a:r>
            <a:r>
              <a:rPr lang="en-US" i="1" dirty="0" smtClean="0"/>
              <a:t>o</a:t>
            </a:r>
            <a:r>
              <a:rPr lang="en-US" dirty="0" smtClean="0"/>
              <a:t>, then </a:t>
            </a:r>
            <a:r>
              <a:rPr lang="en-US" i="1" dirty="0" smtClean="0"/>
              <a:t>Q</a:t>
            </a:r>
            <a:r>
              <a:rPr lang="en-US" dirty="0" smtClean="0"/>
              <a:t> is uninformative about </a:t>
            </a:r>
            <a:r>
              <a:rPr lang="en-US" i="1" dirty="0" smtClean="0"/>
              <a:t>o</a:t>
            </a:r>
            <a:r>
              <a:rPr lang="en-US" dirty="0" smtClean="0"/>
              <a:t> given </a:t>
            </a:r>
            <a:r>
              <a:rPr lang="en-US" i="1" dirty="0" smtClean="0"/>
              <a:t>R</a:t>
            </a:r>
            <a:r>
              <a:rPr lang="en-US" dirty="0" smtClean="0"/>
              <a:t> exactly if </a:t>
            </a:r>
            <a:r>
              <a:rPr lang="en-US" i="1" dirty="0" smtClean="0"/>
              <a:t>R</a:t>
            </a:r>
            <a:r>
              <a:rPr lang="en-US" dirty="0" smtClean="0"/>
              <a:t> entails Inf</a:t>
            </a:r>
            <a:r>
              <a:rPr lang="en-US" i="1" baseline="-25000" dirty="0" smtClean="0"/>
              <a:t>o</a:t>
            </a:r>
            <a:r>
              <a:rPr lang="en-US" dirty="0" smtClean="0"/>
              <a:t>(</a:t>
            </a:r>
            <a:r>
              <a:rPr lang="en-US" i="1" dirty="0" smtClean="0"/>
              <a:t>Q</a:t>
            </a:r>
            <a:r>
              <a:rPr lang="en-US" dirty="0" smtClean="0"/>
              <a:t>).</a:t>
            </a:r>
          </a:p>
          <a:p>
            <a:pPr>
              <a:lnSpc>
                <a:spcPts val="3800"/>
              </a:lnSpc>
            </a:pPr>
            <a:r>
              <a:rPr lang="en-US" u="sng" dirty="0" smtClean="0"/>
              <a:t>Example</a:t>
            </a:r>
            <a:r>
              <a:rPr lang="en-US" dirty="0" smtClean="0"/>
              <a:t>: &lt;All philosophers are writers&gt; is uninformative about Proust given that Proust is </a:t>
            </a:r>
            <a:r>
              <a:rPr lang="en-US" i="1" dirty="0" smtClean="0"/>
              <a:t>not </a:t>
            </a:r>
            <a:r>
              <a:rPr lang="en-US" dirty="0" smtClean="0"/>
              <a:t>a philosopher, but is informative about Proust given that Proust </a:t>
            </a:r>
            <a:r>
              <a:rPr lang="en-US" i="1" dirty="0" smtClean="0"/>
              <a:t>is </a:t>
            </a:r>
            <a:r>
              <a:rPr lang="en-US" dirty="0" smtClean="0"/>
              <a:t>a philosopher.</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219200"/>
          </a:xfrm>
          <a:noFill/>
        </p:spPr>
        <p:txBody>
          <a:bodyPr/>
          <a:lstStyle/>
          <a:p>
            <a:r>
              <a:rPr lang="en-US" dirty="0" smtClean="0"/>
              <a:t>CONDITIONAL</a:t>
            </a:r>
            <a:br>
              <a:rPr lang="en-US" dirty="0" smtClean="0"/>
            </a:br>
            <a:r>
              <a:rPr lang="en-US" dirty="0" smtClean="0"/>
              <a:t>INFORMATIVE ABOUTNESS</a:t>
            </a:r>
            <a:endParaRPr lang="en-US" dirty="0" smtClean="0">
              <a:solidFill>
                <a:srgbClr val="00CCCC"/>
              </a:solidFill>
            </a:endParaRPr>
          </a:p>
        </p:txBody>
      </p:sp>
      <p:sp>
        <p:nvSpPr>
          <p:cNvPr id="182275" name="Rectangle 3"/>
          <p:cNvSpPr>
            <a:spLocks noGrp="1" noChangeArrowheads="1"/>
          </p:cNvSpPr>
          <p:nvPr>
            <p:ph type="body" idx="1"/>
          </p:nvPr>
        </p:nvSpPr>
        <p:spPr>
          <a:xfrm>
            <a:off x="228600" y="1676400"/>
            <a:ext cx="8763000" cy="4191000"/>
          </a:xfrm>
          <a:noFill/>
        </p:spPr>
        <p:txBody>
          <a:bodyPr/>
          <a:lstStyle/>
          <a:p>
            <a:pPr>
              <a:lnSpc>
                <a:spcPts val="3400"/>
              </a:lnSpc>
            </a:pPr>
            <a:r>
              <a:rPr lang="en-US" u="sng" cap="small" dirty="0" smtClean="0"/>
              <a:t>Definition 3</a:t>
            </a:r>
            <a:r>
              <a:rPr lang="en-US" cap="small" dirty="0" smtClean="0"/>
              <a:t>: </a:t>
            </a:r>
            <a:r>
              <a:rPr lang="en-US" i="1" dirty="0" smtClean="0"/>
              <a:t>Q </a:t>
            </a:r>
            <a:r>
              <a:rPr lang="en-US" dirty="0" smtClean="0"/>
              <a:t>is </a:t>
            </a:r>
            <a:r>
              <a:rPr lang="en-US" i="1" dirty="0" smtClean="0"/>
              <a:t>informative about objects given that they exemplify P </a:t>
            </a:r>
            <a:r>
              <a:rPr lang="en-US" dirty="0" err="1" smtClean="0"/>
              <a:t>iff</a:t>
            </a:r>
            <a:r>
              <a:rPr lang="en-US" dirty="0" smtClean="0"/>
              <a:t> for any object </a:t>
            </a:r>
            <a:r>
              <a:rPr lang="en-US" i="1" dirty="0" smtClean="0"/>
              <a:t>o</a:t>
            </a:r>
            <a:r>
              <a:rPr lang="en-US" dirty="0" smtClean="0"/>
              <a:t>, </a:t>
            </a:r>
            <a:r>
              <a:rPr lang="en-US" i="1" dirty="0" smtClean="0"/>
              <a:t>Q </a:t>
            </a:r>
            <a:r>
              <a:rPr lang="en-US" dirty="0" smtClean="0"/>
              <a:t>is informative about </a:t>
            </a:r>
            <a:r>
              <a:rPr lang="en-US" i="1" dirty="0" smtClean="0"/>
              <a:t>o</a:t>
            </a:r>
            <a:r>
              <a:rPr lang="en-US" dirty="0" smtClean="0"/>
              <a:t> given that </a:t>
            </a:r>
            <a:r>
              <a:rPr lang="en-US" i="1" dirty="0" smtClean="0"/>
              <a:t>o</a:t>
            </a:r>
            <a:r>
              <a:rPr lang="en-US" dirty="0" smtClean="0"/>
              <a:t> exemplifies </a:t>
            </a:r>
            <a:r>
              <a:rPr lang="en-US" i="1" dirty="0" smtClean="0"/>
              <a:t>P</a:t>
            </a:r>
            <a:r>
              <a:rPr lang="en-US" dirty="0" smtClean="0"/>
              <a:t>.</a:t>
            </a:r>
            <a:endParaRPr lang="en-US" i="1" dirty="0" smtClean="0"/>
          </a:p>
          <a:p>
            <a:pPr>
              <a:lnSpc>
                <a:spcPts val="3400"/>
              </a:lnSpc>
            </a:pPr>
            <a:r>
              <a:rPr lang="en-US" i="1" dirty="0" smtClean="0"/>
              <a:t>V</a:t>
            </a:r>
            <a:r>
              <a:rPr lang="en-US" dirty="0" smtClean="0"/>
              <a:t> = &lt;All non-Australian swans are white&gt;. Inf</a:t>
            </a:r>
            <a:r>
              <a:rPr lang="en-US" i="1" baseline="-25000" dirty="0" smtClean="0"/>
              <a:t>o</a:t>
            </a:r>
            <a:r>
              <a:rPr lang="en-US" dirty="0" smtClean="0"/>
              <a:t>(</a:t>
            </a:r>
            <a:r>
              <a:rPr lang="en-US" i="1" dirty="0" smtClean="0"/>
              <a:t>V</a:t>
            </a:r>
            <a:r>
              <a:rPr lang="en-US" dirty="0" smtClean="0"/>
              <a:t>) = &lt;</a:t>
            </a:r>
            <a:r>
              <a:rPr lang="en-US" i="1" dirty="0" smtClean="0"/>
              <a:t>o</a:t>
            </a:r>
            <a:r>
              <a:rPr lang="en-US" dirty="0" smtClean="0"/>
              <a:t> is a non-Australian swan only if </a:t>
            </a:r>
            <a:r>
              <a:rPr lang="en-US" i="1" dirty="0" smtClean="0"/>
              <a:t>o</a:t>
            </a:r>
            <a:r>
              <a:rPr lang="en-US" dirty="0" smtClean="0"/>
              <a:t> is white&gt;.</a:t>
            </a:r>
          </a:p>
          <a:p>
            <a:pPr>
              <a:lnSpc>
                <a:spcPts val="3400"/>
              </a:lnSpc>
            </a:pPr>
            <a:r>
              <a:rPr lang="en-US" i="1" dirty="0" smtClean="0"/>
              <a:t>R </a:t>
            </a:r>
            <a:r>
              <a:rPr lang="en-US" dirty="0" smtClean="0"/>
              <a:t>= &lt;</a:t>
            </a:r>
            <a:r>
              <a:rPr lang="en-US" i="1" dirty="0" smtClean="0"/>
              <a:t>o</a:t>
            </a:r>
            <a:r>
              <a:rPr lang="en-US" dirty="0" smtClean="0"/>
              <a:t> is an Australian swan&gt;. </a:t>
            </a:r>
            <a:r>
              <a:rPr lang="en-US" i="1" dirty="0" smtClean="0"/>
              <a:t>R </a:t>
            </a:r>
            <a:r>
              <a:rPr lang="en-US" dirty="0" smtClean="0"/>
              <a:t>is only about </a:t>
            </a:r>
            <a:r>
              <a:rPr lang="en-US" i="1" dirty="0" smtClean="0"/>
              <a:t>o</a:t>
            </a:r>
            <a:r>
              <a:rPr lang="en-US" dirty="0" smtClean="0"/>
              <a:t>. For any </a:t>
            </a:r>
            <a:r>
              <a:rPr lang="en-US" i="1" dirty="0" smtClean="0"/>
              <a:t>o</a:t>
            </a:r>
            <a:r>
              <a:rPr lang="en-US" dirty="0" smtClean="0"/>
              <a:t>, </a:t>
            </a:r>
            <a:r>
              <a:rPr lang="en-US" i="1" dirty="0" smtClean="0"/>
              <a:t>R</a:t>
            </a:r>
            <a:r>
              <a:rPr lang="en-US" dirty="0" smtClean="0"/>
              <a:t> entails Inf</a:t>
            </a:r>
            <a:r>
              <a:rPr lang="en-US" i="1" baseline="-25000" dirty="0" smtClean="0"/>
              <a:t>o</a:t>
            </a:r>
            <a:r>
              <a:rPr lang="en-US" dirty="0" smtClean="0"/>
              <a:t>(</a:t>
            </a:r>
            <a:r>
              <a:rPr lang="en-US" i="1" dirty="0" smtClean="0"/>
              <a:t>V</a:t>
            </a:r>
            <a:r>
              <a:rPr lang="en-US" dirty="0" smtClean="0"/>
              <a:t>), so </a:t>
            </a:r>
            <a:r>
              <a:rPr lang="en-US" i="1" u="sng" dirty="0" smtClean="0"/>
              <a:t>V</a:t>
            </a:r>
            <a:r>
              <a:rPr lang="en-US" u="sng" dirty="0" smtClean="0"/>
              <a:t> is uninformative about Australian swans</a:t>
            </a:r>
            <a:r>
              <a:rPr lang="en-US" dirty="0" smtClean="0"/>
              <a:t>.</a:t>
            </a:r>
          </a:p>
          <a:p>
            <a:pPr>
              <a:lnSpc>
                <a:spcPts val="3400"/>
              </a:lnSpc>
            </a:pPr>
            <a:r>
              <a:rPr lang="en-US" i="1" dirty="0" smtClean="0"/>
              <a:t>R</a:t>
            </a:r>
            <a:r>
              <a:rPr lang="en-US" i="1" dirty="0" smtClean="0">
                <a:sym typeface="Symbol"/>
              </a:rPr>
              <a:t></a:t>
            </a:r>
            <a:r>
              <a:rPr lang="en-US" i="1" dirty="0" smtClean="0"/>
              <a:t> </a:t>
            </a:r>
            <a:r>
              <a:rPr lang="en-US" dirty="0" smtClean="0"/>
              <a:t>= &lt;</a:t>
            </a:r>
            <a:r>
              <a:rPr lang="en-US" i="1" dirty="0" smtClean="0"/>
              <a:t>o</a:t>
            </a:r>
            <a:r>
              <a:rPr lang="en-US" dirty="0" smtClean="0"/>
              <a:t> is a non-Australian swan&gt;. For any </a:t>
            </a:r>
            <a:r>
              <a:rPr lang="en-US" i="1" dirty="0" smtClean="0"/>
              <a:t>o</a:t>
            </a:r>
            <a:r>
              <a:rPr lang="en-US" dirty="0" smtClean="0"/>
              <a:t>, </a:t>
            </a:r>
            <a:r>
              <a:rPr lang="en-US" i="1" dirty="0" smtClean="0"/>
              <a:t>R</a:t>
            </a:r>
            <a:r>
              <a:rPr lang="en-US" i="1" dirty="0" smtClean="0">
                <a:sym typeface="Symbol"/>
              </a:rPr>
              <a:t></a:t>
            </a:r>
            <a:r>
              <a:rPr lang="en-US" dirty="0" smtClean="0"/>
              <a:t> does not entail Inf</a:t>
            </a:r>
            <a:r>
              <a:rPr lang="en-US" i="1" baseline="-25000" dirty="0" smtClean="0"/>
              <a:t>o</a:t>
            </a:r>
            <a:r>
              <a:rPr lang="en-US" dirty="0" smtClean="0"/>
              <a:t>(</a:t>
            </a:r>
            <a:r>
              <a:rPr lang="en-US" i="1" dirty="0" smtClean="0"/>
              <a:t>V</a:t>
            </a:r>
            <a:r>
              <a:rPr lang="en-US" dirty="0" smtClean="0"/>
              <a:t>), so </a:t>
            </a:r>
            <a:r>
              <a:rPr lang="en-US" i="1" u="sng" dirty="0" smtClean="0"/>
              <a:t>V</a:t>
            </a:r>
            <a:r>
              <a:rPr lang="en-US" u="sng" dirty="0" smtClean="0"/>
              <a:t> is informative about non-Australian swans</a:t>
            </a:r>
            <a:r>
              <a:rPr lang="en-US" dirty="0" smtClean="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THREE REMARKS</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700"/>
              </a:lnSpc>
            </a:pPr>
            <a:r>
              <a:rPr lang="en-US" dirty="0" smtClean="0"/>
              <a:t>“Informative about swans” ≠ “informative about </a:t>
            </a:r>
            <a:r>
              <a:rPr lang="en-US" i="1" dirty="0" smtClean="0"/>
              <a:t>all</a:t>
            </a:r>
            <a:r>
              <a:rPr lang="en-US" dirty="0" smtClean="0"/>
              <a:t> swans”: </a:t>
            </a:r>
            <a:r>
              <a:rPr lang="en-US" i="1" dirty="0" smtClean="0"/>
              <a:t>V</a:t>
            </a:r>
            <a:r>
              <a:rPr lang="en-US" dirty="0" smtClean="0"/>
              <a:t> is informative about swans but uninformative about Australian swans.</a:t>
            </a:r>
          </a:p>
          <a:p>
            <a:pPr>
              <a:lnSpc>
                <a:spcPts val="3700"/>
              </a:lnSpc>
            </a:pPr>
            <a:r>
              <a:rPr lang="en-US" dirty="0" smtClean="0"/>
              <a:t>“Informative about swans” ≠ “informative about the </a:t>
            </a:r>
            <a:r>
              <a:rPr lang="en-US" i="1" smtClean="0"/>
              <a:t>class </a:t>
            </a:r>
            <a:r>
              <a:rPr lang="en-US" smtClean="0"/>
              <a:t>of </a:t>
            </a:r>
            <a:r>
              <a:rPr lang="en-US" dirty="0" smtClean="0"/>
              <a:t>swans”: &lt;All swans are white&gt; is informative about swans and uninformative about white objects, but the class of swans may be the same as the class of white objects.</a:t>
            </a:r>
          </a:p>
          <a:p>
            <a:pPr>
              <a:lnSpc>
                <a:spcPts val="3700"/>
              </a:lnSpc>
            </a:pPr>
            <a:r>
              <a:rPr lang="en-US" dirty="0" smtClean="0"/>
              <a:t>“Informative about swans” = “informative about objects </a:t>
            </a:r>
            <a:r>
              <a:rPr lang="en-US" i="1" dirty="0" smtClean="0"/>
              <a:t>given </a:t>
            </a:r>
            <a:r>
              <a:rPr lang="en-US" dirty="0" smtClean="0"/>
              <a:t>that they are swans”.</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AN OBJECTION</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r>
              <a:rPr lang="en-US" u="sng" dirty="0" smtClean="0"/>
              <a:t>The objection</a:t>
            </a:r>
            <a:r>
              <a:rPr lang="en-US" dirty="0" smtClean="0"/>
              <a:t>:</a:t>
            </a:r>
            <a:r>
              <a:rPr lang="en-US" i="1" dirty="0" smtClean="0"/>
              <a:t> V</a:t>
            </a:r>
            <a:r>
              <a:rPr lang="en-US" dirty="0" smtClean="0"/>
              <a:t> is informative about elephants, and this is counterintuitive.</a:t>
            </a:r>
          </a:p>
          <a:p>
            <a:r>
              <a:rPr lang="en-US" u="sng" dirty="0" smtClean="0"/>
              <a:t>Reply</a:t>
            </a:r>
            <a:r>
              <a:rPr lang="en-US" dirty="0" smtClean="0"/>
              <a:t>: The intuition that </a:t>
            </a:r>
            <a:r>
              <a:rPr lang="en-US" i="1" dirty="0" smtClean="0"/>
              <a:t>V</a:t>
            </a:r>
            <a:r>
              <a:rPr lang="en-US" dirty="0" smtClean="0"/>
              <a:t> is uninformative about elephants relies on the </a:t>
            </a:r>
            <a:r>
              <a:rPr lang="en-US" i="1" dirty="0" smtClean="0"/>
              <a:t>background information</a:t>
            </a:r>
            <a:r>
              <a:rPr lang="en-US" dirty="0" smtClean="0"/>
              <a:t> that no elephants are swans. Relative to this background information </a:t>
            </a:r>
            <a:r>
              <a:rPr lang="en-US" i="1" dirty="0" smtClean="0"/>
              <a:t>B</a:t>
            </a:r>
            <a:r>
              <a:rPr lang="en-US" dirty="0" smtClean="0"/>
              <a:t>, </a:t>
            </a:r>
            <a:r>
              <a:rPr lang="en-US" i="1" dirty="0" smtClean="0"/>
              <a:t>V </a:t>
            </a:r>
            <a:r>
              <a:rPr lang="en-US" dirty="0" smtClean="0"/>
              <a:t>is indeed uninformative about elephants: </a:t>
            </a:r>
            <a:r>
              <a:rPr lang="en-US" i="1" dirty="0" smtClean="0"/>
              <a:t>B</a:t>
            </a:r>
            <a:r>
              <a:rPr lang="en-US" dirty="0" smtClean="0"/>
              <a:t> &amp; &lt;</a:t>
            </a:r>
            <a:r>
              <a:rPr lang="en-US" i="1" dirty="0" smtClean="0"/>
              <a:t>o</a:t>
            </a:r>
            <a:r>
              <a:rPr lang="en-US" dirty="0" smtClean="0"/>
              <a:t> is an elephant&gt; entails that </a:t>
            </a:r>
            <a:r>
              <a:rPr lang="en-US" i="1" dirty="0" smtClean="0"/>
              <a:t>o</a:t>
            </a:r>
            <a:r>
              <a:rPr lang="en-US" dirty="0" smtClean="0"/>
              <a:t> is not a swan, which entails Inf</a:t>
            </a:r>
            <a:r>
              <a:rPr lang="en-US" i="1" baseline="-25000" dirty="0" smtClean="0"/>
              <a:t>o</a:t>
            </a:r>
            <a:r>
              <a:rPr lang="en-US" dirty="0" smtClean="0"/>
              <a:t>(</a:t>
            </a:r>
            <a:r>
              <a:rPr lang="en-US" i="1" dirty="0" smtClean="0"/>
              <a:t>V</a:t>
            </a:r>
            <a:r>
              <a:rPr lang="en-US" dirty="0" smtClean="0"/>
              <a:t>) = &lt;</a:t>
            </a:r>
            <a:r>
              <a:rPr lang="en-US" i="1" dirty="0" smtClean="0"/>
              <a:t>o</a:t>
            </a:r>
            <a:r>
              <a:rPr lang="en-US" dirty="0" smtClean="0"/>
              <a:t> is a non-Australian swan only if </a:t>
            </a:r>
            <a:r>
              <a:rPr lang="en-US" i="1" dirty="0" smtClean="0"/>
              <a:t>o</a:t>
            </a:r>
            <a:r>
              <a:rPr lang="en-US" dirty="0" smtClean="0"/>
              <a:t> is white&gt;.</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theme/theme1.xml><?xml version="1.0" encoding="utf-8"?>
<a:theme xmlns:a="http://schemas.openxmlformats.org/drawingml/2006/main" name="Double Lines">
  <a:themeElements>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fontScheme name="Double Lines">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clrMap bg1="dk2" tx1="lt1" bg2="dk1" tx2="lt2" accent1="accent1" accent2="accent2" accent3="accent3" accent4="accent4" accent5="accent5" accent6="accent6" hlink="hlink" folHlink="folHlink"/>
    </a:extraClrScheme>
    <a:extraClrScheme>
      <a:clrScheme name="Double Lines 2">
        <a:dk1>
          <a:srgbClr val="000000"/>
        </a:dk1>
        <a:lt1>
          <a:srgbClr val="FFFFCC"/>
        </a:lt1>
        <a:dk2>
          <a:srgbClr val="996600"/>
        </a:dk2>
        <a:lt2>
          <a:srgbClr val="FFFFCC"/>
        </a:lt2>
        <a:accent1>
          <a:srgbClr val="FFCC00"/>
        </a:accent1>
        <a:accent2>
          <a:srgbClr val="6666FF"/>
        </a:accent2>
        <a:accent3>
          <a:srgbClr val="FFFFE2"/>
        </a:accent3>
        <a:accent4>
          <a:srgbClr val="000000"/>
        </a:accent4>
        <a:accent5>
          <a:srgbClr val="FFE2AA"/>
        </a:accent5>
        <a:accent6>
          <a:srgbClr val="5C5CE7"/>
        </a:accent6>
        <a:hlink>
          <a:srgbClr val="999933"/>
        </a:hlink>
        <a:folHlink>
          <a:srgbClr val="990066"/>
        </a:folHlink>
      </a:clrScheme>
      <a:clrMap bg1="lt1" tx1="dk1" bg2="lt2" tx2="dk2" accent1="accent1" accent2="accent2" accent3="accent3" accent4="accent4" accent5="accent5" accent6="accent6" hlink="hlink" folHlink="folHlink"/>
    </a:extraClrScheme>
    <a:extraClrScheme>
      <a:clrScheme name="Double Lines 3">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themeOverride>
</file>

<file path=docProps/app.xml><?xml version="1.0" encoding="utf-8"?>
<Properties xmlns="http://schemas.openxmlformats.org/officeDocument/2006/extended-properties" xmlns:vt="http://schemas.openxmlformats.org/officeDocument/2006/docPropsVTypes">
  <Template>C:\MSOffice\Templates\Presentation Designs\Double Lines.pot</Template>
  <TotalTime>12123</TotalTime>
  <Words>2715</Words>
  <Application>Microsoft Office PowerPoint</Application>
  <PresentationFormat>On-screen Show (4:3)</PresentationFormat>
  <Paragraphs>66</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Times New Roman</vt:lpstr>
      <vt:lpstr>Monotype Sorts</vt:lpstr>
      <vt:lpstr>Arial Narrow</vt:lpstr>
      <vt:lpstr>Symbol</vt:lpstr>
      <vt:lpstr>Double Lines</vt:lpstr>
      <vt:lpstr>INFORMATIVE ABOUTNESS</vt:lpstr>
      <vt:lpstr>INTRODUCTION</vt:lpstr>
      <vt:lpstr>A SIMPLE ARGUMENT</vt:lpstr>
      <vt:lpstr>MY PROPOSAL</vt:lpstr>
      <vt:lpstr>TWO DEFINITIONS</vt:lpstr>
      <vt:lpstr>FOUR EXAMPLES</vt:lpstr>
      <vt:lpstr>A THEOREM</vt:lpstr>
      <vt:lpstr>CONDITIONAL INFORMATIVE ABOUTNESS</vt:lpstr>
      <vt:lpstr>THREE REMARKS</vt:lpstr>
      <vt:lpstr>AN OBJECTION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EPSILON-ERGODICITY AND THE SUCCESS OF EQUILIBRIUM STATISTICAL MECHANICS</dc:title>
  <dc:creator>Peter B. M. Vranas</dc:creator>
  <cp:lastModifiedBy>Peter</cp:lastModifiedBy>
  <cp:revision>796</cp:revision>
  <cp:lastPrinted>2001-01-15T19:39:34Z</cp:lastPrinted>
  <dcterms:created xsi:type="dcterms:W3CDTF">1995-05-28T16:36:34Z</dcterms:created>
  <dcterms:modified xsi:type="dcterms:W3CDTF">2016-08-12T22:53:04Z</dcterms:modified>
</cp:coreProperties>
</file>