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handoutMasterIdLst>
    <p:handoutMasterId r:id="rId29"/>
  </p:handoutMasterIdLst>
  <p:sldIdLst>
    <p:sldId id="296" r:id="rId2"/>
    <p:sldId id="476" r:id="rId3"/>
    <p:sldId id="477" r:id="rId4"/>
    <p:sldId id="498" r:id="rId5"/>
    <p:sldId id="479" r:id="rId6"/>
    <p:sldId id="480" r:id="rId7"/>
    <p:sldId id="481" r:id="rId8"/>
    <p:sldId id="482" r:id="rId9"/>
    <p:sldId id="483" r:id="rId10"/>
    <p:sldId id="484" r:id="rId11"/>
    <p:sldId id="504" r:id="rId12"/>
    <p:sldId id="499" r:id="rId13"/>
    <p:sldId id="501" r:id="rId14"/>
    <p:sldId id="487" r:id="rId15"/>
    <p:sldId id="488" r:id="rId16"/>
    <p:sldId id="489" r:id="rId17"/>
    <p:sldId id="491" r:id="rId18"/>
    <p:sldId id="500" r:id="rId19"/>
    <p:sldId id="492" r:id="rId20"/>
    <p:sldId id="493" r:id="rId21"/>
    <p:sldId id="503" r:id="rId22"/>
    <p:sldId id="495" r:id="rId23"/>
    <p:sldId id="505" r:id="rId24"/>
    <p:sldId id="506" r:id="rId25"/>
    <p:sldId id="507" r:id="rId26"/>
    <p:sldId id="508" r:id="rId27"/>
  </p:sldIdLst>
  <p:sldSz cx="9144000" cy="6858000" type="screen4x3"/>
  <p:notesSz cx="7010400" cy="9296400"/>
  <p:embeddedFontLst>
    <p:embeddedFont>
      <p:font typeface="Monotype Sorts"/>
      <p:regular r:id="rId30"/>
    </p:embeddedFont>
  </p:embeddedFontLst>
  <p:defaultTextStyle>
    <a:defPPr>
      <a:defRPr lang="en-US"/>
    </a:defPPr>
    <a:lvl1pPr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1pPr>
    <a:lvl2pPr marL="4572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2pPr>
    <a:lvl3pPr marL="9144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3pPr>
    <a:lvl4pPr marL="13716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4pPr>
    <a:lvl5pPr marL="18288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5pPr>
    <a:lvl6pPr marL="2286000" algn="l" defTabSz="914400" rtl="0" eaLnBrk="1" latinLnBrk="0" hangingPunct="1">
      <a:defRPr sz="2400" kern="1200">
        <a:solidFill>
          <a:schemeClr val="tx1"/>
        </a:solidFill>
        <a:latin typeface="Arial" charset="0"/>
        <a:ea typeface="+mn-ea"/>
        <a:cs typeface="Times New Roman" pitchFamily="18" charset="0"/>
      </a:defRPr>
    </a:lvl6pPr>
    <a:lvl7pPr marL="2743200" algn="l" defTabSz="914400" rtl="0" eaLnBrk="1" latinLnBrk="0" hangingPunct="1">
      <a:defRPr sz="2400" kern="1200">
        <a:solidFill>
          <a:schemeClr val="tx1"/>
        </a:solidFill>
        <a:latin typeface="Arial" charset="0"/>
        <a:ea typeface="+mn-ea"/>
        <a:cs typeface="Times New Roman" pitchFamily="18" charset="0"/>
      </a:defRPr>
    </a:lvl7pPr>
    <a:lvl8pPr marL="3200400" algn="l" defTabSz="914400" rtl="0" eaLnBrk="1" latinLnBrk="0" hangingPunct="1">
      <a:defRPr sz="2400" kern="1200">
        <a:solidFill>
          <a:schemeClr val="tx1"/>
        </a:solidFill>
        <a:latin typeface="Arial" charset="0"/>
        <a:ea typeface="+mn-ea"/>
        <a:cs typeface="Times New Roman" pitchFamily="18" charset="0"/>
      </a:defRPr>
    </a:lvl8pPr>
    <a:lvl9pPr marL="3657600" algn="l" defTabSz="914400" rtl="0" eaLnBrk="1" latinLnBrk="0" hangingPunct="1">
      <a:defRPr sz="2400" kern="1200">
        <a:solidFill>
          <a:schemeClr val="tx1"/>
        </a:solidFill>
        <a:latin typeface="Arial"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AEAEA"/>
    <a:srgbClr val="B2B2B2"/>
    <a:srgbClr val="FFFFFF"/>
    <a:srgbClr val="9966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vertBarState="minimized" horzBarState="maximized">
    <p:restoredLeft sz="32787"/>
    <p:restoredTop sz="90929"/>
  </p:normalViewPr>
  <p:slideViewPr>
    <p:cSldViewPr>
      <p:cViewPr varScale="1">
        <p:scale>
          <a:sx n="65" d="100"/>
          <a:sy n="65" d="100"/>
        </p:scale>
        <p:origin x="-18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78"/>
    </p:cViewPr>
  </p:sorterViewPr>
  <p:notesViewPr>
    <p:cSldViewPr>
      <p:cViewPr>
        <p:scale>
          <a:sx n="100" d="100"/>
          <a:sy n="100" d="100"/>
        </p:scale>
        <p:origin x="-1493" y="1526"/>
      </p:cViewPr>
      <p:guideLst>
        <p:guide orient="horz" pos="2174"/>
        <p:guide pos="2905"/>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61189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372" cy="465774"/>
          </a:xfrm>
          <a:prstGeom prst="rect">
            <a:avLst/>
          </a:prstGeom>
          <a:noFill/>
          <a:ln w="9525">
            <a:noFill/>
            <a:miter lim="800000"/>
            <a:headEnd/>
            <a:tailEnd/>
          </a:ln>
          <a:effectLst/>
        </p:spPr>
        <p:txBody>
          <a:bodyPr vert="horz" wrap="square" lIns="19187" tIns="0" rIns="19187" bIns="0" numCol="1" anchor="t" anchorCtr="0" compatLnSpc="1">
            <a:prstTxWarp prst="textNoShape">
              <a:avLst/>
            </a:prstTxWarp>
          </a:bodyPr>
          <a:lstStyle>
            <a:lvl1pPr algn="l" defTabSz="946566">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72029" y="0"/>
            <a:ext cx="3038371" cy="465774"/>
          </a:xfrm>
          <a:prstGeom prst="rect">
            <a:avLst/>
          </a:prstGeom>
          <a:noFill/>
          <a:ln w="9525">
            <a:noFill/>
            <a:miter lim="800000"/>
            <a:headEnd/>
            <a:tailEnd/>
          </a:ln>
          <a:effectLst/>
        </p:spPr>
        <p:txBody>
          <a:bodyPr vert="horz" wrap="square" lIns="19187" tIns="0" rIns="19187" bIns="0" numCol="1" anchor="t" anchorCtr="0" compatLnSpc="1">
            <a:prstTxWarp prst="textNoShape">
              <a:avLst/>
            </a:prstTxWarp>
          </a:bodyPr>
          <a:lstStyle>
            <a:lvl1pPr algn="r" defTabSz="946566">
              <a:defRPr sz="1000" i="1">
                <a:latin typeface="Times New Roman" pitchFamily="18" charset="0"/>
              </a:defRPr>
            </a:lvl1pPr>
          </a:lstStyle>
          <a:p>
            <a:pPr>
              <a:defRPr/>
            </a:pPr>
            <a:endParaRPr lang="en-US"/>
          </a:p>
        </p:txBody>
      </p:sp>
      <p:sp>
        <p:nvSpPr>
          <p:cNvPr id="20484" name="Rectangle 4"/>
          <p:cNvSpPr>
            <a:spLocks noGrp="1" noRot="1" noChangeAspect="1" noChangeArrowheads="1" noTextEdit="1"/>
          </p:cNvSpPr>
          <p:nvPr>
            <p:ph type="sldImg" idx="2"/>
          </p:nvPr>
        </p:nvSpPr>
        <p:spPr bwMode="auto">
          <a:xfrm>
            <a:off x="1189038" y="703263"/>
            <a:ext cx="4632325" cy="3473450"/>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35252" y="4416108"/>
            <a:ext cx="5139898" cy="4184016"/>
          </a:xfrm>
          <a:prstGeom prst="rect">
            <a:avLst/>
          </a:prstGeom>
          <a:noFill/>
          <a:ln w="9525">
            <a:noFill/>
            <a:miter lim="800000"/>
            <a:headEnd/>
            <a:tailEnd/>
          </a:ln>
          <a:effectLst/>
        </p:spPr>
        <p:txBody>
          <a:bodyPr vert="horz" wrap="square" lIns="94339" tIns="46369" rIns="94339" bIns="4636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830629"/>
            <a:ext cx="3038372" cy="465773"/>
          </a:xfrm>
          <a:prstGeom prst="rect">
            <a:avLst/>
          </a:prstGeom>
          <a:noFill/>
          <a:ln w="9525">
            <a:noFill/>
            <a:miter lim="800000"/>
            <a:headEnd/>
            <a:tailEnd/>
          </a:ln>
          <a:effectLst/>
        </p:spPr>
        <p:txBody>
          <a:bodyPr vert="horz" wrap="square" lIns="19187" tIns="0" rIns="19187" bIns="0" numCol="1" anchor="b" anchorCtr="0" compatLnSpc="1">
            <a:prstTxWarp prst="textNoShape">
              <a:avLst/>
            </a:prstTxWarp>
          </a:bodyPr>
          <a:lstStyle>
            <a:lvl1pPr algn="l" defTabSz="946566">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972029" y="8830629"/>
            <a:ext cx="3038371" cy="465773"/>
          </a:xfrm>
          <a:prstGeom prst="rect">
            <a:avLst/>
          </a:prstGeom>
          <a:noFill/>
          <a:ln w="9525">
            <a:noFill/>
            <a:miter lim="800000"/>
            <a:headEnd/>
            <a:tailEnd/>
          </a:ln>
          <a:effectLst/>
        </p:spPr>
        <p:txBody>
          <a:bodyPr vert="horz" wrap="square" lIns="19187" tIns="0" rIns="19187" bIns="0" numCol="1" anchor="b" anchorCtr="0" compatLnSpc="1">
            <a:prstTxWarp prst="textNoShape">
              <a:avLst/>
            </a:prstTxWarp>
          </a:bodyPr>
          <a:lstStyle>
            <a:lvl1pPr algn="r" defTabSz="946566">
              <a:defRPr sz="1000" i="1">
                <a:latin typeface="Times New Roman" pitchFamily="18" charset="0"/>
              </a:defRPr>
            </a:lvl1pPr>
          </a:lstStyle>
          <a:p>
            <a:pPr>
              <a:defRPr/>
            </a:pPr>
            <a:fld id="{D8A7D87F-D57C-4DB1-B2FB-1D06F3910D94}" type="slidenum">
              <a:rPr lang="en-US"/>
              <a:pPr>
                <a:defRPr/>
              </a:pPr>
              <a:t>‹#›</a:t>
            </a:fld>
            <a:endParaRPr lang="en-US"/>
          </a:p>
        </p:txBody>
      </p:sp>
    </p:spTree>
    <p:extLst>
      <p:ext uri="{BB962C8B-B14F-4D97-AF65-F5344CB8AC3E}">
        <p14:creationId xmlns:p14="http://schemas.microsoft.com/office/powerpoint/2010/main" xmlns="" val="116241926"/>
      </p:ext>
    </p:extLst>
  </p:cSld>
  <p:clrMap bg1="lt1" tx1="dk1" bg2="lt2" tx2="dk2" accent1="accent1" accent2="accent2" accent3="accent3" accent4="accent4" accent5="accent5" accent6="accent6" hlink="hlink" folHlink="folHlink"/>
  <p:notesStyle>
    <a:lvl1pPr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635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2710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906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52613"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pPr defTabSz="946535"/>
            <a:fld id="{8A74A698-6C97-4FDF-A92D-DC056835E665}" type="slidenum">
              <a:rPr lang="en-US" smtClean="0"/>
              <a:pPr defTabSz="946535"/>
              <a:t>1</a:t>
            </a:fld>
            <a:endParaRPr lang="en-US" dirty="0" smtClean="0"/>
          </a:p>
        </p:txBody>
      </p:sp>
      <p:sp>
        <p:nvSpPr>
          <p:cNvPr id="21507" name="Rectangle 2"/>
          <p:cNvSpPr>
            <a:spLocks noGrp="1" noRot="1" noChangeAspect="1" noChangeArrowheads="1" noTextEdit="1"/>
          </p:cNvSpPr>
          <p:nvPr>
            <p:ph type="sldImg"/>
          </p:nvPr>
        </p:nvSpPr>
        <p:spPr>
          <a:xfrm>
            <a:off x="1189038" y="703263"/>
            <a:ext cx="4632325" cy="3473450"/>
          </a:xfrm>
          <a:ln cap="flat"/>
        </p:spPr>
      </p:sp>
      <p:sp>
        <p:nvSpPr>
          <p:cNvPr id="21508" name="Rectangle 3"/>
          <p:cNvSpPr>
            <a:spLocks noGrp="1" noChangeArrowheads="1"/>
          </p:cNvSpPr>
          <p:nvPr>
            <p:ph type="body" idx="1"/>
          </p:nvPr>
        </p:nvSpPr>
        <p:spPr>
          <a:xfrm>
            <a:off x="935252" y="4495592"/>
            <a:ext cx="5139898" cy="4104532"/>
          </a:xfrm>
          <a:noFill/>
          <a:ln/>
        </p:spPr>
        <p:txBody>
          <a:bodyPr/>
          <a:lstStyle/>
          <a:p>
            <a:pPr algn="just"/>
            <a:r>
              <a:rPr lang="en-US" dirty="0" smtClean="0"/>
              <a:t>Suppose that you have promised to give a talk tomorrow. This morning, however, you fell in your bathtub, and you suffered a severe concussion which has left you unable to speak. Do you still have an obligation to give a talk tomorrow, although you cannot do so? To many people, it sounds absurd to say that you do. Such intuitions motivate the idea that ‘ought’ implies ‘can’.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In a paper that was published in 2007, I defended the following ought-implies-can principle: by virtue of conceptual necessity, if an agent at a given time ought to do something, in the sense of having an objective, pro </a:t>
            </a:r>
            <a:r>
              <a:rPr lang="en-US" dirty="0" err="1" smtClean="0"/>
              <a:t>tanto</a:t>
            </a:r>
            <a:r>
              <a:rPr lang="en-US" dirty="0" smtClean="0"/>
              <a:t> obligation to do something, then the agent at that time can do the thing, in the sense of having both the ability and the opportunity to do the thing. I call this principle ‘OIC’ for short. It is important to note that obligations, abilities, and opportunities are indexed to times. For example, before you suffered a concussion, you had an obligation to give a talk tomorrow, but after you suffer a concussion, you no longer have such an obligation. Similarly, before you suffered a concussion, you had the ability to give a talk tomorrow, but after you suffer a concussion, you no longer have this ability. OIC relates obligations at a given time with abilities and opportunities at the </a:t>
            </a:r>
            <a:r>
              <a:rPr lang="en-US" i="1" dirty="0" smtClean="0"/>
              <a:t>same </a:t>
            </a:r>
            <a:r>
              <a:rPr lang="en-US" dirty="0" smtClean="0"/>
              <a:t>time.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3</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I still believe that OIC is true, and that it nicely explains why people don’t have certain </a:t>
            </a:r>
            <a:r>
              <a:rPr lang="en-US" i="1" dirty="0" smtClean="0"/>
              <a:t>infeasible </a:t>
            </a:r>
            <a:r>
              <a:rPr lang="en-US" dirty="0" smtClean="0"/>
              <a:t>obligations, namely obligations that they cannot obey. But I have come to realize that OIC suffers from two important limitations. First, OIC only deals with obligations to </a:t>
            </a:r>
            <a:r>
              <a:rPr lang="en-US" i="1" dirty="0" smtClean="0"/>
              <a:t>do </a:t>
            </a:r>
            <a:r>
              <a:rPr lang="en-US" dirty="0" smtClean="0"/>
              <a:t>something. But we want a principle that also explains why people have no infeasible obligations that are not obligations to do; for example, why someone who is unable to ever feel gratitude has no obligation to feel gratitude. Second, OIC only deals with </a:t>
            </a:r>
            <a:r>
              <a:rPr lang="en-US" i="1" dirty="0" smtClean="0"/>
              <a:t>unconditional </a:t>
            </a:r>
            <a:r>
              <a:rPr lang="en-US" dirty="0" smtClean="0"/>
              <a:t>obligations. But we want a principle that also explains why people have no infeasible </a:t>
            </a:r>
            <a:r>
              <a:rPr lang="en-US" i="1" dirty="0" smtClean="0"/>
              <a:t>conditional </a:t>
            </a:r>
            <a:r>
              <a:rPr lang="en-US" dirty="0" smtClean="0"/>
              <a:t>obligations; for example, why someone who is unable to swim has no conditional obligation to swim </a:t>
            </a:r>
            <a:r>
              <a:rPr lang="en-US" i="1" dirty="0" smtClean="0"/>
              <a:t>if </a:t>
            </a:r>
            <a:r>
              <a:rPr lang="en-US" dirty="0" smtClean="0"/>
              <a:t>her sister is drowning. Actually, these two limitations are not specific to OIC: they afflict almost every ought-implies-can principle in the literature. My main project in this talk is to fill these two lacunas in the literature by generalizing OIC so as to reach a principle that is informative about all kinds of obligations, including obligations to feel and conditional obligations. I also have a secondary project, which is to defend a principle that captures the idea that ‘ought’ implies ‘can avoid’. For example, if you cannot avoid breathing, you have no obligation to breathe.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46535"/>
            <a:fld id="{E8BB4D20-E222-400E-B785-60A78FFA9B58}" type="slidenum">
              <a:rPr lang="en-US" smtClean="0"/>
              <a:pPr defTabSz="946535"/>
              <a:t>4</a:t>
            </a:fld>
            <a:endParaRPr lang="en-US" dirty="0" smtClean="0"/>
          </a:p>
        </p:txBody>
      </p:sp>
      <p:sp>
        <p:nvSpPr>
          <p:cNvPr id="24579" name="Rectangle 2"/>
          <p:cNvSpPr>
            <a:spLocks noGrp="1" noRot="1" noChangeAspect="1" noChangeArrowheads="1" noTextEdit="1"/>
          </p:cNvSpPr>
          <p:nvPr>
            <p:ph type="sldImg"/>
          </p:nvPr>
        </p:nvSpPr>
        <p:spPr>
          <a:xfrm>
            <a:off x="1189038" y="703263"/>
            <a:ext cx="4632325" cy="3473450"/>
          </a:xfrm>
          <a:ln cap="flat"/>
        </p:spPr>
      </p:sp>
      <p:sp>
        <p:nvSpPr>
          <p:cNvPr id="24580" name="Rectangle 3"/>
          <p:cNvSpPr>
            <a:spLocks noGrp="1" noChangeArrowheads="1"/>
          </p:cNvSpPr>
          <p:nvPr>
            <p:ph type="body" idx="1"/>
          </p:nvPr>
        </p:nvSpPr>
        <p:spPr>
          <a:noFill/>
          <a:ln/>
        </p:spPr>
        <p:txBody>
          <a:bodyPr/>
          <a:lstStyle/>
          <a:p>
            <a:pPr algn="just"/>
            <a:r>
              <a:rPr lang="en-US" dirty="0" smtClean="0"/>
              <a:t>My talk has three parts. In the first part, I generalize OIC to reach a principle that is informative about all kinds of unconditional obligations. In the second part, I generalize that principle to reach a principle that is also informative about conditional obligations. In parallel, I also defend a principle that captures the idea that ‘ought’ implies ‘can avoid’. Finally, in the third part, I put everything together to reach my preferred principle, the ought-implies-live-option principle.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5</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4579842"/>
          </a:xfrm>
          <a:noFill/>
          <a:ln/>
        </p:spPr>
        <p:txBody>
          <a:bodyPr/>
          <a:lstStyle/>
          <a:p>
            <a:pPr algn="just"/>
            <a:r>
              <a:rPr lang="en-US" dirty="0" smtClean="0"/>
              <a:t>Let’s start then with the first part, which deals with unconditional obligations. In order to generalize OIC, I will first reformulate it. To do so, I introduce some important concepts. Your obligation to help me is satisfied exactly if you help me and is violated exactly if you don’t help me. Call the proposition that you help me the “satisfaction proposition” of your obligation, and call the proposition that you don’t help me the “violation proposition” of your obligation. More generally, for every obligation there are two corresponding logically incompatible propositions: the </a:t>
            </a:r>
            <a:r>
              <a:rPr lang="en-US" i="1" dirty="0" smtClean="0"/>
              <a:t>satisfaction proposition </a:t>
            </a:r>
            <a:r>
              <a:rPr lang="en-US" dirty="0" smtClean="0"/>
              <a:t>of the obligation, which specifies the conditions under which the obligation is satisfied, and the </a:t>
            </a:r>
            <a:r>
              <a:rPr lang="en-US" i="1" dirty="0" smtClean="0"/>
              <a:t>violation proposition </a:t>
            </a:r>
            <a:r>
              <a:rPr lang="en-US" dirty="0" smtClean="0"/>
              <a:t>of the obligation, which specifies the conditions under which the obligation is violated. Say that an agent S at a given time t </a:t>
            </a:r>
            <a:r>
              <a:rPr lang="en-US" i="1" dirty="0" smtClean="0"/>
              <a:t>can satisfy </a:t>
            </a:r>
            <a:r>
              <a:rPr lang="en-US" dirty="0" smtClean="0"/>
              <a:t>an obligation exactly if the agent at that time can cause the satisfaction proposition of the obligation to be true. As a shorthand, I will say that the agent at that time can </a:t>
            </a:r>
            <a:r>
              <a:rPr lang="en-US" i="1" dirty="0" smtClean="0"/>
              <a:t>actualize</a:t>
            </a:r>
            <a:r>
              <a:rPr lang="en-US" dirty="0" smtClean="0"/>
              <a:t> the satisfaction proposition of the obligation: to actualize a proposition is to cause it to be true. Now recall my formulation of OIC, omitting for simplicity some qualifications: if an agent at a given time has an obligation to do something, then the agent at that time can do the thing. I understand “can do the thing” as “can satisfy the obligation”, and this yields the following reformulation of OIC: if an agent at a given time has an obligation to do something, then the agent at that time can satisfy the obligation (in other words, can actualize its satisfaction proposition). Why is this reformulation helpful? Because the question whether an agent can satisfy an obligation can be asked for </a:t>
            </a:r>
            <a:r>
              <a:rPr lang="en-US" i="1" dirty="0" smtClean="0"/>
              <a:t>any </a:t>
            </a:r>
            <a:r>
              <a:rPr lang="en-US" dirty="0" smtClean="0"/>
              <a:t>obligation, not just for obligations to </a:t>
            </a:r>
            <a:r>
              <a:rPr lang="en-US" i="1" dirty="0" smtClean="0"/>
              <a:t>do </a:t>
            </a:r>
            <a:r>
              <a:rPr lang="en-US" dirty="0" smtClean="0"/>
              <a:t>something. To explain this, I need to go over the distinction between agential obligations, namely obligations to do something, and non-agential obligations.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6</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An </a:t>
            </a:r>
            <a:r>
              <a:rPr lang="en-US" i="1" dirty="0" smtClean="0"/>
              <a:t>agential </a:t>
            </a:r>
            <a:r>
              <a:rPr lang="en-US" dirty="0" smtClean="0"/>
              <a:t>obligation, or obligation to </a:t>
            </a:r>
            <a:r>
              <a:rPr lang="en-US" i="1" dirty="0" smtClean="0"/>
              <a:t>do </a:t>
            </a:r>
            <a:r>
              <a:rPr lang="en-US" dirty="0" smtClean="0"/>
              <a:t>something, is an obligation to make something the case; in other words, an obligation to actualize some proposition. For example, your obligation to apologize is an agential obligation: it is an obligation to make it the case that you apologize. Agential obligations are unconditional obligations. By contrast, obligations to do something </a:t>
            </a:r>
            <a:r>
              <a:rPr lang="en-US" i="1" dirty="0" smtClean="0"/>
              <a:t>if </a:t>
            </a:r>
            <a:r>
              <a:rPr lang="en-US" dirty="0" smtClean="0"/>
              <a:t>some condition obtains are conditional obligations, as I explain in more detail later. Are there any </a:t>
            </a:r>
            <a:r>
              <a:rPr lang="en-US" i="1" dirty="0" smtClean="0"/>
              <a:t>non</a:t>
            </a:r>
            <a:r>
              <a:rPr lang="en-US" dirty="0" smtClean="0"/>
              <a:t>-agential unconditional obligations? Here is an example. Suppose you have an obligation (because you have promised) to attend my wedding, understood as satisfied exactly if you are present at my wedding. This is not an obligation to </a:t>
            </a:r>
            <a:r>
              <a:rPr lang="en-US" i="1" dirty="0" smtClean="0"/>
              <a:t>make it the case </a:t>
            </a:r>
            <a:r>
              <a:rPr lang="en-US" dirty="0" smtClean="0"/>
              <a:t>that you attend my wedding: if someone kidnaps you and brings you to my wedding by force, then your obligation to attend is satisfied (since you attend) but an obligation to make it the case that you attend is not satisfied (since you don’t make it the case that you attend). Here is also another example. Suppose you have an obligation </a:t>
            </a:r>
            <a:r>
              <a:rPr lang="en-US" i="1" dirty="0" smtClean="0"/>
              <a:t>not </a:t>
            </a:r>
            <a:r>
              <a:rPr lang="en-US" dirty="0" smtClean="0"/>
              <a:t>to kill me, understood as satisfied exactly if it is not the case that you kill me. This is not an obligation to </a:t>
            </a:r>
            <a:r>
              <a:rPr lang="en-US" i="1" dirty="0" smtClean="0"/>
              <a:t>make it the case</a:t>
            </a:r>
            <a:r>
              <a:rPr lang="en-US" dirty="0" smtClean="0"/>
              <a:t> that you don’t kill me: if I kill you and thus you don’t kill me, then your obligation not to kill me is satisfied (since it is not the case that you kill me), but you don’t </a:t>
            </a:r>
            <a:r>
              <a:rPr lang="en-US" i="1" dirty="0" smtClean="0"/>
              <a:t>make it the case </a:t>
            </a:r>
            <a:r>
              <a:rPr lang="en-US" dirty="0" smtClean="0"/>
              <a:t>that you don’t kill me. These examples are commonplace rather than exotic, so it turns out that many everyday-life obligations are non-agential.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7</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Now suppose that you cannot attend my wedding; in other words, you cannot make it the case that you attend—for example, because my wedding is in Boston, you are in Seattle, and you have missed your flight. Then, according to the idea that ‘ought’ implies ‘can’, you lack not only the </a:t>
            </a:r>
            <a:r>
              <a:rPr lang="en-US" i="1" dirty="0" smtClean="0"/>
              <a:t>agential</a:t>
            </a:r>
            <a:r>
              <a:rPr lang="en-US" dirty="0" smtClean="0"/>
              <a:t> obligation to make it the case that you attend my wedding, but also the </a:t>
            </a:r>
            <a:r>
              <a:rPr lang="en-US" i="1" dirty="0" smtClean="0"/>
              <a:t>non</a:t>
            </a:r>
            <a:r>
              <a:rPr lang="en-US" dirty="0" smtClean="0"/>
              <a:t>-agential obligation to attend my wedding. However, OIC, which I repeat here in its reformulated form, does not explain why you lack the second obligation, the non-agential one: OIC is formulated only in terms of agential obligations, obligations to do something. This suggests generalizing OIC to </a:t>
            </a:r>
            <a:r>
              <a:rPr lang="en-US" i="1" dirty="0" smtClean="0"/>
              <a:t>all </a:t>
            </a:r>
            <a:r>
              <a:rPr lang="en-US" dirty="0" smtClean="0"/>
              <a:t>unconditional obligations, including non-agential ones. We reach thus the ought-implies-can-satisfy principle, OICS: if an agent at a given time has an unconditional obligation, then the agent at that time can satisfy the obligation. We move from OIC to OICS by replacing “obligation to do something” with “unconditional obligation”. I explain later why OICS is restricted to </a:t>
            </a:r>
            <a:r>
              <a:rPr lang="en-US" i="1" dirty="0" smtClean="0"/>
              <a:t>unconditional </a:t>
            </a:r>
            <a:r>
              <a:rPr lang="en-US" dirty="0" smtClean="0"/>
              <a:t>obligations: generalizing this principle to conditional obligations fails, I will argue.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8</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The ought-implies-can-satisfy principle explains why, if you have an unconditional obligation and you become unable to satisfy it, then you </a:t>
            </a:r>
            <a:r>
              <a:rPr lang="en-US" i="1" dirty="0" smtClean="0"/>
              <a:t>lose </a:t>
            </a:r>
            <a:r>
              <a:rPr lang="en-US" dirty="0" smtClean="0"/>
              <a:t>the obligation; in other words, you stop having it. For example, if you have an obligation to attend my wedding and you become unable to attend, then you lose the obligation to attend—although, of course, you may acquire other obligations; for example, an obligation to call me and let me know that you are unable to attend. In some cases, however, you lose an obligation without becoming unable to satisfy it, and then OICS does not explain why you lose it. Here is an example. Suppose that I am too squeamish to euthanize my terminally ill dog, so I ask you to do it. In the morning, you promise me that the dog will be dead by midnight, and as a result you acquire a corresponding obligation. At noon, you administer to the dog a quick-acting and invariably fatal poison to which there is no antidote, with the result that the dog will inevitably be dead within a few </a:t>
            </a:r>
            <a:r>
              <a:rPr lang="en-US" dirty="0" err="1" smtClean="0"/>
              <a:t>minutes</a:t>
            </a:r>
            <a:r>
              <a:rPr lang="en-US" dirty="0" err="1" smtClean="0">
                <a:sym typeface="Symbol"/>
              </a:rPr>
              <a:t></a:t>
            </a:r>
            <a:r>
              <a:rPr lang="en-US" dirty="0" err="1" smtClean="0"/>
              <a:t>and</a:t>
            </a:r>
            <a:r>
              <a:rPr lang="en-US" dirty="0" smtClean="0"/>
              <a:t> thus by midnight. Then you lose the obligation at noon: you are done with it, there is nothing more you need to do to satisfy it. But OICS does not explain why you lose the obligation, since you do not become unable to satisfy it: after you administer the poison but before the poison acts, you can kill the dog by shooting it, so you can still satisfy the </a:t>
            </a:r>
            <a:r>
              <a:rPr lang="en-US" dirty="0" err="1" smtClean="0"/>
              <a:t>obligation</a:t>
            </a:r>
            <a:r>
              <a:rPr lang="en-US" dirty="0" err="1" smtClean="0">
                <a:sym typeface="Symbol"/>
              </a:rPr>
              <a:t></a:t>
            </a:r>
            <a:r>
              <a:rPr lang="en-US" dirty="0" err="1" smtClean="0"/>
              <a:t>you</a:t>
            </a:r>
            <a:r>
              <a:rPr lang="en-US" dirty="0" smtClean="0"/>
              <a:t> can still make it the case that the dog is dead by midnight. To be clear, the point of this example is not that OICS is </a:t>
            </a:r>
            <a:r>
              <a:rPr lang="en-US" i="1" dirty="0" smtClean="0"/>
              <a:t>false</a:t>
            </a:r>
            <a:r>
              <a:rPr lang="en-US" dirty="0" smtClean="0"/>
              <a:t>; the point is instead that OICS </a:t>
            </a:r>
            <a:r>
              <a:rPr lang="en-US" i="1" dirty="0" smtClean="0"/>
              <a:t>does not explain</a:t>
            </a:r>
            <a:r>
              <a:rPr lang="en-US" dirty="0" smtClean="0"/>
              <a:t> why you lose the obligation. To explain this, we need to appeal to some other consideration.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9</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One might propose that you lose the obligation in the dog example because, when you administer the poison to the dog, you become </a:t>
            </a:r>
            <a:r>
              <a:rPr lang="en-US" i="1" dirty="0" smtClean="0"/>
              <a:t>unable to violate </a:t>
            </a:r>
            <a:r>
              <a:rPr lang="en-US" dirty="0" smtClean="0"/>
              <a:t>the obligation: you become unable to make it the case that the obligation is violated, namely that the dog is </a:t>
            </a:r>
            <a:r>
              <a:rPr lang="en-US" i="1" dirty="0" smtClean="0"/>
              <a:t>not </a:t>
            </a:r>
            <a:r>
              <a:rPr lang="en-US" dirty="0" smtClean="0"/>
              <a:t>dead by midnight. So one might propose the </a:t>
            </a:r>
            <a:r>
              <a:rPr lang="en-US" i="1" dirty="0" smtClean="0"/>
              <a:t>ought-implies-can-violate </a:t>
            </a:r>
            <a:r>
              <a:rPr lang="en-US" dirty="0" smtClean="0"/>
              <a:t>principle: if an agent at a given time has an unconditional obligation, then the agent at that time can violate the obligation. I reply that this principle is false. To see this, suppose your teenage daughter is considering whether to participate in a psychological study at school, and you can make it the case that she does not participate because you can withhold your consent: participation requires both your consent and her own, and this requirement is strictly enforced. Then, if you promise </a:t>
            </a:r>
            <a:r>
              <a:rPr lang="en-US" dirty="0" smtClean="0"/>
              <a:t>your </a:t>
            </a:r>
            <a:r>
              <a:rPr lang="en-US" dirty="0" smtClean="0"/>
              <a:t>mother that your daughter will </a:t>
            </a:r>
            <a:r>
              <a:rPr lang="en-US" i="1" dirty="0" smtClean="0"/>
              <a:t>not </a:t>
            </a:r>
            <a:r>
              <a:rPr lang="en-US" dirty="0" smtClean="0"/>
              <a:t>participate in the study, right after you promise you have a corresponding obligation, as evidenced by the fact that right after you promise you have a reason to withhold your consent. You can satisfy this obligation by withholding your consent, but you cannot violate the obligation: you cannot make it the case that your daughter participates in the study, assuming that you have no influence over whether she decides to give her own consent. So you have an obligation that you cannot violate. By the way, it took me many years to come up with this counterexample to the ought-implies-can-violate principle. I’m happy with it, but I would be interested to hear what you think about it in the discussion period.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10</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a:t>I propose instead that you lose the obligation in the dog example because, when you administer the poison, it becomes </a:t>
            </a:r>
            <a:r>
              <a:rPr lang="en-US" i="1" dirty="0"/>
              <a:t>inevitable </a:t>
            </a:r>
            <a:r>
              <a:rPr lang="en-US" dirty="0"/>
              <a:t>for you that the dog will be dead by midnight. To explain this proposal, I need to explain what I mean </a:t>
            </a:r>
            <a:r>
              <a:rPr lang="en-US" dirty="0" smtClean="0"/>
              <a:t>by “inevitable</a:t>
            </a:r>
            <a:r>
              <a:rPr lang="en-US" dirty="0"/>
              <a:t>”. Say that a proposition is inevitable—or </a:t>
            </a:r>
            <a:r>
              <a:rPr lang="en-US" i="1" dirty="0"/>
              <a:t>ability-necessary</a:t>
            </a:r>
            <a:r>
              <a:rPr lang="en-US" dirty="0"/>
              <a:t>—for an agent at a given time exactly if the proposition </a:t>
            </a:r>
            <a:r>
              <a:rPr lang="en-US" i="1" dirty="0"/>
              <a:t>would </a:t>
            </a:r>
            <a:r>
              <a:rPr lang="en-US" dirty="0"/>
              <a:t>be true no matter what the agent were to do, among the things that at the given time the agent can do. For example, the proposition that the sun will rise tomorrow is inevitable for you now: it would be true no matter what you were to do, among the things that now you can do. Note that inevitability is relative to times. To see this, consider the conjunction of the propositions that the sun will rise tomorrow and that you will not scratch your nose in the next minute. This conjunction is not inevitable for you now: it might—in fact, it </a:t>
            </a:r>
            <a:r>
              <a:rPr lang="en-US" i="1" dirty="0"/>
              <a:t>would</a:t>
            </a:r>
            <a:r>
              <a:rPr lang="en-US" dirty="0"/>
              <a:t>—be false if you were to do something that now you can do, namely scratch your nose in the next minute. But if you </a:t>
            </a:r>
            <a:r>
              <a:rPr lang="en-US" i="1" dirty="0"/>
              <a:t>don’t </a:t>
            </a:r>
            <a:r>
              <a:rPr lang="en-US" dirty="0"/>
              <a:t>scratch your nose in the next minute, then </a:t>
            </a:r>
            <a:r>
              <a:rPr lang="en-US" i="1" dirty="0"/>
              <a:t>after </a:t>
            </a:r>
            <a:r>
              <a:rPr lang="en-US" dirty="0"/>
              <a:t>a minute this conjunction will be inevitable for you. The dual of inevitability, or ability-necessity, is ability-possibility: a </a:t>
            </a:r>
            <a:r>
              <a:rPr lang="en-US" dirty="0" smtClean="0"/>
              <a:t>proposition </a:t>
            </a:r>
            <a:r>
              <a:rPr lang="en-US" i="1" dirty="0" smtClean="0"/>
              <a:t>P</a:t>
            </a:r>
            <a:r>
              <a:rPr lang="en-US" dirty="0" smtClean="0"/>
              <a:t> </a:t>
            </a:r>
            <a:r>
              <a:rPr lang="en-US" dirty="0"/>
              <a:t>is </a:t>
            </a:r>
            <a:r>
              <a:rPr lang="en-US" i="1" dirty="0"/>
              <a:t>ability-possible </a:t>
            </a:r>
            <a:r>
              <a:rPr lang="en-US" dirty="0"/>
              <a:t>for an agent at a given time exactly if the proposition </a:t>
            </a:r>
            <a:r>
              <a:rPr lang="en-US" i="1" dirty="0"/>
              <a:t>might</a:t>
            </a:r>
            <a:r>
              <a:rPr lang="en-US" dirty="0"/>
              <a:t> be true if the agent were to do something that at the given time the agent can do</a:t>
            </a:r>
            <a:r>
              <a:rPr lang="en-US" dirty="0" smtClean="0"/>
              <a:t>.</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11</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4350929"/>
          </a:xfrm>
          <a:noFill/>
          <a:ln/>
        </p:spPr>
        <p:txBody>
          <a:bodyPr/>
          <a:lstStyle/>
          <a:p>
            <a:pPr algn="just"/>
            <a:r>
              <a:rPr lang="en-US" dirty="0" smtClean="0"/>
              <a:t>Given the concept of ability-possibility, I can now formulate the </a:t>
            </a:r>
            <a:r>
              <a:rPr lang="en-US" i="1" dirty="0" smtClean="0"/>
              <a:t>ought-implies-possible-violation </a:t>
            </a:r>
            <a:r>
              <a:rPr lang="en-US" dirty="0" smtClean="0"/>
              <a:t>principle, or OIPV: if an agent at a given time has an obligation, then the violation proposition of the obligation is ability-possible for the agent at that time. I submit that this principle captures the idea that “ought” implies “can avoid”. This principle escapes the counterexample I gave to the </a:t>
            </a:r>
            <a:r>
              <a:rPr lang="en-US" dirty="0" smtClean="0"/>
              <a:t>ought-implies-can-violate </a:t>
            </a:r>
            <a:r>
              <a:rPr lang="en-US" dirty="0" smtClean="0"/>
              <a:t>principle. That counterexample, recall, was that you have an unconditional obligation which is satisfied exactly if your daughter does </a:t>
            </a:r>
            <a:r>
              <a:rPr lang="en-US" i="1" dirty="0" smtClean="0"/>
              <a:t>not </a:t>
            </a:r>
            <a:r>
              <a:rPr lang="en-US" dirty="0" smtClean="0"/>
              <a:t>participate in a study, but you cannot violate this obligation: you cannot make it the case that your daughter participates. This is not a counterexample to OIPV because the violation proposition of your obligation, namely the proposition that your daughter participates in the study, </a:t>
            </a:r>
            <a:r>
              <a:rPr lang="en-US" i="1" dirty="0" smtClean="0"/>
              <a:t>is </a:t>
            </a:r>
            <a:r>
              <a:rPr lang="en-US" dirty="0" smtClean="0"/>
              <a:t>ability-possible for you: it might be true if you were to do something that you can do, namely give your consent. The ought-implies-possible violation principle explains why you lose the obligation in the dog example: because the violation proposition of your obligation, namely the proposition that the dog is </a:t>
            </a:r>
            <a:r>
              <a:rPr lang="en-US" i="1" dirty="0" smtClean="0"/>
              <a:t>not </a:t>
            </a:r>
            <a:r>
              <a:rPr lang="en-US" dirty="0" smtClean="0"/>
              <a:t>dead by midnight, is no longer ability-possible for you after you administer the poison to the dog. </a:t>
            </a:r>
            <a:r>
              <a:rPr lang="en-US" dirty="0"/>
              <a:t>Note that OIPV does not render OICS redundant. </a:t>
            </a:r>
            <a:r>
              <a:rPr lang="en-US" dirty="0" smtClean="0"/>
              <a:t>For example, OICS </a:t>
            </a:r>
            <a:r>
              <a:rPr lang="en-US" dirty="0"/>
              <a:t>explains why you have no obligation to win the lottery: because you cannot make it the case that you win, assuming that you have no influence over the outcome of the lottery. But OIPV does not explain this: the proposition that </a:t>
            </a:r>
            <a:r>
              <a:rPr lang="en-US" dirty="0" smtClean="0"/>
              <a:t>you do not </a:t>
            </a:r>
            <a:r>
              <a:rPr lang="en-US" dirty="0"/>
              <a:t>win the lottery </a:t>
            </a:r>
            <a:r>
              <a:rPr lang="en-US" i="1" dirty="0"/>
              <a:t>is </a:t>
            </a:r>
            <a:r>
              <a:rPr lang="en-US" dirty="0"/>
              <a:t>ability-possible for you</a:t>
            </a:r>
            <a:r>
              <a:rPr lang="en-US" dirty="0" smtClean="0"/>
              <a:t>. So neither of the two principles that I have proposed, namely OICS and OIPV, entails the other. I propose that both principles  are needed to explain why agents lack or lose unconditional obligations.</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46535"/>
            <a:fld id="{E8BB4D20-E222-400E-B785-60A78FFA9B58}" type="slidenum">
              <a:rPr lang="en-US" smtClean="0"/>
              <a:pPr defTabSz="946535"/>
              <a:t>12</a:t>
            </a:fld>
            <a:endParaRPr lang="en-US" dirty="0" smtClean="0"/>
          </a:p>
        </p:txBody>
      </p:sp>
      <p:sp>
        <p:nvSpPr>
          <p:cNvPr id="24579" name="Rectangle 2"/>
          <p:cNvSpPr>
            <a:spLocks noGrp="1" noRot="1" noChangeAspect="1" noChangeArrowheads="1" noTextEdit="1"/>
          </p:cNvSpPr>
          <p:nvPr>
            <p:ph type="sldImg"/>
          </p:nvPr>
        </p:nvSpPr>
        <p:spPr>
          <a:xfrm>
            <a:off x="1189038" y="703263"/>
            <a:ext cx="4632325" cy="3473450"/>
          </a:xfrm>
          <a:ln cap="flat"/>
        </p:spPr>
      </p:sp>
      <p:sp>
        <p:nvSpPr>
          <p:cNvPr id="24580" name="Rectangle 3"/>
          <p:cNvSpPr>
            <a:spLocks noGrp="1" noChangeArrowheads="1"/>
          </p:cNvSpPr>
          <p:nvPr>
            <p:ph type="body" idx="1"/>
          </p:nvPr>
        </p:nvSpPr>
        <p:spPr>
          <a:noFill/>
          <a:ln/>
        </p:spPr>
        <p:txBody>
          <a:bodyPr/>
          <a:lstStyle/>
          <a:p>
            <a:pPr algn="just"/>
            <a:r>
              <a:rPr lang="en-US" dirty="0"/>
              <a:t>This concludes the first part of my talk, about unconditional obligations. Now we get to the second and most interesting part, about conditional obligations. There is a huge literature on ought-implies-can principles, but the literature is silent on conditional obligations. So I take this part of my talk to make the most original contribution</a:t>
            </a:r>
            <a:r>
              <a:rPr lang="en-US" dirty="0" smtClean="0"/>
              <a:t>.</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13</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Suppose you promise me that, if your flight is delayed, you will call me and tell me that your flight is delayed, and as a result you acquire a corresponding conditional obligation. This obligation is violated exactly if your flight is delayed but you don’t call me to tell me so. Under what conditions is the obligation satisfied? One might propose that it is satisfied exactly if it is not violated; equivalently, exactly if either your flight is not delayed or you call me and tell me that your flight is delayed. But this proposal has the absurd consequence that, if your flight is </a:t>
            </a:r>
            <a:r>
              <a:rPr lang="en-US" i="1" dirty="0" smtClean="0"/>
              <a:t>not </a:t>
            </a:r>
            <a:r>
              <a:rPr lang="en-US" dirty="0" smtClean="0"/>
              <a:t>delayed but you call me and tell me that your flight </a:t>
            </a:r>
            <a:r>
              <a:rPr lang="en-US" i="1" dirty="0" smtClean="0"/>
              <a:t>is </a:t>
            </a:r>
            <a:r>
              <a:rPr lang="en-US" dirty="0" smtClean="0"/>
              <a:t>delayed,</a:t>
            </a:r>
            <a:r>
              <a:rPr lang="en-US" i="1" dirty="0" smtClean="0"/>
              <a:t> </a:t>
            </a:r>
            <a:r>
              <a:rPr lang="en-US" dirty="0" smtClean="0"/>
              <a:t>then your conditional obligation is satisfied! So I propose instead that your conditional obligation is satisfied exactly if </a:t>
            </a:r>
            <a:r>
              <a:rPr lang="en-US" i="1" dirty="0" smtClean="0"/>
              <a:t>both </a:t>
            </a:r>
            <a:r>
              <a:rPr lang="en-US" dirty="0" smtClean="0"/>
              <a:t>your flight is delayed and you call me and tell me that your flight is delayed. On my proposal, the satisfaction proposition of your conditional obligation is not the negation of the violation proposition: your conditional obligation is neither satisfied nor violated—or say equivalently that it is </a:t>
            </a:r>
            <a:r>
              <a:rPr lang="en-US" i="1" dirty="0" smtClean="0"/>
              <a:t>avoided—</a:t>
            </a:r>
            <a:r>
              <a:rPr lang="en-US" dirty="0" smtClean="0"/>
              <a:t>exactly if your flight is </a:t>
            </a:r>
            <a:r>
              <a:rPr lang="en-US" i="1" dirty="0" smtClean="0"/>
              <a:t>not </a:t>
            </a:r>
            <a:r>
              <a:rPr lang="en-US" dirty="0" smtClean="0"/>
              <a:t>delayed. More generally, an obligation is unconditional exactly if its satisfaction proposition is equivalent to the negation of its violation proposition, and an obligation is conditional exactly if it is not unconditional.</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14</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4427233"/>
          </a:xfrm>
          <a:noFill/>
          <a:ln/>
        </p:spPr>
        <p:txBody>
          <a:bodyPr/>
          <a:lstStyle/>
          <a:p>
            <a:pPr algn="just"/>
            <a:r>
              <a:rPr lang="en-US" dirty="0" smtClean="0"/>
              <a:t>Given this understanding of conditional obligations, I can now explain why in the first part of my talk I formulated the ought-implies-can-satisfy principle, which I repeat here, only in terms of unconditional obligations. The reason is that the following analog of OICS for conditional obligations fails: if an agent at a given time has a conditional obligation, then the agent at that time can satisfy the obligation. To see that this fails, suppose that you </a:t>
            </a:r>
            <a:r>
              <a:rPr lang="en-US" smtClean="0"/>
              <a:t>promise </a:t>
            </a:r>
            <a:r>
              <a:rPr lang="en-US" smtClean="0"/>
              <a:t>your </a:t>
            </a:r>
            <a:r>
              <a:rPr lang="en-US" dirty="0" smtClean="0"/>
              <a:t>mother to take shelter in the basement if a tornado hits the town, and as a result you acquire a corresponding conditional obligation. You cannot satisfy this obligation: you cannot actualize its satisfaction proposition, namely the proposition that both a tornado hits the town and you take shelter in the basement, since you have no influence over whether a tornado hits the town. Note that this is not a counterexample to the ought-implies-possible-violation principle, which I repeat here: the violation proposition of your conditional obligation, namely the proposition that a tornado hits the town but you don’t</a:t>
            </a:r>
            <a:r>
              <a:rPr lang="en-US" i="1" dirty="0" smtClean="0"/>
              <a:t> </a:t>
            </a:r>
            <a:r>
              <a:rPr lang="en-US" dirty="0" smtClean="0"/>
              <a:t>take shelter in the basement, is ability-possible for you. Indeed, if you have been very careful, you may have noticed that I formulated OIPV in terms of </a:t>
            </a:r>
            <a:r>
              <a:rPr lang="en-US" i="1" dirty="0" smtClean="0"/>
              <a:t>all </a:t>
            </a:r>
            <a:r>
              <a:rPr lang="en-US" dirty="0" smtClean="0"/>
              <a:t>obligations, not just unconditional ones, in contrast to OICS. This is because I believe that conditional obligations provide no counterexample to OIPV. Nevertheless, OIPV is not the whole story concerning conditional obligations. For example, OIPV does not explain why you have no conditional obligation to win the lottery if I don’t win: the violation proposition of such an obligation, namely the proposition that neither of us wins the lottery, is ability-possible for you. To explain why you have no such conditional obligation, a new principle is needed. I will now propose such a new principle.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15</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Before I formulate the new principle, I introduce some concepts. Say that an obligation is </a:t>
            </a:r>
            <a:r>
              <a:rPr lang="en-US" i="1" dirty="0" smtClean="0"/>
              <a:t>obeyed </a:t>
            </a:r>
            <a:r>
              <a:rPr lang="en-US" dirty="0" smtClean="0"/>
              <a:t>exactly if it is not violated; equivalently, exactly if it is either satisfied or avoided. Let the </a:t>
            </a:r>
            <a:r>
              <a:rPr lang="en-US" i="1" dirty="0" smtClean="0"/>
              <a:t>obedience proposition </a:t>
            </a:r>
            <a:r>
              <a:rPr lang="en-US" dirty="0" smtClean="0"/>
              <a:t>of an obligation be the negation of its violation proposition. For example, the obedience proposition of your conditional obligation to confess if you are guilty is the negation of the proposition that you are guilty but you don’t confess; equivalently, it is the proposition that either you are not guilty or you confess; still equivalently, it is the proposition that, if you are guilty, then you confess. By contrast, the obedience proposition of your unconditional obligation to confess is the negation of the proposition that you do not confess; so it is the proposition that you confess, and thus is the same as the satisfaction proposition of your unconditional obligation. More generally, for unconditional obligations, avoidance (in other words, neither-satisfaction-nor-violation) is impossible, so obedience (in other words, satisfaction-or-avoidance) amounts to satisfaction. Given these concepts, here is my proposed new principle, the </a:t>
            </a:r>
            <a:r>
              <a:rPr lang="en-US" i="1" dirty="0" smtClean="0"/>
              <a:t>ought-implies-can-obey </a:t>
            </a:r>
            <a:r>
              <a:rPr lang="en-US" dirty="0" smtClean="0"/>
              <a:t>principle, OICO: if an agent at a given time has an obligation, then the agent at that time </a:t>
            </a:r>
            <a:r>
              <a:rPr lang="en-US" i="1" dirty="0" smtClean="0"/>
              <a:t>can obey </a:t>
            </a:r>
            <a:r>
              <a:rPr lang="en-US" dirty="0" smtClean="0"/>
              <a:t>the obligation (in other words, can actualize its obedience proposition). Given that, as I just said, for unconditional obligations obedience amounts to satisfaction, this principle yields the ought-implies-can-satisfy principle as a special case. So this principle generalizes, and thus supersedes, OICS.</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16</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599071" y="4570309"/>
            <a:ext cx="5812259" cy="4503537"/>
          </a:xfrm>
          <a:noFill/>
          <a:ln/>
        </p:spPr>
        <p:txBody>
          <a:bodyPr/>
          <a:lstStyle/>
          <a:p>
            <a:pPr algn="just"/>
            <a:r>
              <a:rPr lang="en-US" dirty="0" smtClean="0"/>
              <a:t>In support of the ought-implies-can-obey principle, note first that it escapes the counterexample I gave to the analog of OICS for conditional obligations. That counterexample, recall, was that you have a conditional obligation to take shelter in the basement if a tornado hits the town, but you cannot satisfy this obligation: you cannot make it the case that a tornado hits the town and you take shelter in the basement. This is not a counterexample to OICO because you </a:t>
            </a:r>
            <a:r>
              <a:rPr lang="en-US" i="1" dirty="0" smtClean="0"/>
              <a:t>can </a:t>
            </a:r>
            <a:r>
              <a:rPr lang="en-US" dirty="0" smtClean="0"/>
              <a:t>actualize the obedience proposition of your conditional obligation, namely the proposition that either no tornado hits the town or you take shelter in the basement. You can actualize this proposition because you can take shelter in the basement. In further support of OICO, note that it explains something that, as I said, the ought-implies-possible-violation principle does not explain, namely why you have no conditional obligation to win the lottery if I don’t win. The explanation is that you cannot actualize the obedience proposition of such an obligation, namely the proposition that either I win the lottery or you win, assuming again that you have no influence over the outcome of the lottery. Consider also the following argument in support of OICO. First premise: if an agent at a given time has an obligation, then its violation proposition is impermissible for the agent at that time. Second premise: if the violation proposition of an obligation is impermissible for an agent at a given time, then the agent at that time </a:t>
            </a:r>
            <a:r>
              <a:rPr lang="en-US" i="1" dirty="0" smtClean="0"/>
              <a:t>can prevent </a:t>
            </a:r>
            <a:r>
              <a:rPr lang="en-US" dirty="0" smtClean="0"/>
              <a:t>the proposition; in other words, can actualize its negation. Conclusion: if an agent at a given time has an obligation, then the agent at that time can prevent its violation proposition—and this is equivalent to OICO. I grant that to accept the second premise you must be sympathetic to the idea that “ought” implies “can” to start with. But my purpose in proposing this argument is not to convince you from scratch that OICO is true. My purpose is instead, </a:t>
            </a:r>
            <a:r>
              <a:rPr lang="en-US" i="1" dirty="0" smtClean="0"/>
              <a:t>if</a:t>
            </a:r>
            <a:r>
              <a:rPr lang="en-US" dirty="0" smtClean="0"/>
              <a:t> you are sympathetic to OIC, to convince you that OICO is the correct way to generalize OIC to conditional obligations.</a:t>
            </a:r>
          </a:p>
          <a:p>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17</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a:t>Despite its successes, the ought-implies-can-obey principle does not </a:t>
            </a:r>
            <a:r>
              <a:rPr lang="en-US" i="1" dirty="0"/>
              <a:t>always</a:t>
            </a:r>
            <a:r>
              <a:rPr lang="en-US" dirty="0"/>
              <a:t> explain why agents lose conditional obligations. To see this, consider a modification of the example that I used in the first part of my talk to argue that the ought-implies-can-satisfy principle does not always explain why agents lose unconditional obligations. Suppose I ask you to euthanize my terminally ill dog. In the morning, you promise me that the dog will be dead by midnight </a:t>
            </a:r>
            <a:r>
              <a:rPr lang="en-US" i="1" dirty="0"/>
              <a:t>if </a:t>
            </a:r>
            <a:r>
              <a:rPr lang="en-US" dirty="0"/>
              <a:t>it is alive at one o’clock, and as a result you acquire a corresponding conditional obligation. At noon, you administer to the dog a poison, with the result that the dog will inevitably be dead within a few minutes (and thus by midnight). Then you lose the conditional obligation at noon: you are done with it, there is nothing more you need to do to obey it. But OICO does not explain why you lose it, since you do not become unable to obey it: after you administer the poison but before the poison acts, you can kill the dog by shooting it, so you can still actualize the obedience proposition of the obligation, namely the proposition that (either the dog is not alive at one o’clock or) the dog is dead by midnight. By contrast, the ought-implies-possible-violation principle does explain why you lose the obligation at noon: when you administer the poison, the obedience proposition of the obligation becomes inevitable for you, or equivalently the violation proposition of the obligation becomes ability-impossible for you. I conclude that both OICO and OIPV are needed to explain why agents lose conditional obligations</a:t>
            </a:r>
            <a:r>
              <a:rPr lang="en-US" dirty="0" smtClean="0"/>
              <a:t>.</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46535"/>
            <a:fld id="{E8BB4D20-E222-400E-B785-60A78FFA9B58}" type="slidenum">
              <a:rPr lang="en-US" smtClean="0"/>
              <a:pPr defTabSz="946535"/>
              <a:t>18</a:t>
            </a:fld>
            <a:endParaRPr lang="en-US" dirty="0" smtClean="0"/>
          </a:p>
        </p:txBody>
      </p:sp>
      <p:sp>
        <p:nvSpPr>
          <p:cNvPr id="24579" name="Rectangle 2"/>
          <p:cNvSpPr>
            <a:spLocks noGrp="1" noRot="1" noChangeAspect="1" noChangeArrowheads="1" noTextEdit="1"/>
          </p:cNvSpPr>
          <p:nvPr>
            <p:ph type="sldImg"/>
          </p:nvPr>
        </p:nvSpPr>
        <p:spPr>
          <a:xfrm>
            <a:off x="1189038" y="703263"/>
            <a:ext cx="4632325" cy="3473450"/>
          </a:xfrm>
          <a:ln cap="flat"/>
        </p:spPr>
      </p:sp>
      <p:sp>
        <p:nvSpPr>
          <p:cNvPr id="24580" name="Rectangle 3"/>
          <p:cNvSpPr>
            <a:spLocks noGrp="1" noChangeArrowheads="1"/>
          </p:cNvSpPr>
          <p:nvPr>
            <p:ph type="body" idx="1"/>
          </p:nvPr>
        </p:nvSpPr>
        <p:spPr>
          <a:noFill/>
          <a:ln/>
        </p:spPr>
        <p:txBody>
          <a:bodyPr/>
          <a:lstStyle/>
          <a:p>
            <a:pPr algn="just"/>
            <a:r>
              <a:rPr lang="en-US" dirty="0"/>
              <a:t>This conclusion might be considered unsatisfactory. Why do we need two principles instead of just one? Moreover, what explains the asymmetry between obedience and violation exhibited by the two principles? The ought-implies-can-obey principle combines obedience with ability, but the ought-implies-possible-violation principle combines violation with ability-possibility. In the third </a:t>
            </a:r>
            <a:r>
              <a:rPr lang="en-US" dirty="0" smtClean="0"/>
              <a:t>and final part </a:t>
            </a:r>
            <a:r>
              <a:rPr lang="en-US" dirty="0"/>
              <a:t>of my talk, I argue that the asymmetry is only apparent. The two principles can be combined into a single, intuitively attractive principle</a:t>
            </a:r>
            <a:r>
              <a:rPr lang="en-US" dirty="0" smtClean="0"/>
              <a:t>.</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19</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To see that the asymmetry between the two principles is only apparent, let’s reformulate the principles. Say that a proposition is </a:t>
            </a:r>
            <a:r>
              <a:rPr lang="en-US" i="1" dirty="0" smtClean="0"/>
              <a:t>feasible </a:t>
            </a:r>
            <a:r>
              <a:rPr lang="en-US" dirty="0" smtClean="0"/>
              <a:t>for an agent at a given time exactly if the agent at that time can actualize the proposition. Then OICO, which I repeat here, can be equivalently reformulated as follows: if an agent at a given time has an obligation, then its obedience proposition is feasible for the agent at that time. Now consider OIPV, which I repeat here. Since the obedience proposition of an obligation is the negation of its violation proposition, and since inevitability, or ability-necessity, is the dual of ability-possibility, OIPV can be equivalently reformulated as follows: if an agent at a given time has an obligation, then its obedience proposition is </a:t>
            </a:r>
            <a:r>
              <a:rPr lang="en-US" i="1" dirty="0" smtClean="0"/>
              <a:t>not inevitable </a:t>
            </a:r>
            <a:r>
              <a:rPr lang="en-US" dirty="0" smtClean="0"/>
              <a:t>for the agent at that time. By comparing these two reformulations, we see that the two principles are symmetric in the following sense: each of them provides a necessary condition, on the obedience proposition of an obligation, for an agent to have the obligation at a given time. </a:t>
            </a:r>
            <a:r>
              <a:rPr lang="en-US" dirty="0"/>
              <a:t>A</a:t>
            </a:r>
            <a:r>
              <a:rPr lang="en-US" dirty="0" smtClean="0"/>
              <a:t>ccording to OICO, the obedience proposition must be feasible; according to OIPV, it must not be inevitable for the agent at the given time. We have already seen that neither condition entails the other. We can now see that the conjunction of the two principles can be compactly formulated as follows: if an agent at a given time has an obligation, its obedience proposition is </a:t>
            </a:r>
            <a:r>
              <a:rPr lang="en-US" i="1" dirty="0" smtClean="0"/>
              <a:t>feasible but not inevitable </a:t>
            </a:r>
            <a:r>
              <a:rPr lang="en-US" dirty="0" smtClean="0"/>
              <a:t>for the agent at that time. This combined principle is the main conclusion of this talk.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20</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63731" y="4190375"/>
            <a:ext cx="6882938" cy="5106025"/>
          </a:xfrm>
          <a:noFill/>
          <a:ln/>
        </p:spPr>
        <p:txBody>
          <a:bodyPr/>
          <a:lstStyle/>
          <a:p>
            <a:pPr algn="just"/>
            <a:r>
              <a:rPr lang="en-US" dirty="0"/>
              <a:t>It is illuminating to provide yet another formulation of the combined principle. To do this, consider the space of possibilities, or possible propositions, in relation to you at the present time. Some propositions are infeasible for you; for example, the proposition that the sun will rise tomorrow, or the proposition that you will win the lottery. You cannot actualize these propositions: you cannot </a:t>
            </a:r>
            <a:r>
              <a:rPr lang="en-US" dirty="0" smtClean="0"/>
              <a:t>cause them to be </a:t>
            </a:r>
            <a:r>
              <a:rPr lang="en-US" dirty="0"/>
              <a:t>true, so they are not among your options. Other </a:t>
            </a:r>
            <a:r>
              <a:rPr lang="en-US" dirty="0" smtClean="0"/>
              <a:t>propositions, by contrast,</a:t>
            </a:r>
            <a:r>
              <a:rPr lang="en-US" i="1" dirty="0" smtClean="0"/>
              <a:t> </a:t>
            </a:r>
            <a:r>
              <a:rPr lang="en-US" i="1" dirty="0"/>
              <a:t>are </a:t>
            </a:r>
            <a:r>
              <a:rPr lang="en-US" dirty="0"/>
              <a:t>feasible for you: these are your options. But your options fall into two importantly different kinds. </a:t>
            </a:r>
            <a:r>
              <a:rPr lang="en-US" dirty="0" smtClean="0"/>
              <a:t>Some </a:t>
            </a:r>
            <a:r>
              <a:rPr lang="en-US" dirty="0"/>
              <a:t>of your options may be called </a:t>
            </a:r>
            <a:r>
              <a:rPr lang="en-US" i="1" dirty="0"/>
              <a:t>dead</a:t>
            </a:r>
            <a:r>
              <a:rPr lang="en-US" dirty="0"/>
              <a:t>: these are the options that are inevitable for you. An example is the proposition that either you will run today or the sun will rise tomorrow. You </a:t>
            </a:r>
            <a:r>
              <a:rPr lang="en-US" i="1" dirty="0"/>
              <a:t>can </a:t>
            </a:r>
            <a:r>
              <a:rPr lang="en-US" dirty="0"/>
              <a:t>actualize this proposition, since you can run today. But even if you don’t run today, the proposition will become settled anyway, since the sun will rise tomorrow, so the proposition is inevitable for you. Finally, some of your options are not dead: they are feasible but not inevitable for you. Call </a:t>
            </a:r>
            <a:r>
              <a:rPr lang="en-US" dirty="0" smtClean="0"/>
              <a:t>these your </a:t>
            </a:r>
            <a:r>
              <a:rPr lang="en-US" i="1" dirty="0"/>
              <a:t>live </a:t>
            </a:r>
            <a:r>
              <a:rPr lang="en-US" dirty="0"/>
              <a:t>options. An example is the proposition that you will run today. The combined principle that I have defended in this talk can be now reformulated as follows: if an agent at a given time has an obligation, then the obedience proposition of the obligation is a </a:t>
            </a:r>
            <a:r>
              <a:rPr lang="en-US" i="1" dirty="0"/>
              <a:t>live option </a:t>
            </a:r>
            <a:r>
              <a:rPr lang="en-US" dirty="0"/>
              <a:t>(in other words, is feasible but not inevitable) for the agent at that time. Call this the </a:t>
            </a:r>
            <a:r>
              <a:rPr lang="en-US" i="1" dirty="0"/>
              <a:t>ought-implies-live-option </a:t>
            </a:r>
            <a:r>
              <a:rPr lang="en-US" dirty="0"/>
              <a:t>principle. It’s the take-home message of this talk.</a:t>
            </a:r>
          </a:p>
          <a:p>
            <a:pPr algn="just"/>
            <a:r>
              <a:rPr lang="en-US" dirty="0"/>
              <a:t>A consequence of this principle is that you never have obligations whose obedience propositions are dead options for you. One might find this consequence objectionable: </a:t>
            </a:r>
            <a:r>
              <a:rPr lang="en-US" dirty="0" smtClean="0"/>
              <a:t>although </a:t>
            </a:r>
            <a:r>
              <a:rPr lang="en-US" dirty="0"/>
              <a:t>a proposition like this one here will become settled no matter what you do, why can’t </a:t>
            </a:r>
            <a:r>
              <a:rPr lang="en-US" i="1" dirty="0"/>
              <a:t>you </a:t>
            </a:r>
            <a:r>
              <a:rPr lang="en-US" dirty="0"/>
              <a:t>be responsible for actualizing it since you </a:t>
            </a:r>
            <a:r>
              <a:rPr lang="en-US" i="1" dirty="0"/>
              <a:t>can </a:t>
            </a:r>
            <a:r>
              <a:rPr lang="en-US" dirty="0"/>
              <a:t>do so? I reply that this objection is based on a confusion. To see this, suppose you promise me that either you will run today or the sun will rise tomorrow. I claim that you acquire no obligation because there is nothing you need to do: your promise will become satisfied no matter what you do. The objector says: no, since you promised, </a:t>
            </a:r>
            <a:r>
              <a:rPr lang="en-US" i="1" dirty="0"/>
              <a:t>you </a:t>
            </a:r>
            <a:r>
              <a:rPr lang="en-US" dirty="0"/>
              <a:t>are responsible for actualizing the proposition, so you have an obligation to actualize it—and thus you must run today. I reply that you did not promise </a:t>
            </a:r>
            <a:r>
              <a:rPr lang="en-US" i="1" dirty="0"/>
              <a:t>to make it the case </a:t>
            </a:r>
            <a:r>
              <a:rPr lang="en-US" dirty="0"/>
              <a:t>that either you will run today or the sun will rise tomorrow; that would be an </a:t>
            </a:r>
            <a:r>
              <a:rPr lang="en-US" i="1" dirty="0"/>
              <a:t>agential </a:t>
            </a:r>
            <a:r>
              <a:rPr lang="en-US" dirty="0"/>
              <a:t>promise. You promised instead </a:t>
            </a:r>
            <a:r>
              <a:rPr lang="en-US" i="1" dirty="0"/>
              <a:t>that </a:t>
            </a:r>
            <a:r>
              <a:rPr lang="en-US" dirty="0"/>
              <a:t>either you will run today or the sun will rise tomorrow; this is a </a:t>
            </a:r>
            <a:r>
              <a:rPr lang="en-US" i="1" dirty="0"/>
              <a:t>non</a:t>
            </a:r>
            <a:r>
              <a:rPr lang="en-US" dirty="0"/>
              <a:t>-agential promise. So the objection confuses your actual promise, which is </a:t>
            </a:r>
            <a:r>
              <a:rPr lang="en-US" i="1" dirty="0"/>
              <a:t>not</a:t>
            </a:r>
            <a:r>
              <a:rPr lang="en-US" dirty="0"/>
              <a:t> </a:t>
            </a:r>
            <a:r>
              <a:rPr lang="en-US" dirty="0" smtClean="0"/>
              <a:t>agential and corresponds to no obligation, </a:t>
            </a:r>
            <a:r>
              <a:rPr lang="en-US" dirty="0"/>
              <a:t>with a different possible promise, which </a:t>
            </a:r>
            <a:r>
              <a:rPr lang="en-US" i="1" dirty="0"/>
              <a:t>is</a:t>
            </a:r>
            <a:r>
              <a:rPr lang="en-US" dirty="0"/>
              <a:t> </a:t>
            </a:r>
            <a:r>
              <a:rPr lang="en-US" dirty="0" smtClean="0"/>
              <a:t>agential and does </a:t>
            </a:r>
            <a:r>
              <a:rPr lang="en-US" dirty="0"/>
              <a:t>correspond to a live option and to a possible obligation</a:t>
            </a:r>
            <a:r>
              <a:rPr lang="en-US" dirty="0" smtClean="0"/>
              <a:t>.</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21</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815758" y="4570309"/>
            <a:ext cx="5378889" cy="3912182"/>
          </a:xfrm>
          <a:noFill/>
          <a:ln/>
        </p:spPr>
        <p:txBody>
          <a:bodyPr/>
          <a:lstStyle/>
          <a:p>
            <a:pPr algn="just"/>
            <a:r>
              <a:rPr lang="en-US" dirty="0" smtClean="0"/>
              <a:t>The ought-implies-live-option principle carves up the space of possibilities in a particular way: it distinguishes the live options from the remaining possibilities, and it says that only live options can be obedience propositions of agents’ obligations. One might propose an alternative way to carve up the space of possibilities. Say that a proposition is </a:t>
            </a:r>
            <a:r>
              <a:rPr lang="en-US" i="1" dirty="0" smtClean="0"/>
              <a:t>controllable</a:t>
            </a:r>
            <a:r>
              <a:rPr lang="en-US" dirty="0" smtClean="0"/>
              <a:t> by an agent at a given time exactly if the agent at that time can actualize both the proposition and its negation. One might propose that it is only controllable propositions, rather than only live options, that can be obedience propositions of agents’ obligations. This alternative proposal has a lot of overlap with my proposal: one can show that every infeasible or inevitable proposition is also uncontrollable. But the two proposals are not equivalent because some live options are also uncontrollable. Consider, from an earlier example, the proposition that your daughter does not participate in the psychological study at school. As we saw, you can actualize this proposition because you can withhold your consent, but you cannot actualize its negation because you cannot make it the case that your daughter consents; so the proposition is uncontrollable by you. But it is a live option for you: you can actualize it, and it is not inevitable for you. And as we saw, it </a:t>
            </a:r>
            <a:r>
              <a:rPr lang="en-US" i="1" dirty="0" smtClean="0"/>
              <a:t>can </a:t>
            </a:r>
            <a:r>
              <a:rPr lang="en-US" dirty="0" smtClean="0"/>
              <a:t>be the obedience proposition of an obligation: if you promise that your daughter will not participate in the study, you acquire a corresponding obligation, which you can obey by withholding your consent. Therefore, contrary to the alternative proposal, not only controllable propositions can be obedience propositions of agents’ obligations.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22</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140208" y="4342985"/>
            <a:ext cx="6729984" cy="4883470"/>
          </a:xfrm>
          <a:noFill/>
          <a:ln/>
        </p:spPr>
        <p:txBody>
          <a:bodyPr/>
          <a:lstStyle/>
          <a:p>
            <a:pPr algn="just"/>
            <a:r>
              <a:rPr lang="en-US" dirty="0" smtClean="0"/>
              <a:t>One might reasonably ask whether the ought-implies-live-option principle </a:t>
            </a:r>
            <a:r>
              <a:rPr lang="en-US" i="1" dirty="0" smtClean="0"/>
              <a:t>always </a:t>
            </a:r>
            <a:r>
              <a:rPr lang="en-US" dirty="0" smtClean="0"/>
              <a:t>explains why agents lack or lose obligations. I don’t have an argument for the claim that it does, but in the paper on which this talk is based I support this claim by refuting some alleged counterexamples to it—although I grant that the principle does not explain why agents lose obligations in cases of </a:t>
            </a:r>
            <a:r>
              <a:rPr lang="en-US" i="1" dirty="0" smtClean="0"/>
              <a:t>revocation</a:t>
            </a:r>
            <a:r>
              <a:rPr lang="en-US" dirty="0" smtClean="0"/>
              <a:t>, for example when you are released from a promise. I don’t have the time to address this now, so I will leave it for the discussion period in case you are interested. Similarly, I will leave for the discussion period two other parts of the paper that I think are particularly interesting, namely how the ought-implies-live-option principle relates to obligations that are partly about the past and to epistemic obligations, obligations to believe. Now let me conclude by saying that perhaps more important than the particular principle that I defended in this talk is the </a:t>
            </a:r>
            <a:r>
              <a:rPr lang="en-US" i="1" dirty="0" smtClean="0"/>
              <a:t>methodology </a:t>
            </a:r>
            <a:r>
              <a:rPr lang="en-US" dirty="0" smtClean="0"/>
              <a:t>that I introduced for formulating and assessing ought-implies-can principles. In the literature, such principles are typically formulated in terms of what an agent </a:t>
            </a:r>
            <a:r>
              <a:rPr lang="en-US" i="1" dirty="0" smtClean="0"/>
              <a:t>ought </a:t>
            </a:r>
            <a:r>
              <a:rPr lang="en-US" dirty="0" smtClean="0"/>
              <a:t>or is </a:t>
            </a:r>
            <a:r>
              <a:rPr lang="en-US" i="1" dirty="0" smtClean="0"/>
              <a:t>obligated</a:t>
            </a:r>
            <a:r>
              <a:rPr lang="en-US" dirty="0" smtClean="0"/>
              <a:t> to do. By contrast, I formulated such principles in terms of what </a:t>
            </a:r>
            <a:r>
              <a:rPr lang="en-US" i="1" dirty="0" smtClean="0"/>
              <a:t>obligations </a:t>
            </a:r>
            <a:r>
              <a:rPr lang="en-US" dirty="0" smtClean="0"/>
              <a:t>an agent has. One might argue that there is no substantive difference between these two kinds of formulations: an agent is obligated to </a:t>
            </a:r>
            <a:r>
              <a:rPr lang="el-GR" dirty="0" smtClean="0"/>
              <a:t>φ</a:t>
            </a:r>
            <a:r>
              <a:rPr lang="en-US" dirty="0" smtClean="0"/>
              <a:t> exactly if the agent has an obligation to </a:t>
            </a:r>
            <a:r>
              <a:rPr lang="el-GR" dirty="0" smtClean="0"/>
              <a:t>φ</a:t>
            </a:r>
            <a:r>
              <a:rPr lang="en-US" dirty="0" smtClean="0"/>
              <a:t>. Nevertheless, I reply, because obligations—as opposed to being obligated—can be </a:t>
            </a:r>
            <a:r>
              <a:rPr lang="en-US" i="1" dirty="0" smtClean="0"/>
              <a:t>satisfied</a:t>
            </a:r>
            <a:r>
              <a:rPr lang="en-US" dirty="0" smtClean="0"/>
              <a:t>, </a:t>
            </a:r>
            <a:r>
              <a:rPr lang="en-US" i="1" dirty="0" smtClean="0"/>
              <a:t>violated</a:t>
            </a:r>
            <a:r>
              <a:rPr lang="en-US" dirty="0" smtClean="0"/>
              <a:t>, or </a:t>
            </a:r>
            <a:r>
              <a:rPr lang="en-US" i="1" dirty="0" smtClean="0"/>
              <a:t>obeyed</a:t>
            </a:r>
            <a:r>
              <a:rPr lang="en-US" dirty="0" smtClean="0"/>
              <a:t>, formulating ought-implies-can principles in terms of obligations has a major advantage: it enables one to view such principles as </a:t>
            </a:r>
            <a:r>
              <a:rPr lang="en-US" i="1" dirty="0" smtClean="0"/>
              <a:t>providing conditions on the satisfaction, violation, or obedience proposition of an obligation </a:t>
            </a:r>
            <a:r>
              <a:rPr lang="en-US" dirty="0" smtClean="0"/>
              <a:t>that are necessary for an agent to have the obligation at a given time. And, as I hope this talk demonstrates, this way of viewing ought-implies-can principles is fruitful: it enables one to ask questions that the literature does not address. For example, here is one such question: for an agent to have an obligation at a given time, must the </a:t>
            </a:r>
            <a:r>
              <a:rPr lang="en-US" i="1" dirty="0" smtClean="0"/>
              <a:t>satisfaction </a:t>
            </a:r>
            <a:r>
              <a:rPr lang="en-US" dirty="0" smtClean="0"/>
              <a:t>or the </a:t>
            </a:r>
            <a:r>
              <a:rPr lang="en-US" i="1" dirty="0" smtClean="0"/>
              <a:t>obedience </a:t>
            </a:r>
            <a:r>
              <a:rPr lang="en-US" dirty="0" smtClean="0"/>
              <a:t>proposition of the obligation be feasible for the agent at that time? (It’s the obedience proposition, as we </a:t>
            </a:r>
            <a:r>
              <a:rPr lang="en-US" smtClean="0"/>
              <a:t>saw.) Concerning </a:t>
            </a:r>
            <a:r>
              <a:rPr lang="en-US" dirty="0" smtClean="0"/>
              <a:t>finally the </a:t>
            </a:r>
            <a:r>
              <a:rPr lang="en-US" i="1" dirty="0" smtClean="0"/>
              <a:t>assessment </a:t>
            </a:r>
            <a:r>
              <a:rPr lang="en-US" dirty="0" smtClean="0"/>
              <a:t>of ought-implies-can principles, the main methodological innovation of this talk consists in assessing such principles in terms of their </a:t>
            </a:r>
            <a:r>
              <a:rPr lang="en-US" i="1" dirty="0" smtClean="0"/>
              <a:t>explanatory power</a:t>
            </a:r>
            <a:r>
              <a:rPr lang="en-US" dirty="0" smtClean="0"/>
              <a:t>; more specifically, their power to explain why agents lack or lose obligations. To my knowledge, the question of whether an ought-implies-can principle explains why agents lose obligations has not been raised in the literature. I hope that this talk demonstrates the fruitfulness of raising it.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23</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140208" y="4342985"/>
            <a:ext cx="6729984" cy="4883470"/>
          </a:xfrm>
          <a:noFill/>
          <a:ln/>
        </p:spPr>
        <p:txBody>
          <a:bodyPr/>
          <a:lstStyle/>
          <a:p>
            <a:pPr algn="just"/>
            <a:r>
              <a:rPr lang="en-US" dirty="0" smtClean="0"/>
              <a:t>Suppose that in December you take out a loan repayable in ten monthly installments, due at 5pm on the fifth day of each month starting in January, and as a result you acquire an obligation to pay all ten installments on time. If you pay the January but not the February installment on time, when do you lose the obligation to pay all ten installments on time? If OIC is to explain why you lose </a:t>
            </a:r>
            <a:r>
              <a:rPr lang="en-US" smtClean="0"/>
              <a:t>the obligation, </a:t>
            </a:r>
            <a:r>
              <a:rPr lang="en-US" dirty="0" smtClean="0"/>
              <a:t>then you must lose it when you become unable to satisfy it, namely </a:t>
            </a:r>
            <a:r>
              <a:rPr lang="en-US" smtClean="0"/>
              <a:t>on February 5. </a:t>
            </a:r>
            <a:r>
              <a:rPr lang="en-US" dirty="0" smtClean="0"/>
              <a:t>But if you lose it on February 5, then on February 4 you still have the obligation to pay all ten installments—including the </a:t>
            </a:r>
            <a:r>
              <a:rPr lang="en-US" i="1" dirty="0" smtClean="0"/>
              <a:t>January </a:t>
            </a:r>
            <a:r>
              <a:rPr lang="en-US" dirty="0" smtClean="0"/>
              <a:t>installment—on time, and this is an obligation partly about the past! I reply that it is indeed possible to have obligations partly about the past. To see this, suppose that at 8 o’clock you promise to your spouse that you will never smoke again, </a:t>
            </a:r>
            <a:r>
              <a:rPr lang="en-US" i="1" dirty="0" smtClean="0"/>
              <a:t>starting immediately</a:t>
            </a:r>
            <a:r>
              <a:rPr lang="en-US" dirty="0" smtClean="0"/>
              <a:t>. It is then plausible that at 8 o’clock you acquire an obligation to never smoke starting at 8 o’clock. But if it is impossible to have obligations partly about the past, then at any time </a:t>
            </a:r>
            <a:r>
              <a:rPr lang="en-US" i="1" dirty="0" smtClean="0"/>
              <a:t>t </a:t>
            </a:r>
            <a:r>
              <a:rPr lang="en-US" dirty="0" smtClean="0"/>
              <a:t>after 8 o’clock—for example,</a:t>
            </a:r>
            <a:r>
              <a:rPr lang="en-US" i="1" dirty="0" smtClean="0"/>
              <a:t> </a:t>
            </a:r>
            <a:r>
              <a:rPr lang="en-US" dirty="0" smtClean="0"/>
              <a:t>one nanosecond after 8 o’clock—you have no obligation to never smoke starting at 8 o’clock, since such an obligation would be partly about the past of </a:t>
            </a:r>
            <a:r>
              <a:rPr lang="en-US" i="1" dirty="0" smtClean="0"/>
              <a:t>t</a:t>
            </a:r>
            <a:r>
              <a:rPr lang="en-US" dirty="0" smtClean="0"/>
              <a:t>. But then, although in effect you promise to never smoke starting at 8 o’clock, you have </a:t>
            </a:r>
            <a:r>
              <a:rPr lang="en-US" i="1" dirty="0" smtClean="0"/>
              <a:t>for at most a single time instant</a:t>
            </a:r>
            <a:r>
              <a:rPr lang="en-US" dirty="0" smtClean="0"/>
              <a:t> (namely at most at 8 o’clock) an obligation to never smoke starting at 8 o’clock. I take this to be a </a:t>
            </a:r>
            <a:r>
              <a:rPr lang="en-US" i="1" dirty="0" err="1" smtClean="0"/>
              <a:t>reductio</a:t>
            </a:r>
            <a:r>
              <a:rPr lang="en-US" dirty="0" smtClean="0"/>
              <a:t> of the view that it is impossible to have obligations partly about the past. There is, however, an extra objection to OIC here. If on February 4 you still have the obligation to pay all ten installments on time, then, by OIC, (1) on February 4 you </a:t>
            </a:r>
            <a:r>
              <a:rPr lang="en-US" i="1" dirty="0" smtClean="0"/>
              <a:t>can </a:t>
            </a:r>
            <a:r>
              <a:rPr lang="en-US" dirty="0" smtClean="0"/>
              <a:t>pay all ten installments on time, so (2) on February 4 you can actualize the proposition that you pay the </a:t>
            </a:r>
            <a:r>
              <a:rPr lang="en-US" i="1" dirty="0" smtClean="0"/>
              <a:t>January</a:t>
            </a:r>
            <a:r>
              <a:rPr lang="en-US" dirty="0" smtClean="0"/>
              <a:t> installment on time—which is absurd. In reply, I deny the entailment from (1) to (2). More generally, I deny the following: necessarily, if at time </a:t>
            </a:r>
            <a:r>
              <a:rPr lang="en-US" i="1" dirty="0" smtClean="0"/>
              <a:t>t</a:t>
            </a:r>
            <a:r>
              <a:rPr lang="en-US" dirty="0" smtClean="0"/>
              <a:t> you can actualize a proposition </a:t>
            </a:r>
            <a:r>
              <a:rPr lang="en-US" i="1" dirty="0" smtClean="0"/>
              <a:t>P</a:t>
            </a:r>
            <a:r>
              <a:rPr lang="en-US" dirty="0" smtClean="0"/>
              <a:t> and </a:t>
            </a:r>
            <a:r>
              <a:rPr lang="en-US" i="1" dirty="0" smtClean="0"/>
              <a:t>P</a:t>
            </a:r>
            <a:r>
              <a:rPr lang="en-US" dirty="0" smtClean="0"/>
              <a:t> entails </a:t>
            </a:r>
            <a:r>
              <a:rPr lang="en-US" i="1" dirty="0" smtClean="0"/>
              <a:t>P</a:t>
            </a:r>
            <a:r>
              <a:rPr lang="en-US" i="1" dirty="0" smtClean="0">
                <a:sym typeface="Symbol"/>
              </a:rPr>
              <a:t></a:t>
            </a:r>
            <a:r>
              <a:rPr lang="en-US" dirty="0" smtClean="0"/>
              <a:t>, then at </a:t>
            </a:r>
            <a:r>
              <a:rPr lang="en-US" i="1" dirty="0" smtClean="0"/>
              <a:t>t</a:t>
            </a:r>
            <a:r>
              <a:rPr lang="en-US" dirty="0" smtClean="0"/>
              <a:t> you can actualize </a:t>
            </a:r>
            <a:r>
              <a:rPr lang="en-US" i="1" dirty="0" smtClean="0"/>
              <a:t>P</a:t>
            </a:r>
            <a:r>
              <a:rPr lang="en-US" i="1" dirty="0" smtClean="0">
                <a:sym typeface="Symbol"/>
              </a:rPr>
              <a:t></a:t>
            </a:r>
            <a:r>
              <a:rPr lang="en-US" dirty="0" smtClean="0"/>
              <a:t>. Here is a counterexample: possibly, today you can actualize the proposition that you help me, but today you cannot actualize the proposition that </a:t>
            </a:r>
            <a:r>
              <a:rPr lang="en-US" i="1" dirty="0" smtClean="0"/>
              <a:t>either you help me or the sun rose yesterday</a:t>
            </a:r>
            <a:r>
              <a:rPr lang="en-US" dirty="0" smtClean="0"/>
              <a:t> (since this disjunction is already settled).</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24</a:t>
            </a:fld>
            <a:endParaRPr lang="en-US" dirty="0" smtClean="0"/>
          </a:p>
        </p:txBody>
      </p:sp>
      <p:sp>
        <p:nvSpPr>
          <p:cNvPr id="27651" name="Rectangle 2"/>
          <p:cNvSpPr>
            <a:spLocks noGrp="1" noRot="1" noChangeAspect="1" noChangeArrowheads="1" noTextEdit="1"/>
          </p:cNvSpPr>
          <p:nvPr>
            <p:ph type="sldImg"/>
          </p:nvPr>
        </p:nvSpPr>
        <p:spPr>
          <a:xfrm>
            <a:off x="1138238" y="757238"/>
            <a:ext cx="4632325" cy="3473450"/>
          </a:xfrm>
          <a:ln cap="flat"/>
        </p:spPr>
      </p:sp>
      <p:sp>
        <p:nvSpPr>
          <p:cNvPr id="27652" name="Rectangle 3"/>
          <p:cNvSpPr>
            <a:spLocks noGrp="1" noChangeArrowheads="1"/>
          </p:cNvSpPr>
          <p:nvPr>
            <p:ph type="body" idx="1"/>
          </p:nvPr>
        </p:nvSpPr>
        <p:spPr>
          <a:xfrm>
            <a:off x="63731" y="4267201"/>
            <a:ext cx="6882938" cy="4882950"/>
          </a:xfrm>
          <a:noFill/>
          <a:ln/>
        </p:spPr>
        <p:txBody>
          <a:bodyPr/>
          <a:lstStyle/>
          <a:p>
            <a:pPr algn="just"/>
            <a:r>
              <a:rPr lang="en-US" dirty="0" smtClean="0"/>
              <a:t>One might object to OICS as follows: agents sometimes have </a:t>
            </a:r>
            <a:r>
              <a:rPr lang="en-US" i="1" dirty="0" smtClean="0"/>
              <a:t>epistemic </a:t>
            </a:r>
            <a:r>
              <a:rPr lang="en-US" dirty="0" smtClean="0"/>
              <a:t>obligations to form certain beliefs, but normally they cannot satisfy these obligations because normally the formation of one’s beliefs is not under one’s direct voluntary control—for example, if I offer you a million dollars if you believe that the US is still a colony of Britain, you just can’t do it. In reply, note that if you have an epistemic obligation to start believing a proposition </a:t>
            </a:r>
            <a:r>
              <a:rPr lang="en-US" i="1" dirty="0" smtClean="0"/>
              <a:t>P</a:t>
            </a:r>
            <a:r>
              <a:rPr lang="en-US" dirty="0" smtClean="0"/>
              <a:t>, then you are in a situation in which you have </a:t>
            </a:r>
            <a:r>
              <a:rPr lang="en-US" i="1" dirty="0" smtClean="0"/>
              <a:t>evidence </a:t>
            </a:r>
            <a:r>
              <a:rPr lang="en-US" dirty="0" smtClean="0"/>
              <a:t>for </a:t>
            </a:r>
            <a:r>
              <a:rPr lang="en-US" i="1" dirty="0" smtClean="0"/>
              <a:t>P</a:t>
            </a:r>
            <a:r>
              <a:rPr lang="en-US" dirty="0" smtClean="0"/>
              <a:t>. So OICS entails that </a:t>
            </a:r>
            <a:r>
              <a:rPr lang="en-US" i="1" dirty="0" smtClean="0"/>
              <a:t>in that situation </a:t>
            </a:r>
            <a:r>
              <a:rPr lang="en-US" dirty="0" smtClean="0"/>
              <a:t>you can start believing</a:t>
            </a:r>
            <a:r>
              <a:rPr lang="en-US" i="1" dirty="0" smtClean="0"/>
              <a:t> P</a:t>
            </a:r>
            <a:r>
              <a:rPr lang="en-US" dirty="0" smtClean="0"/>
              <a:t>. OICS does not entail that you can start believing </a:t>
            </a:r>
            <a:r>
              <a:rPr lang="en-US" i="1" dirty="0" smtClean="0"/>
              <a:t>P</a:t>
            </a:r>
            <a:r>
              <a:rPr lang="en-US" dirty="0" smtClean="0"/>
              <a:t> even in a situation in which you have </a:t>
            </a:r>
            <a:r>
              <a:rPr lang="en-US" i="1" dirty="0" smtClean="0"/>
              <a:t>no </a:t>
            </a:r>
            <a:r>
              <a:rPr lang="en-US" dirty="0" smtClean="0"/>
              <a:t>evidence for </a:t>
            </a:r>
            <a:r>
              <a:rPr lang="en-US" i="1" dirty="0" smtClean="0"/>
              <a:t>P</a:t>
            </a:r>
            <a:r>
              <a:rPr lang="en-US" dirty="0" smtClean="0"/>
              <a:t>; so OICS does not entail that you can start believing </a:t>
            </a:r>
            <a:r>
              <a:rPr lang="en-US" i="1" dirty="0" smtClean="0"/>
              <a:t>P at will</a:t>
            </a:r>
            <a:r>
              <a:rPr lang="en-US" dirty="0" smtClean="0"/>
              <a:t>,</a:t>
            </a:r>
            <a:r>
              <a:rPr lang="en-US" i="1" dirty="0" smtClean="0"/>
              <a:t> </a:t>
            </a:r>
            <a:r>
              <a:rPr lang="en-US" dirty="0" smtClean="0"/>
              <a:t>and does not contradict the claim that the formation of your beliefs is not under your direct voluntary control. One might respond by claiming that, even in situations in which you do have evidence for </a:t>
            </a:r>
            <a:r>
              <a:rPr lang="en-US" i="1" dirty="0" smtClean="0"/>
              <a:t>P</a:t>
            </a:r>
            <a:r>
              <a:rPr lang="en-US" dirty="0" smtClean="0"/>
              <a:t>, you cannot make it the case that you start believing </a:t>
            </a:r>
            <a:r>
              <a:rPr lang="en-US" i="1" dirty="0" smtClean="0"/>
              <a:t>P</a:t>
            </a:r>
            <a:r>
              <a:rPr lang="en-US" dirty="0" smtClean="0"/>
              <a:t>: if you start believing </a:t>
            </a:r>
            <a:r>
              <a:rPr lang="en-US" i="1" dirty="0" smtClean="0"/>
              <a:t>P</a:t>
            </a:r>
            <a:r>
              <a:rPr lang="en-US" dirty="0" smtClean="0"/>
              <a:t> in response to the evidence for </a:t>
            </a:r>
            <a:r>
              <a:rPr lang="en-US" i="1" dirty="0" smtClean="0"/>
              <a:t>P</a:t>
            </a:r>
            <a:r>
              <a:rPr lang="en-US" dirty="0" smtClean="0"/>
              <a:t>, what makes it the case that you start believing </a:t>
            </a:r>
            <a:r>
              <a:rPr lang="en-US" i="1" dirty="0" smtClean="0"/>
              <a:t>P </a:t>
            </a:r>
            <a:r>
              <a:rPr lang="en-US" dirty="0" smtClean="0"/>
              <a:t>is the </a:t>
            </a:r>
            <a:r>
              <a:rPr lang="en-US" i="1" dirty="0" smtClean="0"/>
              <a:t>evidence</a:t>
            </a:r>
            <a:r>
              <a:rPr lang="en-US" dirty="0" smtClean="0"/>
              <a:t>, not </a:t>
            </a:r>
            <a:r>
              <a:rPr lang="en-US" i="1" dirty="0" smtClean="0"/>
              <a:t>you</a:t>
            </a:r>
            <a:r>
              <a:rPr lang="en-US" dirty="0" smtClean="0"/>
              <a:t>. This response relies on what Bernard Williams calls “the picture offered by Hume of belief as a passive phenomenon, something that happens to us”. I reply that this picture is inaccurate: in many cases, you do make it the case that you start believing </a:t>
            </a:r>
            <a:r>
              <a:rPr lang="en-US" i="1" dirty="0" smtClean="0"/>
              <a:t>P</a:t>
            </a:r>
            <a:r>
              <a:rPr lang="en-US" dirty="0" smtClean="0"/>
              <a:t>. To see this, suppose that you add a long column of numbers, and you arrive at the total 987. You suspect that the sum is 987, but you suspend belief until you check the addition. You add the numbers again, and you arrive at the same total. Although you could decide to go through one more iteration, you decide instead to stop checking, and as a result you start believing that the sum is 987. In this example, by means of your decision to stop checking, you make it the case that you start believing that the sum is 987. This is not to say that you are the </a:t>
            </a:r>
            <a:r>
              <a:rPr lang="en-US" i="1" dirty="0" smtClean="0"/>
              <a:t>only </a:t>
            </a:r>
            <a:r>
              <a:rPr lang="en-US" dirty="0" smtClean="0"/>
              <a:t>cause of the fact that you start believing that the sum is 987: your evidence also played a significant causal role. Still, the ultimate causal responsibility was yours: you could have decided instead to keep checking. The example generalizes: in many cases in which you have evidence for a proposition </a:t>
            </a:r>
            <a:r>
              <a:rPr lang="en-US" i="1" dirty="0" smtClean="0"/>
              <a:t>P</a:t>
            </a:r>
            <a:r>
              <a:rPr lang="en-US" dirty="0" smtClean="0"/>
              <a:t>, you decide to suspend belief in </a:t>
            </a:r>
            <a:r>
              <a:rPr lang="en-US" i="1" dirty="0" smtClean="0"/>
              <a:t>P</a:t>
            </a:r>
            <a:r>
              <a:rPr lang="en-US" dirty="0" smtClean="0"/>
              <a:t> and start deliberating, but after some time you decide to stop deliberating, and as a result you start believing </a:t>
            </a:r>
            <a:r>
              <a:rPr lang="en-US" i="1" dirty="0" smtClean="0"/>
              <a:t>P</a:t>
            </a:r>
            <a:r>
              <a:rPr lang="en-US" dirty="0" smtClean="0"/>
              <a:t>. And in many cases in which you </a:t>
            </a:r>
            <a:r>
              <a:rPr lang="en-US" i="1" dirty="0" smtClean="0"/>
              <a:t>do not</a:t>
            </a:r>
            <a:r>
              <a:rPr lang="en-US" dirty="0" smtClean="0"/>
              <a:t> go through this process, you </a:t>
            </a:r>
            <a:r>
              <a:rPr lang="en-US" i="1" dirty="0" smtClean="0"/>
              <a:t>can</a:t>
            </a:r>
            <a:r>
              <a:rPr lang="en-US" dirty="0" smtClean="0"/>
              <a:t> go through it, so you </a:t>
            </a:r>
            <a:r>
              <a:rPr lang="en-US" i="1" dirty="0" smtClean="0"/>
              <a:t>can</a:t>
            </a:r>
            <a:r>
              <a:rPr lang="en-US" dirty="0" smtClean="0"/>
              <a:t> start believing </a:t>
            </a:r>
            <a:r>
              <a:rPr lang="en-US" i="1" dirty="0" smtClean="0"/>
              <a:t>P</a:t>
            </a:r>
            <a:r>
              <a:rPr lang="en-US" dirty="0" smtClean="0"/>
              <a:t>. It may be worth repeating that I am not saying you can start believing </a:t>
            </a:r>
            <a:r>
              <a:rPr lang="en-US" i="1" dirty="0" smtClean="0"/>
              <a:t>P</a:t>
            </a:r>
            <a:r>
              <a:rPr lang="en-US" dirty="0" smtClean="0"/>
              <a:t> </a:t>
            </a:r>
            <a:r>
              <a:rPr lang="en-US" i="1" dirty="0" smtClean="0"/>
              <a:t>at will</a:t>
            </a:r>
            <a:r>
              <a:rPr lang="en-US" dirty="0" smtClean="0"/>
              <a:t>, since I am not saying you can (decide to stop deliberating and) start believing </a:t>
            </a:r>
            <a:r>
              <a:rPr lang="en-US" i="1" dirty="0" smtClean="0"/>
              <a:t>P</a:t>
            </a:r>
            <a:r>
              <a:rPr lang="en-US" dirty="0" smtClean="0"/>
              <a:t> even if you have no convincing </a:t>
            </a:r>
            <a:r>
              <a:rPr lang="en-US" i="1" dirty="0" smtClean="0"/>
              <a:t>evidence</a:t>
            </a:r>
            <a:r>
              <a:rPr lang="en-US" dirty="0" smtClean="0"/>
              <a:t> for </a:t>
            </a:r>
            <a:r>
              <a:rPr lang="en-US" i="1" dirty="0" smtClean="0"/>
              <a:t>P</a:t>
            </a:r>
            <a:r>
              <a:rPr lang="en-US" dirty="0" smtClean="0"/>
              <a:t>.</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25</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599071" y="4648200"/>
            <a:ext cx="5812259" cy="4196733"/>
          </a:xfrm>
          <a:noFill/>
          <a:ln/>
        </p:spPr>
        <p:txBody>
          <a:bodyPr/>
          <a:lstStyle/>
          <a:p>
            <a:pPr algn="just"/>
            <a:r>
              <a:rPr lang="en-US" dirty="0" smtClean="0"/>
              <a:t>One might argue that the ought-implies-live option principle doesn’t explain why you have no conditional obligation to run tomorrow if you become paralyzed tonight: the obedience proposition of such an obligation, namely the proposition that either you don’t become paralyzed tonight or you run tomorrow, is feasible for you (since you can actualize its second </a:t>
            </a:r>
            <a:r>
              <a:rPr lang="en-US" dirty="0" err="1" smtClean="0"/>
              <a:t>disjunct</a:t>
            </a:r>
            <a:r>
              <a:rPr lang="en-US" dirty="0" smtClean="0"/>
              <a:t>) but is not inevitable for you (since it might be false if you became paralyzed tonight). I reply that the ought-implies-live-option principle does explain why you have no such conditional obligation: although you can actualize the second </a:t>
            </a:r>
            <a:r>
              <a:rPr lang="en-US" dirty="0" err="1" smtClean="0"/>
              <a:t>disjunct</a:t>
            </a:r>
            <a:r>
              <a:rPr lang="en-US" dirty="0" smtClean="0"/>
              <a:t>, you cannot actualize the disjunction. This is because it is inevitable for you that you will not actualize the disjunction: if you were </a:t>
            </a:r>
            <a:r>
              <a:rPr lang="en-US" i="1" dirty="0" smtClean="0"/>
              <a:t>not </a:t>
            </a:r>
            <a:r>
              <a:rPr lang="en-US" dirty="0" smtClean="0"/>
              <a:t>paralyzed tonight, the disjunction would become settled tonight without your involvement, so you wouldn’t actualize it, and if you </a:t>
            </a:r>
            <a:r>
              <a:rPr lang="en-US" i="1" dirty="0" smtClean="0"/>
              <a:t>were </a:t>
            </a:r>
            <a:r>
              <a:rPr lang="en-US" dirty="0" smtClean="0"/>
              <a:t>paralyzed tonight, then you would not run tomorrow, and then the disjunction would be false, so again you wouldn’t actualize it.</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46535"/>
            <a:fld id="{276754C6-21C5-4654-9B89-C27BE836B9CE}" type="slidenum">
              <a:rPr lang="en-US" smtClean="0"/>
              <a:pPr defTabSz="946535"/>
              <a:t>26</a:t>
            </a:fld>
            <a:endParaRPr lang="en-US" dirty="0" smtClean="0"/>
          </a:p>
        </p:txBody>
      </p:sp>
      <p:sp>
        <p:nvSpPr>
          <p:cNvPr id="27651" name="Rectangle 2"/>
          <p:cNvSpPr>
            <a:spLocks noGrp="1" noRot="1" noChangeAspect="1" noChangeArrowheads="1" noTextEdit="1"/>
          </p:cNvSpPr>
          <p:nvPr>
            <p:ph type="sldImg"/>
          </p:nvPr>
        </p:nvSpPr>
        <p:spPr>
          <a:xfrm>
            <a:off x="1189038" y="703263"/>
            <a:ext cx="4632325" cy="3473450"/>
          </a:xfrm>
          <a:ln cap="flat"/>
        </p:spPr>
      </p:sp>
      <p:sp>
        <p:nvSpPr>
          <p:cNvPr id="27652" name="Rectangle 3"/>
          <p:cNvSpPr>
            <a:spLocks noGrp="1" noChangeArrowheads="1"/>
          </p:cNvSpPr>
          <p:nvPr>
            <p:ph type="body" idx="1"/>
          </p:nvPr>
        </p:nvSpPr>
        <p:spPr>
          <a:xfrm>
            <a:off x="369640" y="4342985"/>
            <a:ext cx="6271121" cy="4501949"/>
          </a:xfrm>
          <a:noFill/>
          <a:ln/>
        </p:spPr>
        <p:txBody>
          <a:bodyPr/>
          <a:lstStyle/>
          <a:p>
            <a:pPr algn="just"/>
            <a:r>
              <a:rPr lang="en-US" dirty="0" smtClean="0"/>
              <a:t>In a paper published in 2011, Peter Graham proposed an objection to OIC along the following lines. Suppose that, unless a janitor kills a surgeon, the surgeon will kill an innocent man in order to save the lives of ten people who need organ transplants. According to Graham, it is morally permissible for the janitor to kill the surgeon in order to stop her, and the best explanation of this is that otherwise the surgeon would </a:t>
            </a:r>
            <a:r>
              <a:rPr lang="en-US" i="1" dirty="0" smtClean="0"/>
              <a:t>impermissibly </a:t>
            </a:r>
            <a:r>
              <a:rPr lang="en-US" dirty="0" smtClean="0"/>
              <a:t>kill the man. Moreover, according to Graham, these claims still hold if one further specifies that the surgeon </a:t>
            </a:r>
            <a:r>
              <a:rPr lang="en-US" i="1" dirty="0" smtClean="0"/>
              <a:t>cannot refrain </a:t>
            </a:r>
            <a:r>
              <a:rPr lang="en-US" dirty="0" smtClean="0"/>
              <a:t>from killing the man: it is still morally permissible for the janitor to kill the surgeon in order to stop her, and the best explanation of this is still that otherwise the surgeon would </a:t>
            </a:r>
            <a:r>
              <a:rPr lang="en-US" i="1" dirty="0" smtClean="0"/>
              <a:t>impermissibly </a:t>
            </a:r>
            <a:r>
              <a:rPr lang="en-US" dirty="0" smtClean="0"/>
              <a:t>kill the man. But then the surgeon has an </a:t>
            </a:r>
            <a:r>
              <a:rPr lang="en-US" i="1" dirty="0" smtClean="0"/>
              <a:t>obligation </a:t>
            </a:r>
            <a:r>
              <a:rPr lang="en-US" dirty="0" smtClean="0"/>
              <a:t>not to kill the man, although she cannot refrain from killing him, and OIC is false. I reply first that the explanation proposed by Graham cannot be correct. To see this, suppose that instead of a surgeon it is a robot that is going to kill the man unless the janitor destroys it. It is permissible for the janitor to destroy the robot in order to stop it, but the explanation cannot be that otherwise the robot would </a:t>
            </a:r>
            <a:r>
              <a:rPr lang="en-US" i="1" dirty="0" smtClean="0"/>
              <a:t>impermissibly </a:t>
            </a:r>
            <a:r>
              <a:rPr lang="en-US" dirty="0" smtClean="0"/>
              <a:t>kill the man, since the robot has no obligations. (Assume it is not a very intelligent robot.) So, going back to the original scenario, what </a:t>
            </a:r>
            <a:r>
              <a:rPr lang="en-US" i="1" dirty="0" smtClean="0"/>
              <a:t>is </a:t>
            </a:r>
            <a:r>
              <a:rPr lang="en-US" dirty="0" smtClean="0"/>
              <a:t>the best explanation of the fact that it is permissible for the janitor to kill the surgeon? I propose it is something very close to—but still crucially different from—what Graham proposes: if the janitor does not kill the surgeon, something impermissible will occur; namely, the surgeon will kill the man. But if the surgeon cannot refrain from killing the man, her killing him is impermissible </a:t>
            </a:r>
            <a:r>
              <a:rPr lang="en-US" i="1" dirty="0" smtClean="0"/>
              <a:t>impersonally</a:t>
            </a:r>
            <a:r>
              <a:rPr lang="en-US" dirty="0" smtClean="0"/>
              <a:t>, not impermissible </a:t>
            </a:r>
            <a:r>
              <a:rPr lang="en-US" i="1" dirty="0" smtClean="0"/>
              <a:t>for the surgeon</a:t>
            </a:r>
            <a:r>
              <a:rPr lang="en-US" dirty="0" smtClean="0"/>
              <a:t>: it is something that should not be the case. Impersonal impermissibility does not entail the existence</a:t>
            </a:r>
            <a:r>
              <a:rPr lang="en-US" i="1" dirty="0" smtClean="0"/>
              <a:t> </a:t>
            </a:r>
            <a:r>
              <a:rPr lang="en-US" dirty="0" smtClean="0"/>
              <a:t>of any personal obligation, so of any obligation that the surgeon has.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9"/>
          <p:cNvGrpSpPr>
            <a:grpSpLocks/>
          </p:cNvGrpSpPr>
          <p:nvPr/>
        </p:nvGrpSpPr>
        <p:grpSpPr bwMode="auto">
          <a:xfrm>
            <a:off x="4763" y="3276600"/>
            <a:ext cx="9137650" cy="152400"/>
            <a:chOff x="3" y="2064"/>
            <a:chExt cx="5756" cy="96"/>
          </a:xfrm>
        </p:grpSpPr>
        <p:sp>
          <p:nvSpPr>
            <p:cNvPr id="5" name="Rectangle 7"/>
            <p:cNvSpPr>
              <a:spLocks noChangeArrowheads="1"/>
            </p:cNvSpPr>
            <p:nvPr/>
          </p:nvSpPr>
          <p:spPr bwMode="ltGray">
            <a:xfrm>
              <a:off x="3" y="2064"/>
              <a:ext cx="5756"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6" name="Rectangle 8"/>
            <p:cNvSpPr>
              <a:spLocks noChangeArrowheads="1"/>
            </p:cNvSpPr>
            <p:nvPr/>
          </p:nvSpPr>
          <p:spPr bwMode="ltGray">
            <a:xfrm>
              <a:off x="3" y="2136"/>
              <a:ext cx="5756"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3074" name="Rectangle 2"/>
          <p:cNvSpPr>
            <a:spLocks noGrp="1" noChangeArrowheads="1"/>
          </p:cNvSpPr>
          <p:nvPr>
            <p:ph type="ctrTitle" sz="quarter"/>
          </p:nvPr>
        </p:nvSpPr>
        <p:spPr>
          <a:xfrm>
            <a:off x="685800" y="2057400"/>
            <a:ext cx="777240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sz="quarter" idx="1"/>
          </p:nvPr>
        </p:nvSpPr>
        <p:spPr>
          <a:xfrm>
            <a:off x="1371600" y="41148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7" name="Rectangle 4"/>
          <p:cNvSpPr>
            <a:spLocks noGrp="1" noChangeArrowheads="1"/>
          </p:cNvSpPr>
          <p:nvPr>
            <p:ph type="dt" sz="quarter"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5D906AEF-1197-42ED-8802-C68DEEADDF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2668CA95-0477-414E-A629-E87D537E3C7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CA2D48F7-A27C-440B-A355-39FC1665293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DFCA4973-E2DD-4A78-A4C6-F46AC603A7F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9DD6E8CB-2D51-4D33-92B1-A0C73A396B0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43360B8A-DA95-4ADA-ADF1-55F85C9009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AF6D302B-0BB3-4FD1-A1BE-E6D68C37CFD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FECA949F-F473-4C09-846B-D06EED9416F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817A32E7-E395-491D-A037-D0B29A201F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ED6C1CE1-A800-4F70-B1A5-DE7C663A72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4F6C2048-C1B7-437A-9A47-3A5E34A25BA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4"/>
          <p:cNvGrpSpPr>
            <a:grpSpLocks/>
          </p:cNvGrpSpPr>
          <p:nvPr/>
        </p:nvGrpSpPr>
        <p:grpSpPr bwMode="auto">
          <a:xfrm>
            <a:off x="0" y="1428750"/>
            <a:ext cx="9142413" cy="152400"/>
            <a:chOff x="0" y="900"/>
            <a:chExt cx="5759" cy="96"/>
          </a:xfrm>
        </p:grpSpPr>
        <p:sp>
          <p:nvSpPr>
            <p:cNvPr id="2" name="Rectangle 2"/>
            <p:cNvSpPr>
              <a:spLocks noChangeArrowheads="1"/>
            </p:cNvSpPr>
            <p:nvPr/>
          </p:nvSpPr>
          <p:spPr bwMode="ltGray">
            <a:xfrm>
              <a:off x="0" y="900"/>
              <a:ext cx="5759"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3" name="Rectangle 3"/>
            <p:cNvSpPr>
              <a:spLocks noChangeArrowheads="1"/>
            </p:cNvSpPr>
            <p:nvPr/>
          </p:nvSpPr>
          <p:spPr bwMode="ltGray">
            <a:xfrm>
              <a:off x="0" y="972"/>
              <a:ext cx="5759"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1027" name="Rectangle 5"/>
          <p:cNvSpPr>
            <a:spLocks noGrp="1" noChangeArrowheads="1"/>
          </p:cNvSpPr>
          <p:nvPr>
            <p:ph type="title"/>
          </p:nvPr>
        </p:nvSpPr>
        <p:spPr bwMode="auto">
          <a:xfrm>
            <a:off x="609600" y="228600"/>
            <a:ext cx="7848600" cy="1143000"/>
          </a:xfrm>
          <a:prstGeom prst="rect">
            <a:avLst/>
          </a:prstGeom>
          <a:noFill/>
          <a:ln w="9525">
            <a:noFill/>
            <a:miter lim="800000"/>
            <a:headEnd/>
            <a:tailEnd/>
          </a:ln>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028" name="Rectangle 6"/>
          <p:cNvSpPr>
            <a:spLocks noGrp="1" noChangeArrowheads="1"/>
          </p:cNvSpPr>
          <p:nvPr>
            <p:ph type="body" idx="1"/>
          </p:nvPr>
        </p:nvSpPr>
        <p:spPr bwMode="auto">
          <a:xfrm>
            <a:off x="609600" y="1981200"/>
            <a:ext cx="78486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lvl1pPr>
          </a:lstStyle>
          <a:p>
            <a:pPr>
              <a:defRPr/>
            </a:pPr>
            <a:endParaRPr lang="en-US"/>
          </a:p>
        </p:txBody>
      </p:sp>
      <p:sp>
        <p:nvSpPr>
          <p:cNvPr id="103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a:defRPr/>
            </a:pPr>
            <a:endParaRPr lang="en-US"/>
          </a:p>
        </p:txBody>
      </p:sp>
      <p:sp>
        <p:nvSpPr>
          <p:cNvPr id="1033" name="Rectangle 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a:defRPr/>
            </a:pPr>
            <a:fld id="{2084F7B3-07D9-4392-9F17-B896F19329D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7"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Monotype Sort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tx2"/>
        </a:buClr>
        <a:buSzPct val="65000"/>
        <a:buFont typeface="Monotype Sorts" pitchFamily="2" charset="2"/>
        <a:buChar char="l"/>
        <a:defRPr sz="2000">
          <a:solidFill>
            <a:schemeClr val="tx1"/>
          </a:solidFill>
          <a:latin typeface="+mn-lt"/>
          <a:cs typeface="+mn-cs"/>
        </a:defRPr>
      </a:lvl4pPr>
      <a:lvl5pPr marL="20574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5pPr>
      <a:lvl6pPr marL="25146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6pPr>
      <a:lvl7pPr marL="29718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7pPr>
      <a:lvl8pPr marL="34290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8pPr>
      <a:lvl9pPr marL="38862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1295400"/>
            <a:ext cx="8001000" cy="1600200"/>
          </a:xfrm>
          <a:noFill/>
        </p:spPr>
        <p:txBody>
          <a:bodyPr/>
          <a:lstStyle/>
          <a:p>
            <a:r>
              <a:rPr lang="en-US" sz="4600" dirty="0" smtClean="0"/>
              <a:t>I OUGHT,</a:t>
            </a:r>
            <a:br>
              <a:rPr lang="en-US" sz="4600" dirty="0" smtClean="0"/>
            </a:br>
            <a:r>
              <a:rPr lang="en-US" sz="4600" dirty="0" smtClean="0"/>
              <a:t>THEREFORE I CAN OBEY</a:t>
            </a:r>
          </a:p>
        </p:txBody>
      </p:sp>
      <p:sp>
        <p:nvSpPr>
          <p:cNvPr id="3075" name="Rectangle 3"/>
          <p:cNvSpPr>
            <a:spLocks noGrp="1" noChangeArrowheads="1"/>
          </p:cNvSpPr>
          <p:nvPr>
            <p:ph type="subTitle" idx="1"/>
          </p:nvPr>
        </p:nvSpPr>
        <p:spPr>
          <a:xfrm>
            <a:off x="990600" y="3429000"/>
            <a:ext cx="7543800" cy="2895600"/>
          </a:xfrm>
          <a:noFill/>
        </p:spPr>
        <p:txBody>
          <a:bodyPr/>
          <a:lstStyle/>
          <a:p>
            <a:endParaRPr lang="en-US" sz="1800" dirty="0" smtClean="0">
              <a:solidFill>
                <a:schemeClr val="folHlink"/>
              </a:solidFill>
              <a:latin typeface="Arial" charset="0"/>
            </a:endParaRPr>
          </a:p>
          <a:p>
            <a:r>
              <a:rPr lang="en-US" dirty="0" smtClean="0">
                <a:solidFill>
                  <a:schemeClr val="folHlink"/>
                </a:solidFill>
              </a:rPr>
              <a:t>Peter B. M. Vranas</a:t>
            </a:r>
          </a:p>
          <a:p>
            <a:r>
              <a:rPr lang="en-US" dirty="0" smtClean="0">
                <a:solidFill>
                  <a:schemeClr val="folHlink"/>
                </a:solidFill>
              </a:rPr>
              <a:t>vranas@wisc.edu</a:t>
            </a:r>
            <a:endParaRPr lang="en-US" sz="400" dirty="0" smtClean="0">
              <a:solidFill>
                <a:schemeClr val="folHlink"/>
              </a:solidFill>
            </a:endParaRPr>
          </a:p>
          <a:p>
            <a:r>
              <a:rPr lang="en-US" dirty="0" smtClean="0">
                <a:solidFill>
                  <a:schemeClr val="folHlink"/>
                </a:solidFill>
              </a:rPr>
              <a:t>University of Wisconsin-Madison</a:t>
            </a:r>
          </a:p>
          <a:p>
            <a:endParaRPr lang="en-US" sz="2600" dirty="0" smtClean="0">
              <a:solidFill>
                <a:schemeClr val="folHlink"/>
              </a:solidFill>
            </a:endParaRPr>
          </a:p>
          <a:p>
            <a:r>
              <a:rPr lang="en-US" sz="2400" dirty="0" smtClean="0">
                <a:solidFill>
                  <a:schemeClr val="folHlink"/>
                </a:solidFill>
              </a:rPr>
              <a:t>Facts &amp; Norms III Workshop, 24 August 2017</a:t>
            </a: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OUGHT IMPLIES CAN (OIC)</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dirty="0" smtClean="0"/>
              <a:t>(OIC) By virtue of conceptual necessity, if an agent at a given time </a:t>
            </a:r>
            <a:r>
              <a:rPr lang="en-US" i="1" dirty="0" smtClean="0"/>
              <a:t>ought </a:t>
            </a:r>
            <a:r>
              <a:rPr lang="en-US" dirty="0" smtClean="0"/>
              <a:t>(i.e., has an </a:t>
            </a:r>
            <a:r>
              <a:rPr lang="en-US" i="1" dirty="0" smtClean="0"/>
              <a:t>objective, pro </a:t>
            </a:r>
            <a:r>
              <a:rPr lang="en-US" i="1" dirty="0" err="1" smtClean="0"/>
              <a:t>tanto</a:t>
            </a:r>
            <a:r>
              <a:rPr lang="en-US" i="1" dirty="0" smtClean="0"/>
              <a:t> obligation</a:t>
            </a:r>
            <a:r>
              <a:rPr lang="en-US" dirty="0" smtClean="0"/>
              <a:t>) to do something, then the agent at that time </a:t>
            </a:r>
            <a:r>
              <a:rPr lang="en-US" i="1" dirty="0" smtClean="0"/>
              <a:t>can</a:t>
            </a:r>
            <a:r>
              <a:rPr lang="en-US" dirty="0" smtClean="0"/>
              <a:t> (i.e., has </a:t>
            </a:r>
            <a:r>
              <a:rPr lang="en-US" i="1" dirty="0" smtClean="0"/>
              <a:t>both the ability and the opportunity</a:t>
            </a:r>
            <a:r>
              <a:rPr lang="en-US" dirty="0" smtClean="0"/>
              <a:t> to) do the thing.</a:t>
            </a:r>
          </a:p>
          <a:p>
            <a:r>
              <a:rPr lang="en-US" dirty="0" smtClean="0"/>
              <a:t>Obligations, abilities, and opportunities are </a:t>
            </a:r>
            <a:r>
              <a:rPr lang="en-US" i="1" dirty="0" smtClean="0"/>
              <a:t>indexed to times</a:t>
            </a:r>
            <a:r>
              <a:rPr lang="en-US" dirty="0" smtClean="0"/>
              <a:t>. OIC relates obligations at a given time with abilities and opportunities at the </a:t>
            </a:r>
            <a:r>
              <a:rPr lang="en-US" i="1" dirty="0" smtClean="0"/>
              <a:t>same</a:t>
            </a:r>
            <a:r>
              <a:rPr lang="en-US" dirty="0" smtClean="0"/>
              <a:t> time.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TWO LIMITATIONS OF OIC</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dirty="0" smtClean="0"/>
              <a:t>OIC explains why we don’t have certain </a:t>
            </a:r>
            <a:r>
              <a:rPr lang="en-US" i="1" smtClean="0"/>
              <a:t>infeas-ible</a:t>
            </a:r>
            <a:r>
              <a:rPr lang="en-US" i="1" dirty="0" smtClean="0"/>
              <a:t> </a:t>
            </a:r>
            <a:r>
              <a:rPr lang="en-US" dirty="0" smtClean="0"/>
              <a:t>obligations (i.e., obligations we can’t obey).</a:t>
            </a:r>
          </a:p>
          <a:p>
            <a:r>
              <a:rPr lang="en-US" dirty="0" smtClean="0"/>
              <a:t>But OIC doesn’t explain why we don’t have infeasible obligations to </a:t>
            </a:r>
            <a:r>
              <a:rPr lang="en-US" i="1" dirty="0" smtClean="0"/>
              <a:t>feel</a:t>
            </a:r>
            <a:r>
              <a:rPr lang="en-US" dirty="0" smtClean="0"/>
              <a:t> or infeasible </a:t>
            </a:r>
            <a:r>
              <a:rPr lang="en-US" i="1" dirty="0" smtClean="0"/>
              <a:t>conditional </a:t>
            </a:r>
            <a:r>
              <a:rPr lang="en-US" dirty="0" smtClean="0"/>
              <a:t>obligations.</a:t>
            </a:r>
          </a:p>
          <a:p>
            <a:r>
              <a:rPr lang="en-US" u="sng" dirty="0" smtClean="0"/>
              <a:t>Primary project</a:t>
            </a:r>
            <a:r>
              <a:rPr lang="en-US" dirty="0" smtClean="0"/>
              <a:t>: generalize OIC to reach a </a:t>
            </a:r>
            <a:r>
              <a:rPr lang="en-US" dirty="0" err="1" smtClean="0"/>
              <a:t>prin-ciple</a:t>
            </a:r>
            <a:r>
              <a:rPr lang="en-US" dirty="0" smtClean="0"/>
              <a:t> informative about all kinds of obligations.</a:t>
            </a:r>
          </a:p>
          <a:p>
            <a:r>
              <a:rPr lang="en-US" u="sng" dirty="0" smtClean="0"/>
              <a:t>Secondary project</a:t>
            </a:r>
            <a:r>
              <a:rPr lang="en-US" dirty="0" smtClean="0"/>
              <a:t>: defend an ought-implies-can-avoid principle.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09600" y="228600"/>
            <a:ext cx="8229600" cy="1143000"/>
          </a:xfrm>
          <a:noFill/>
        </p:spPr>
        <p:txBody>
          <a:bodyPr/>
          <a:lstStyle/>
          <a:p>
            <a:r>
              <a:rPr lang="en-US" smtClean="0"/>
              <a:t>OVERVIEW</a:t>
            </a:r>
          </a:p>
        </p:txBody>
      </p:sp>
      <p:sp>
        <p:nvSpPr>
          <p:cNvPr id="6147" name="Rectangle 3"/>
          <p:cNvSpPr>
            <a:spLocks noGrp="1" noChangeArrowheads="1"/>
          </p:cNvSpPr>
          <p:nvPr>
            <p:ph type="body" idx="1"/>
          </p:nvPr>
        </p:nvSpPr>
        <p:spPr>
          <a:xfrm>
            <a:off x="685800" y="1600200"/>
            <a:ext cx="8229600" cy="4267200"/>
          </a:xfrm>
          <a:noFill/>
        </p:spPr>
        <p:txBody>
          <a:bodyPr/>
          <a:lstStyle/>
          <a:p>
            <a:pPr marL="0" indent="0" algn="ctr">
              <a:lnSpc>
                <a:spcPct val="90000"/>
              </a:lnSpc>
              <a:spcBef>
                <a:spcPct val="17000"/>
              </a:spcBef>
              <a:buFont typeface="Monotype Sorts" pitchFamily="2" charset="2"/>
              <a:buNone/>
            </a:pPr>
            <a:endParaRPr lang="en-US" sz="400" u="sng" dirty="0" smtClean="0"/>
          </a:p>
          <a:p>
            <a:pPr marL="0" indent="0" algn="ctr">
              <a:lnSpc>
                <a:spcPct val="90000"/>
              </a:lnSpc>
              <a:spcBef>
                <a:spcPct val="17000"/>
              </a:spcBef>
              <a:buFont typeface="Monotype Sorts" pitchFamily="2" charset="2"/>
              <a:buNone/>
            </a:pPr>
            <a:endParaRPr lang="en-US" sz="400" u="sng" dirty="0" smtClean="0"/>
          </a:p>
          <a:p>
            <a:pPr marL="0" indent="0" algn="ctr">
              <a:lnSpc>
                <a:spcPct val="90000"/>
              </a:lnSpc>
              <a:spcBef>
                <a:spcPct val="17000"/>
              </a:spcBef>
              <a:buFont typeface="Monotype Sorts" pitchFamily="2" charset="2"/>
              <a:buNone/>
            </a:pPr>
            <a:r>
              <a:rPr lang="en-US" u="sng" dirty="0" smtClean="0"/>
              <a:t>Part 1</a:t>
            </a:r>
            <a:endParaRPr lang="en-US" dirty="0" smtClean="0"/>
          </a:p>
          <a:p>
            <a:pPr algn="ctr">
              <a:buNone/>
            </a:pPr>
            <a:r>
              <a:rPr lang="en-US" dirty="0" smtClean="0"/>
              <a:t>UNCONDITIONAL OBLIGATIONS:</a:t>
            </a:r>
          </a:p>
          <a:p>
            <a:pPr algn="ctr">
              <a:buNone/>
            </a:pPr>
            <a:r>
              <a:rPr lang="en-US" dirty="0" smtClean="0"/>
              <a:t>OUGHT IMPLIES CAN SATISFY (OICS)</a:t>
            </a:r>
          </a:p>
          <a:p>
            <a:pPr marL="0" indent="0" algn="ctr">
              <a:lnSpc>
                <a:spcPct val="90000"/>
              </a:lnSpc>
              <a:spcBef>
                <a:spcPct val="17000"/>
              </a:spcBef>
              <a:buNone/>
            </a:pPr>
            <a:endParaRPr lang="en-US" sz="400" dirty="0" smtClean="0"/>
          </a:p>
          <a:p>
            <a:pPr marL="0" indent="0" algn="ctr">
              <a:lnSpc>
                <a:spcPct val="90000"/>
              </a:lnSpc>
              <a:spcBef>
                <a:spcPct val="17000"/>
              </a:spcBef>
              <a:buFont typeface="Monotype Sorts" pitchFamily="2" charset="2"/>
              <a:buNone/>
            </a:pPr>
            <a:endParaRPr lang="en-US" sz="400" dirty="0" smtClean="0"/>
          </a:p>
          <a:p>
            <a:pPr marL="0" indent="0" algn="ctr">
              <a:lnSpc>
                <a:spcPct val="90000"/>
              </a:lnSpc>
              <a:spcBef>
                <a:spcPct val="17000"/>
              </a:spcBef>
              <a:buFont typeface="Monotype Sorts" pitchFamily="2" charset="2"/>
              <a:buNone/>
            </a:pPr>
            <a:r>
              <a:rPr lang="en-US" u="sng" dirty="0" smtClean="0"/>
              <a:t>Part 2</a:t>
            </a:r>
            <a:endParaRPr lang="en-US" dirty="0" smtClean="0"/>
          </a:p>
          <a:p>
            <a:pPr algn="ctr">
              <a:buNone/>
            </a:pPr>
            <a:r>
              <a:rPr lang="en-US" dirty="0" smtClean="0"/>
              <a:t>CONDITIONAL OBLIGATIONS:</a:t>
            </a:r>
          </a:p>
          <a:p>
            <a:pPr algn="ctr">
              <a:buNone/>
            </a:pPr>
            <a:r>
              <a:rPr lang="en-US" dirty="0" smtClean="0"/>
              <a:t>OUGHT IMPLIES CAN OBEY (OICO)</a:t>
            </a:r>
          </a:p>
          <a:p>
            <a:pPr marL="0" indent="0" algn="ctr">
              <a:lnSpc>
                <a:spcPct val="90000"/>
              </a:lnSpc>
              <a:spcBef>
                <a:spcPct val="17000"/>
              </a:spcBef>
              <a:buNone/>
            </a:pPr>
            <a:endParaRPr lang="en-US" sz="400" dirty="0" smtClean="0"/>
          </a:p>
          <a:p>
            <a:pPr marL="0" indent="0" algn="ctr">
              <a:lnSpc>
                <a:spcPct val="90000"/>
              </a:lnSpc>
              <a:spcBef>
                <a:spcPct val="17000"/>
              </a:spcBef>
              <a:buNone/>
            </a:pPr>
            <a:r>
              <a:rPr lang="en-US" u="sng" dirty="0" smtClean="0"/>
              <a:t>Part 3</a:t>
            </a:r>
            <a:endParaRPr lang="en-US" dirty="0" smtClean="0"/>
          </a:p>
          <a:p>
            <a:pPr algn="ctr">
              <a:buNone/>
            </a:pPr>
            <a:r>
              <a:rPr lang="en-US" dirty="0" smtClean="0"/>
              <a:t>OUGHT IMPLIES LIVE OPTION (OILO)</a:t>
            </a:r>
            <a:endParaRPr lang="en-US" sz="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OIC REFORMULATED</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600"/>
              </a:lnSpc>
            </a:pPr>
            <a:r>
              <a:rPr lang="en-US" i="1" dirty="0" smtClean="0"/>
              <a:t>Satisfaction proposition</a:t>
            </a:r>
            <a:r>
              <a:rPr lang="en-US" dirty="0" smtClean="0"/>
              <a:t> of your obligation to help me: the proposition that you help me.</a:t>
            </a:r>
          </a:p>
          <a:p>
            <a:pPr>
              <a:lnSpc>
                <a:spcPts val="3600"/>
              </a:lnSpc>
            </a:pPr>
            <a:r>
              <a:rPr lang="en-US" dirty="0" smtClean="0"/>
              <a:t>S at t </a:t>
            </a:r>
            <a:r>
              <a:rPr lang="en-US" i="1" dirty="0" smtClean="0"/>
              <a:t>can satisfy</a:t>
            </a:r>
            <a:r>
              <a:rPr lang="en-US" dirty="0" smtClean="0"/>
              <a:t> an obligation </a:t>
            </a:r>
            <a:r>
              <a:rPr lang="en-US" dirty="0" err="1" smtClean="0"/>
              <a:t>iff</a:t>
            </a:r>
            <a:r>
              <a:rPr lang="en-US" dirty="0" smtClean="0"/>
              <a:t> S at t can cause the satisfaction proposition of the obligation to be true (i.e., can </a:t>
            </a:r>
            <a:r>
              <a:rPr lang="en-US" i="1" dirty="0" smtClean="0"/>
              <a:t>actualize </a:t>
            </a:r>
            <a:r>
              <a:rPr lang="en-US" dirty="0" smtClean="0"/>
              <a:t>that proposition).</a:t>
            </a:r>
          </a:p>
          <a:p>
            <a:pPr>
              <a:lnSpc>
                <a:spcPts val="3600"/>
              </a:lnSpc>
            </a:pPr>
            <a:r>
              <a:rPr lang="en-US" dirty="0" smtClean="0"/>
              <a:t>(OIC) If S at t has an obligation to do something, then S at t can do the thing. Equivalently:</a:t>
            </a:r>
          </a:p>
          <a:p>
            <a:pPr>
              <a:lnSpc>
                <a:spcPts val="3600"/>
              </a:lnSpc>
            </a:pPr>
            <a:r>
              <a:rPr lang="en-US" dirty="0" smtClean="0"/>
              <a:t>(OIC) If S at t has an obligation to do something, then S at t </a:t>
            </a:r>
            <a:r>
              <a:rPr lang="en-US" i="1" dirty="0" smtClean="0"/>
              <a:t>can satisfy</a:t>
            </a:r>
            <a:r>
              <a:rPr lang="en-US" dirty="0" smtClean="0"/>
              <a:t> the obligation (i.e., can actualize its satisfaction proposition).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NON-AGENTIAL OBLIGATIONS</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i="1" dirty="0" smtClean="0"/>
              <a:t>Agential </a:t>
            </a:r>
            <a:r>
              <a:rPr lang="en-US" dirty="0" smtClean="0"/>
              <a:t>obligation (i.e., obligation to </a:t>
            </a:r>
            <a:r>
              <a:rPr lang="en-US" i="1" dirty="0" smtClean="0"/>
              <a:t>do</a:t>
            </a:r>
            <a:r>
              <a:rPr lang="en-US" dirty="0" smtClean="0"/>
              <a:t>): obligation to </a:t>
            </a:r>
            <a:r>
              <a:rPr lang="en-US" i="1" dirty="0" smtClean="0"/>
              <a:t>make something the case</a:t>
            </a:r>
            <a:r>
              <a:rPr lang="en-US" dirty="0" smtClean="0"/>
              <a:t>. Are there </a:t>
            </a:r>
            <a:r>
              <a:rPr lang="en-US" i="1" dirty="0" smtClean="0"/>
              <a:t>non-</a:t>
            </a:r>
            <a:r>
              <a:rPr lang="en-US" dirty="0" smtClean="0"/>
              <a:t>agential obligations?</a:t>
            </a:r>
          </a:p>
          <a:p>
            <a:r>
              <a:rPr lang="en-US" u="sng" dirty="0" smtClean="0"/>
              <a:t>Obligation to </a:t>
            </a:r>
            <a:r>
              <a:rPr lang="en-US" i="1" u="sng" dirty="0" smtClean="0"/>
              <a:t>attend </a:t>
            </a:r>
            <a:r>
              <a:rPr lang="en-US" u="sng" dirty="0" smtClean="0"/>
              <a:t>my wedding</a:t>
            </a:r>
            <a:r>
              <a:rPr lang="en-US" dirty="0" smtClean="0"/>
              <a:t>. If you are brought to my wedding by force, you attend but you don’t </a:t>
            </a:r>
            <a:r>
              <a:rPr lang="en-US" i="1" dirty="0" smtClean="0"/>
              <a:t>make it the case </a:t>
            </a:r>
            <a:r>
              <a:rPr lang="en-US" dirty="0" smtClean="0"/>
              <a:t>that you attend.</a:t>
            </a:r>
          </a:p>
          <a:p>
            <a:r>
              <a:rPr lang="en-US" u="sng" dirty="0" smtClean="0"/>
              <a:t>Obligation </a:t>
            </a:r>
            <a:r>
              <a:rPr lang="en-US" i="1" u="sng" dirty="0" smtClean="0"/>
              <a:t>not </a:t>
            </a:r>
            <a:r>
              <a:rPr lang="en-US" u="sng" dirty="0" smtClean="0"/>
              <a:t>to kill me</a:t>
            </a:r>
            <a:r>
              <a:rPr lang="en-US" dirty="0" smtClean="0"/>
              <a:t>. If I kill you, you don’t kill me but you don’t </a:t>
            </a:r>
            <a:r>
              <a:rPr lang="en-US" i="1" dirty="0" smtClean="0"/>
              <a:t>make it the case </a:t>
            </a:r>
            <a:r>
              <a:rPr lang="en-US" dirty="0" smtClean="0"/>
              <a:t>that you don’t kill me.</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OUGHT IMPLIES CAN SATISFY</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600"/>
              </a:lnSpc>
            </a:pPr>
            <a:r>
              <a:rPr lang="en-US" dirty="0" smtClean="0"/>
              <a:t>If you cannot attend my wedding, then you lack both (1) the </a:t>
            </a:r>
            <a:r>
              <a:rPr lang="en-US" i="1" dirty="0" smtClean="0"/>
              <a:t>agential</a:t>
            </a:r>
            <a:r>
              <a:rPr lang="en-US" dirty="0" smtClean="0"/>
              <a:t> obligation to make it the case that you attend and (2) the </a:t>
            </a:r>
            <a:r>
              <a:rPr lang="en-US" i="1" dirty="0" smtClean="0"/>
              <a:t>non-</a:t>
            </a:r>
            <a:r>
              <a:rPr lang="en-US" dirty="0" smtClean="0"/>
              <a:t>agential obligation to attend. But OIC doesn’t explain why you lack (2).</a:t>
            </a:r>
          </a:p>
          <a:p>
            <a:pPr>
              <a:lnSpc>
                <a:spcPts val="3600"/>
              </a:lnSpc>
            </a:pPr>
            <a:r>
              <a:rPr lang="en-US" dirty="0" smtClean="0"/>
              <a:t>(OIC) If S at t has an obligation </a:t>
            </a:r>
            <a:r>
              <a:rPr lang="en-US" i="1" dirty="0" smtClean="0"/>
              <a:t>to do </a:t>
            </a:r>
            <a:r>
              <a:rPr lang="en-US" dirty="0" smtClean="0"/>
              <a:t>something, then S at t can satisfy the obligation.</a:t>
            </a:r>
          </a:p>
          <a:p>
            <a:pPr>
              <a:lnSpc>
                <a:spcPts val="3600"/>
              </a:lnSpc>
            </a:pPr>
            <a:r>
              <a:rPr lang="en-US" dirty="0" smtClean="0"/>
              <a:t>(OICS) If S at t has an </a:t>
            </a:r>
            <a:r>
              <a:rPr lang="en-US" i="1" dirty="0" smtClean="0"/>
              <a:t>unconditional</a:t>
            </a:r>
            <a:r>
              <a:rPr lang="en-US" dirty="0" smtClean="0"/>
              <a:t> obligation, then S at t can satisfy the obligation.</a:t>
            </a:r>
          </a:p>
          <a:p>
            <a:pPr>
              <a:lnSpc>
                <a:spcPts val="3600"/>
              </a:lnSpc>
            </a:pPr>
            <a:r>
              <a:rPr lang="en-US" dirty="0" smtClean="0"/>
              <a:t> OICS is restricted to</a:t>
            </a:r>
            <a:r>
              <a:rPr lang="en-US" i="1" dirty="0" smtClean="0"/>
              <a:t> </a:t>
            </a:r>
            <a:r>
              <a:rPr lang="en-US" dirty="0" smtClean="0"/>
              <a:t>unconditional obligations.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LOSING OBLIGATIONS</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700"/>
              </a:lnSpc>
            </a:pPr>
            <a:r>
              <a:rPr lang="en-US" dirty="0" smtClean="0"/>
              <a:t>OICS explains why, if you have an unconditional obligation and you </a:t>
            </a:r>
            <a:r>
              <a:rPr lang="en-US" i="1" dirty="0" smtClean="0"/>
              <a:t>become unable</a:t>
            </a:r>
            <a:r>
              <a:rPr lang="en-US" dirty="0" smtClean="0"/>
              <a:t> to satisfy it, then you </a:t>
            </a:r>
            <a:r>
              <a:rPr lang="en-US" i="1" dirty="0" smtClean="0"/>
              <a:t>lose </a:t>
            </a:r>
            <a:r>
              <a:rPr lang="en-US" dirty="0" smtClean="0"/>
              <a:t>it. But in some cases you lose an obligation without becoming unable to satisfy it.</a:t>
            </a:r>
          </a:p>
          <a:p>
            <a:pPr>
              <a:lnSpc>
                <a:spcPts val="3700"/>
              </a:lnSpc>
            </a:pPr>
            <a:r>
              <a:rPr lang="en-US" dirty="0" smtClean="0"/>
              <a:t>You promise that my dog will be dead by mid-night. When you poison the dog, you are done with your obligation, so you lose it. But you can still satisfy it: you can kill the dog by shooting it.</a:t>
            </a:r>
          </a:p>
          <a:p>
            <a:pPr>
              <a:lnSpc>
                <a:spcPts val="3700"/>
              </a:lnSpc>
            </a:pPr>
            <a:r>
              <a:rPr lang="en-US" dirty="0" smtClean="0"/>
              <a:t>The point is not that OICS is </a:t>
            </a:r>
            <a:r>
              <a:rPr lang="en-US" i="1" dirty="0" smtClean="0"/>
              <a:t>false</a:t>
            </a:r>
            <a:r>
              <a:rPr lang="en-US" dirty="0" smtClean="0"/>
              <a:t>, but that it </a:t>
            </a:r>
            <a:r>
              <a:rPr lang="en-US" i="1" dirty="0" smtClean="0"/>
              <a:t>doesn’t explain </a:t>
            </a:r>
            <a:r>
              <a:rPr lang="en-US" dirty="0" smtClean="0"/>
              <a:t>why you lose the obligation.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OUGHT IMPLIES CAN VIOLATE?</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900"/>
              </a:lnSpc>
            </a:pPr>
            <a:r>
              <a:rPr lang="en-US" dirty="0" smtClean="0"/>
              <a:t>One might propose that you lose the obligation because you </a:t>
            </a:r>
            <a:r>
              <a:rPr lang="en-US" smtClean="0"/>
              <a:t>become </a:t>
            </a:r>
            <a:r>
              <a:rPr lang="en-US" i="1" smtClean="0"/>
              <a:t>unable </a:t>
            </a:r>
            <a:r>
              <a:rPr lang="en-US" i="1" dirty="0" smtClean="0"/>
              <a:t>to violate it</a:t>
            </a:r>
            <a:r>
              <a:rPr lang="en-US" dirty="0" smtClean="0"/>
              <a:t>.</a:t>
            </a:r>
          </a:p>
          <a:p>
            <a:pPr>
              <a:lnSpc>
                <a:spcPts val="3900"/>
              </a:lnSpc>
            </a:pPr>
            <a:r>
              <a:rPr lang="en-US" dirty="0" smtClean="0"/>
              <a:t>(OICV) If S at t has an unconditional obligation, then S at t </a:t>
            </a:r>
            <a:r>
              <a:rPr lang="en-US" i="1" dirty="0" smtClean="0"/>
              <a:t>can violate</a:t>
            </a:r>
            <a:r>
              <a:rPr lang="en-US" dirty="0" smtClean="0"/>
              <a:t> the obligation.</a:t>
            </a:r>
          </a:p>
          <a:p>
            <a:pPr>
              <a:lnSpc>
                <a:spcPts val="3900"/>
              </a:lnSpc>
            </a:pPr>
            <a:r>
              <a:rPr lang="en-US" u="sng" dirty="0" smtClean="0"/>
              <a:t>Counterexample to OICV</a:t>
            </a:r>
            <a:r>
              <a:rPr lang="en-US" dirty="0" smtClean="0"/>
              <a:t>: You promise that your daughter will </a:t>
            </a:r>
            <a:r>
              <a:rPr lang="en-US" i="1" dirty="0" smtClean="0"/>
              <a:t>not</a:t>
            </a:r>
            <a:r>
              <a:rPr lang="en-US" dirty="0" smtClean="0"/>
              <a:t> participate in a study. You can satisfy your obligation (by withholding your consent) but you cannot violate it (you cannot make it the case that she consents).</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ABILITY-NECESSITY</a:t>
            </a:r>
            <a:endParaRPr lang="en-US" dirty="0" smtClean="0">
              <a:solidFill>
                <a:srgbClr val="00CCCC"/>
              </a:solidFill>
            </a:endParaRPr>
          </a:p>
        </p:txBody>
      </p:sp>
      <p:sp>
        <p:nvSpPr>
          <p:cNvPr id="182275" name="Rectangle 3"/>
          <p:cNvSpPr>
            <a:spLocks noGrp="1" noChangeArrowheads="1"/>
          </p:cNvSpPr>
          <p:nvPr>
            <p:ph type="body" idx="1"/>
          </p:nvPr>
        </p:nvSpPr>
        <p:spPr>
          <a:xfrm>
            <a:off x="304800" y="1752600"/>
            <a:ext cx="8686800" cy="4114800"/>
          </a:xfrm>
          <a:noFill/>
        </p:spPr>
        <p:txBody>
          <a:bodyPr/>
          <a:lstStyle/>
          <a:p>
            <a:pPr>
              <a:lnSpc>
                <a:spcPts val="3700"/>
              </a:lnSpc>
            </a:pPr>
            <a:r>
              <a:rPr lang="en-US" dirty="0"/>
              <a:t>A proposition</a:t>
            </a:r>
            <a:r>
              <a:rPr lang="en-US" sz="2800" dirty="0"/>
              <a:t> </a:t>
            </a:r>
            <a:r>
              <a:rPr lang="en-US" dirty="0"/>
              <a:t>is </a:t>
            </a:r>
            <a:r>
              <a:rPr lang="en-US" i="1" dirty="0"/>
              <a:t>inevitable </a:t>
            </a:r>
            <a:r>
              <a:rPr lang="en-US" dirty="0"/>
              <a:t>(i.e</a:t>
            </a:r>
            <a:r>
              <a:rPr lang="en-US" dirty="0" smtClean="0"/>
              <a:t>.,</a:t>
            </a:r>
            <a:r>
              <a:rPr lang="en-US" sz="2800" dirty="0" smtClean="0"/>
              <a:t> </a:t>
            </a:r>
            <a:r>
              <a:rPr lang="en-US" i="1" dirty="0"/>
              <a:t>ability-necessary</a:t>
            </a:r>
            <a:r>
              <a:rPr lang="en-US" dirty="0"/>
              <a:t>) for S at t </a:t>
            </a:r>
            <a:r>
              <a:rPr lang="en-US" dirty="0" err="1"/>
              <a:t>iff</a:t>
            </a:r>
            <a:r>
              <a:rPr lang="en-US" dirty="0"/>
              <a:t> it </a:t>
            </a:r>
            <a:r>
              <a:rPr lang="en-US" i="1" dirty="0"/>
              <a:t>would </a:t>
            </a:r>
            <a:r>
              <a:rPr lang="en-US" dirty="0"/>
              <a:t>be true no matter what S were </a:t>
            </a:r>
            <a:r>
              <a:rPr lang="en-US" dirty="0" smtClean="0"/>
              <a:t>to </a:t>
            </a:r>
            <a:r>
              <a:rPr lang="en-US" dirty="0"/>
              <a:t>do, among the things that at t S can do.</a:t>
            </a:r>
          </a:p>
          <a:p>
            <a:pPr>
              <a:lnSpc>
                <a:spcPts val="3700"/>
              </a:lnSpc>
            </a:pPr>
            <a:r>
              <a:rPr lang="en-US" dirty="0" smtClean="0"/>
              <a:t>“The </a:t>
            </a:r>
            <a:r>
              <a:rPr lang="en-US" dirty="0"/>
              <a:t>sun will rise </a:t>
            </a:r>
            <a:r>
              <a:rPr lang="en-US" dirty="0" smtClean="0"/>
              <a:t>tomorrow” is </a:t>
            </a:r>
            <a:r>
              <a:rPr lang="en-US" dirty="0"/>
              <a:t>inevitable for you </a:t>
            </a:r>
            <a:r>
              <a:rPr lang="en-US" dirty="0" smtClean="0"/>
              <a:t>now.</a:t>
            </a:r>
            <a:r>
              <a:rPr lang="en-US" dirty="0"/>
              <a:t> </a:t>
            </a:r>
            <a:r>
              <a:rPr lang="en-US" dirty="0" smtClean="0"/>
              <a:t>“The </a:t>
            </a:r>
            <a:r>
              <a:rPr lang="en-US" dirty="0"/>
              <a:t>sun will rise tomorrow </a:t>
            </a:r>
            <a:r>
              <a:rPr lang="en-US" i="1" dirty="0"/>
              <a:t>and </a:t>
            </a:r>
            <a:r>
              <a:rPr lang="en-US" dirty="0"/>
              <a:t>you will not scratch your nose in the next </a:t>
            </a:r>
            <a:r>
              <a:rPr lang="en-US" dirty="0" smtClean="0"/>
              <a:t>minute” </a:t>
            </a:r>
            <a:r>
              <a:rPr lang="en-US" dirty="0"/>
              <a:t>is </a:t>
            </a:r>
            <a:r>
              <a:rPr lang="en-US" i="1" dirty="0"/>
              <a:t>not </a:t>
            </a:r>
            <a:r>
              <a:rPr lang="en-US" dirty="0"/>
              <a:t>inevitable for you </a:t>
            </a:r>
            <a:r>
              <a:rPr lang="en-US" i="1" dirty="0"/>
              <a:t>now </a:t>
            </a:r>
            <a:r>
              <a:rPr lang="en-US" dirty="0"/>
              <a:t>but </a:t>
            </a:r>
            <a:r>
              <a:rPr lang="en-US" i="1" dirty="0"/>
              <a:t>will </a:t>
            </a:r>
            <a:r>
              <a:rPr lang="en-US" dirty="0"/>
              <a:t>be inevitable for you </a:t>
            </a:r>
            <a:r>
              <a:rPr lang="en-US" i="1" dirty="0"/>
              <a:t>in a minute </a:t>
            </a:r>
            <a:r>
              <a:rPr lang="en-US" dirty="0"/>
              <a:t>if you don’t scratch your </a:t>
            </a:r>
            <a:r>
              <a:rPr lang="en-US" dirty="0" smtClean="0"/>
              <a:t>nose.</a:t>
            </a:r>
            <a:endParaRPr lang="en-US" dirty="0"/>
          </a:p>
          <a:p>
            <a:pPr>
              <a:lnSpc>
                <a:spcPts val="3700"/>
              </a:lnSpc>
            </a:pPr>
            <a:r>
              <a:rPr lang="en-US" i="1" dirty="0"/>
              <a:t>P</a:t>
            </a:r>
            <a:r>
              <a:rPr lang="en-US" dirty="0" smtClean="0"/>
              <a:t> </a:t>
            </a:r>
            <a:r>
              <a:rPr lang="en-US" dirty="0"/>
              <a:t>is </a:t>
            </a:r>
            <a:r>
              <a:rPr lang="en-US" i="1" dirty="0"/>
              <a:t>ability-possible </a:t>
            </a:r>
            <a:r>
              <a:rPr lang="en-US" dirty="0"/>
              <a:t>for S at t </a:t>
            </a:r>
            <a:r>
              <a:rPr lang="en-US" dirty="0" err="1"/>
              <a:t>iff</a:t>
            </a:r>
            <a:r>
              <a:rPr lang="en-US" dirty="0"/>
              <a:t> it </a:t>
            </a:r>
            <a:r>
              <a:rPr lang="en-US" i="1" dirty="0"/>
              <a:t>might </a:t>
            </a:r>
            <a:r>
              <a:rPr lang="en-US" dirty="0"/>
              <a:t>be true if S were to do something that at t S can do.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295400"/>
          </a:xfrm>
          <a:noFill/>
        </p:spPr>
        <p:txBody>
          <a:bodyPr/>
          <a:lstStyle/>
          <a:p>
            <a:r>
              <a:rPr lang="en-US" dirty="0" smtClean="0"/>
              <a:t>OUGHT IMPLIES POSSIBLE VIOLATION (OIPV)</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600"/>
              </a:lnSpc>
            </a:pPr>
            <a:r>
              <a:rPr lang="en-US" dirty="0" smtClean="0"/>
              <a:t>(OIPV) If S at t has an obligation, then its violation proposition is ability-possible for S at t.</a:t>
            </a:r>
          </a:p>
          <a:p>
            <a:pPr>
              <a:lnSpc>
                <a:spcPts val="3600"/>
              </a:lnSpc>
            </a:pPr>
            <a:r>
              <a:rPr lang="en-US" dirty="0" smtClean="0"/>
              <a:t>OIPV escapes the counterexample to OICV: you cannot make it the case that your daughter participates in the study, but it is ability-possible for you that she participates.</a:t>
            </a:r>
          </a:p>
          <a:p>
            <a:pPr>
              <a:lnSpc>
                <a:spcPts val="3600"/>
              </a:lnSpc>
            </a:pPr>
            <a:r>
              <a:rPr lang="en-US" dirty="0" smtClean="0"/>
              <a:t>OIPV (but not OICS) explains why you lose the obligation in the dog example. OICS (but not OIPV) explains why you have no obligation to win the lottery. </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09600" y="228600"/>
            <a:ext cx="8229600" cy="1143000"/>
          </a:xfrm>
          <a:noFill/>
        </p:spPr>
        <p:txBody>
          <a:bodyPr/>
          <a:lstStyle/>
          <a:p>
            <a:r>
              <a:rPr lang="en-US" dirty="0" smtClean="0"/>
              <a:t>PART 2</a:t>
            </a:r>
          </a:p>
        </p:txBody>
      </p:sp>
      <p:sp>
        <p:nvSpPr>
          <p:cNvPr id="6147" name="Rectangle 3"/>
          <p:cNvSpPr>
            <a:spLocks noGrp="1" noChangeArrowheads="1"/>
          </p:cNvSpPr>
          <p:nvPr>
            <p:ph type="body" idx="1"/>
          </p:nvPr>
        </p:nvSpPr>
        <p:spPr>
          <a:xfrm>
            <a:off x="685800" y="1600200"/>
            <a:ext cx="8229600" cy="4267200"/>
          </a:xfrm>
          <a:noFill/>
        </p:spPr>
        <p:txBody>
          <a:bodyPr/>
          <a:lstStyle/>
          <a:p>
            <a:pPr marL="0" indent="0" algn="ctr">
              <a:lnSpc>
                <a:spcPct val="90000"/>
              </a:lnSpc>
              <a:spcBef>
                <a:spcPct val="17000"/>
              </a:spcBef>
              <a:buFont typeface="Monotype Sorts" pitchFamily="2" charset="2"/>
              <a:buNone/>
            </a:pPr>
            <a:endParaRPr lang="en-US" sz="400" u="sng" dirty="0" smtClean="0"/>
          </a:p>
          <a:p>
            <a:pPr marL="0" indent="0" algn="ctr">
              <a:lnSpc>
                <a:spcPct val="90000"/>
              </a:lnSpc>
              <a:spcBef>
                <a:spcPct val="17000"/>
              </a:spcBef>
              <a:buFont typeface="Monotype Sorts" pitchFamily="2" charset="2"/>
              <a:buNone/>
            </a:pPr>
            <a:endParaRPr lang="en-US" sz="400" u="sng" dirty="0" smtClean="0"/>
          </a:p>
          <a:p>
            <a:pPr marL="0" indent="0" algn="ctr">
              <a:lnSpc>
                <a:spcPct val="90000"/>
              </a:lnSpc>
              <a:spcBef>
                <a:spcPct val="17000"/>
              </a:spcBef>
              <a:buFont typeface="Monotype Sorts" pitchFamily="2" charset="2"/>
              <a:buNone/>
            </a:pPr>
            <a:r>
              <a:rPr lang="en-US" u="sng" dirty="0" smtClean="0"/>
              <a:t>Part 1</a:t>
            </a:r>
            <a:endParaRPr lang="en-US" dirty="0" smtClean="0"/>
          </a:p>
          <a:p>
            <a:pPr algn="ctr">
              <a:buNone/>
            </a:pPr>
            <a:r>
              <a:rPr lang="en-US" dirty="0" smtClean="0"/>
              <a:t>UNCONDITIONAL OBLIGATIONS:</a:t>
            </a:r>
          </a:p>
          <a:p>
            <a:pPr algn="ctr">
              <a:buNone/>
            </a:pPr>
            <a:r>
              <a:rPr lang="en-US" dirty="0" smtClean="0"/>
              <a:t>OUGHT IMPLIES CAN SATISFY (OICS)</a:t>
            </a:r>
          </a:p>
          <a:p>
            <a:pPr marL="0" indent="0" algn="ctr">
              <a:lnSpc>
                <a:spcPct val="90000"/>
              </a:lnSpc>
              <a:spcBef>
                <a:spcPct val="17000"/>
              </a:spcBef>
              <a:buNone/>
            </a:pPr>
            <a:endParaRPr lang="en-US" sz="400" dirty="0" smtClean="0"/>
          </a:p>
          <a:p>
            <a:pPr marL="0" indent="0" algn="ctr">
              <a:lnSpc>
                <a:spcPct val="90000"/>
              </a:lnSpc>
              <a:spcBef>
                <a:spcPct val="17000"/>
              </a:spcBef>
              <a:buFont typeface="Monotype Sorts" pitchFamily="2" charset="2"/>
              <a:buNone/>
            </a:pPr>
            <a:endParaRPr lang="en-US" sz="400" dirty="0" smtClean="0"/>
          </a:p>
          <a:p>
            <a:pPr marL="0" indent="0" algn="ctr">
              <a:lnSpc>
                <a:spcPct val="90000"/>
              </a:lnSpc>
              <a:spcBef>
                <a:spcPct val="17000"/>
              </a:spcBef>
              <a:buFont typeface="Monotype Sorts" pitchFamily="2" charset="2"/>
              <a:buNone/>
            </a:pPr>
            <a:r>
              <a:rPr lang="en-US" b="1" u="sng" dirty="0" smtClean="0"/>
              <a:t>Part 2</a:t>
            </a:r>
            <a:endParaRPr lang="en-US" b="1" dirty="0" smtClean="0"/>
          </a:p>
          <a:p>
            <a:pPr algn="ctr">
              <a:buNone/>
            </a:pPr>
            <a:r>
              <a:rPr lang="en-US" b="1" dirty="0" smtClean="0"/>
              <a:t>CONDITIONAL OBLIGATIONS:</a:t>
            </a:r>
          </a:p>
          <a:p>
            <a:pPr algn="ctr">
              <a:buNone/>
            </a:pPr>
            <a:r>
              <a:rPr lang="en-US" b="1" dirty="0" smtClean="0"/>
              <a:t>OUGHT IMPLIES CAN OBEY (OICO)</a:t>
            </a:r>
          </a:p>
          <a:p>
            <a:pPr marL="0" indent="0" algn="ctr">
              <a:lnSpc>
                <a:spcPct val="90000"/>
              </a:lnSpc>
              <a:spcBef>
                <a:spcPct val="17000"/>
              </a:spcBef>
              <a:buNone/>
            </a:pPr>
            <a:endParaRPr lang="en-US" sz="400" dirty="0" smtClean="0"/>
          </a:p>
          <a:p>
            <a:pPr marL="0" indent="0" algn="ctr">
              <a:lnSpc>
                <a:spcPct val="90000"/>
              </a:lnSpc>
              <a:spcBef>
                <a:spcPct val="17000"/>
              </a:spcBef>
              <a:buNone/>
            </a:pPr>
            <a:r>
              <a:rPr lang="en-US" u="sng" dirty="0" smtClean="0"/>
              <a:t>Part 3</a:t>
            </a:r>
            <a:endParaRPr lang="en-US" dirty="0" smtClean="0"/>
          </a:p>
          <a:p>
            <a:pPr algn="ctr">
              <a:buNone/>
            </a:pPr>
            <a:r>
              <a:rPr lang="en-US" dirty="0" smtClean="0"/>
              <a:t>OUGHT IMPLIES LIVE OPTION (OILO)</a:t>
            </a:r>
            <a:endParaRPr lang="en-US" sz="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CONDITIONAL OBLIGATIONS</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400"/>
              </a:lnSpc>
            </a:pPr>
            <a:r>
              <a:rPr lang="en-US" dirty="0" smtClean="0"/>
              <a:t>You promise me that, if (</a:t>
            </a:r>
            <a:r>
              <a:rPr lang="en-US" i="1" dirty="0" smtClean="0"/>
              <a:t>F</a:t>
            </a:r>
            <a:r>
              <a:rPr lang="en-US" dirty="0" smtClean="0"/>
              <a:t>) your flight is delayed, (</a:t>
            </a:r>
            <a:r>
              <a:rPr lang="en-US" i="1" dirty="0" smtClean="0"/>
              <a:t>C</a:t>
            </a:r>
            <a:r>
              <a:rPr lang="en-US" dirty="0" smtClean="0"/>
              <a:t>) you will call me and tell me so. As a result, you acquire a conditional obligation </a:t>
            </a:r>
            <a:r>
              <a:rPr lang="en-US" i="1" dirty="0" smtClean="0"/>
              <a:t>O</a:t>
            </a:r>
            <a:r>
              <a:rPr lang="en-US" dirty="0" smtClean="0"/>
              <a:t>.</a:t>
            </a:r>
          </a:p>
          <a:p>
            <a:pPr>
              <a:lnSpc>
                <a:spcPts val="3400"/>
              </a:lnSpc>
            </a:pPr>
            <a:r>
              <a:rPr lang="en-US" i="1" dirty="0" smtClean="0"/>
              <a:t>O </a:t>
            </a:r>
            <a:r>
              <a:rPr lang="en-US" dirty="0" smtClean="0"/>
              <a:t>is violated </a:t>
            </a:r>
            <a:r>
              <a:rPr lang="en-US" dirty="0" err="1" smtClean="0"/>
              <a:t>iff</a:t>
            </a:r>
            <a:r>
              <a:rPr lang="en-US" dirty="0" smtClean="0"/>
              <a:t> </a:t>
            </a:r>
            <a:r>
              <a:rPr lang="en-US" i="1" dirty="0" smtClean="0"/>
              <a:t>F </a:t>
            </a:r>
            <a:r>
              <a:rPr lang="en-US" dirty="0" smtClean="0"/>
              <a:t>&amp; ~</a:t>
            </a:r>
            <a:r>
              <a:rPr lang="en-US" i="1" dirty="0" smtClean="0"/>
              <a:t>C</a:t>
            </a:r>
            <a:r>
              <a:rPr lang="en-US" dirty="0" smtClean="0"/>
              <a:t> is true. Is </a:t>
            </a:r>
            <a:r>
              <a:rPr lang="en-US" i="1" dirty="0" smtClean="0"/>
              <a:t>O </a:t>
            </a:r>
            <a:r>
              <a:rPr lang="en-US" dirty="0" smtClean="0"/>
              <a:t>satisfied </a:t>
            </a:r>
            <a:r>
              <a:rPr lang="en-US" dirty="0" err="1" smtClean="0"/>
              <a:t>iff</a:t>
            </a:r>
            <a:r>
              <a:rPr lang="en-US" dirty="0" smtClean="0"/>
              <a:t> it is not violated (i.e., if ~</a:t>
            </a:r>
            <a:r>
              <a:rPr lang="en-US" i="1" dirty="0" smtClean="0"/>
              <a:t>F</a:t>
            </a:r>
            <a:r>
              <a:rPr lang="en-US" dirty="0" smtClean="0"/>
              <a:t> </a:t>
            </a:r>
            <a:r>
              <a:rPr lang="en-US" dirty="0" smtClean="0">
                <a:sym typeface="Symbol"/>
              </a:rPr>
              <a:t></a:t>
            </a:r>
            <a:r>
              <a:rPr lang="en-US" dirty="0" smtClean="0"/>
              <a:t> </a:t>
            </a:r>
            <a:r>
              <a:rPr lang="en-US" i="1" dirty="0" smtClean="0"/>
              <a:t>C</a:t>
            </a:r>
            <a:r>
              <a:rPr lang="en-US" dirty="0" smtClean="0"/>
              <a:t> is true)? No: if ~</a:t>
            </a:r>
            <a:r>
              <a:rPr lang="en-US" i="1" dirty="0" smtClean="0"/>
              <a:t>F</a:t>
            </a:r>
            <a:r>
              <a:rPr lang="en-US" dirty="0" smtClean="0"/>
              <a:t> &amp; </a:t>
            </a:r>
            <a:r>
              <a:rPr lang="en-US" i="1" dirty="0" smtClean="0"/>
              <a:t>C</a:t>
            </a:r>
            <a:r>
              <a:rPr lang="en-US" dirty="0" smtClean="0"/>
              <a:t> (and thus ~</a:t>
            </a:r>
            <a:r>
              <a:rPr lang="en-US" i="1" dirty="0" smtClean="0"/>
              <a:t>F </a:t>
            </a:r>
            <a:r>
              <a:rPr lang="en-US" dirty="0" smtClean="0">
                <a:sym typeface="Symbol"/>
              </a:rPr>
              <a:t></a:t>
            </a:r>
            <a:r>
              <a:rPr lang="en-US" dirty="0" smtClean="0"/>
              <a:t> </a:t>
            </a:r>
            <a:r>
              <a:rPr lang="en-US" i="1" dirty="0" smtClean="0"/>
              <a:t>C</a:t>
            </a:r>
            <a:r>
              <a:rPr lang="en-US" dirty="0" smtClean="0"/>
              <a:t>) is true, </a:t>
            </a:r>
            <a:r>
              <a:rPr lang="en-US" i="1" dirty="0" smtClean="0"/>
              <a:t>O</a:t>
            </a:r>
            <a:r>
              <a:rPr lang="en-US" dirty="0" smtClean="0"/>
              <a:t> is not satisfied. </a:t>
            </a:r>
            <a:r>
              <a:rPr lang="en-US" i="1" dirty="0" smtClean="0"/>
              <a:t>O </a:t>
            </a:r>
            <a:r>
              <a:rPr lang="en-US" dirty="0" smtClean="0"/>
              <a:t>is satisfied instead </a:t>
            </a:r>
            <a:r>
              <a:rPr lang="en-US" dirty="0" err="1" smtClean="0"/>
              <a:t>iff</a:t>
            </a:r>
            <a:r>
              <a:rPr lang="en-US" dirty="0" smtClean="0"/>
              <a:t> </a:t>
            </a:r>
            <a:r>
              <a:rPr lang="en-US" i="1" dirty="0" smtClean="0"/>
              <a:t>F </a:t>
            </a:r>
            <a:r>
              <a:rPr lang="en-US" dirty="0" smtClean="0"/>
              <a:t>&amp; </a:t>
            </a:r>
            <a:r>
              <a:rPr lang="en-US" i="1" dirty="0" smtClean="0"/>
              <a:t>C</a:t>
            </a:r>
            <a:r>
              <a:rPr lang="en-US" dirty="0" smtClean="0"/>
              <a:t> is true.</a:t>
            </a:r>
          </a:p>
          <a:p>
            <a:pPr>
              <a:lnSpc>
                <a:spcPts val="3400"/>
              </a:lnSpc>
            </a:pPr>
            <a:r>
              <a:rPr lang="en-US" i="1" dirty="0" smtClean="0"/>
              <a:t>O </a:t>
            </a:r>
            <a:r>
              <a:rPr lang="en-US" dirty="0" smtClean="0"/>
              <a:t>is </a:t>
            </a:r>
            <a:r>
              <a:rPr lang="en-US" i="1" dirty="0" smtClean="0"/>
              <a:t>neither satisfied nor violated </a:t>
            </a:r>
            <a:r>
              <a:rPr lang="en-US" dirty="0" smtClean="0"/>
              <a:t>(i.e., is </a:t>
            </a:r>
            <a:r>
              <a:rPr lang="en-US" i="1" dirty="0" smtClean="0"/>
              <a:t>avoided</a:t>
            </a:r>
            <a:r>
              <a:rPr lang="en-US" dirty="0" smtClean="0"/>
              <a:t>) </a:t>
            </a:r>
            <a:r>
              <a:rPr lang="en-US" dirty="0" err="1" smtClean="0"/>
              <a:t>iff</a:t>
            </a:r>
            <a:r>
              <a:rPr lang="en-US" dirty="0" smtClean="0"/>
              <a:t> </a:t>
            </a:r>
            <a:r>
              <a:rPr lang="en-US" i="1" dirty="0" smtClean="0"/>
              <a:t>F</a:t>
            </a:r>
            <a:r>
              <a:rPr lang="en-US" dirty="0" smtClean="0"/>
              <a:t> is false. An obligation is </a:t>
            </a:r>
            <a:r>
              <a:rPr lang="en-US" i="1" dirty="0" smtClean="0"/>
              <a:t>unconditional </a:t>
            </a:r>
            <a:r>
              <a:rPr lang="en-US" dirty="0" err="1" smtClean="0"/>
              <a:t>iff</a:t>
            </a:r>
            <a:r>
              <a:rPr lang="en-US" dirty="0" smtClean="0"/>
              <a:t> its satisfaction proposition is the negation of its violation proposition.</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THE FAILURE OF OICS*</a:t>
            </a:r>
            <a:endParaRPr lang="en-US" dirty="0" smtClean="0">
              <a:solidFill>
                <a:srgbClr val="00CCCC"/>
              </a:solidFill>
            </a:endParaRPr>
          </a:p>
        </p:txBody>
      </p:sp>
      <p:sp>
        <p:nvSpPr>
          <p:cNvPr id="182275" name="Rectangle 3"/>
          <p:cNvSpPr>
            <a:spLocks noGrp="1" noChangeArrowheads="1"/>
          </p:cNvSpPr>
          <p:nvPr>
            <p:ph type="body" idx="1"/>
          </p:nvPr>
        </p:nvSpPr>
        <p:spPr>
          <a:xfrm>
            <a:off x="381000" y="1676400"/>
            <a:ext cx="8610600" cy="4191000"/>
          </a:xfrm>
          <a:noFill/>
        </p:spPr>
        <p:txBody>
          <a:bodyPr/>
          <a:lstStyle/>
          <a:p>
            <a:pPr>
              <a:lnSpc>
                <a:spcPts val="3400"/>
              </a:lnSpc>
            </a:pPr>
            <a:r>
              <a:rPr lang="en-US" dirty="0" smtClean="0"/>
              <a:t>(OICS*) If S at t has a </a:t>
            </a:r>
            <a:r>
              <a:rPr lang="en-US" i="1" dirty="0" smtClean="0"/>
              <a:t>conditional </a:t>
            </a:r>
            <a:r>
              <a:rPr lang="en-US" dirty="0" smtClean="0"/>
              <a:t>obligation, then S at t can satisfy the obligation.</a:t>
            </a:r>
          </a:p>
          <a:p>
            <a:pPr>
              <a:lnSpc>
                <a:spcPts val="3400"/>
              </a:lnSpc>
            </a:pPr>
            <a:r>
              <a:rPr lang="en-US" u="sng" dirty="0" smtClean="0"/>
              <a:t>Counterexample to OICS*</a:t>
            </a:r>
            <a:r>
              <a:rPr lang="en-US" dirty="0" smtClean="0"/>
              <a:t>: You have a conditional obligation to hide in the basement if there is a tornado, but you cannot make it the case that there is a tornado and you hide.</a:t>
            </a:r>
          </a:p>
          <a:p>
            <a:pPr>
              <a:lnSpc>
                <a:spcPts val="3400"/>
              </a:lnSpc>
            </a:pPr>
            <a:r>
              <a:rPr lang="en-US" u="sng" dirty="0" smtClean="0"/>
              <a:t>No counterexample to</a:t>
            </a:r>
            <a:r>
              <a:rPr lang="en-US" sz="2800" u="sng" dirty="0" smtClean="0"/>
              <a:t> </a:t>
            </a:r>
            <a:r>
              <a:rPr lang="en-US" u="sng" dirty="0" smtClean="0"/>
              <a:t>OIPV</a:t>
            </a:r>
            <a:r>
              <a:rPr lang="en-US" dirty="0" smtClean="0"/>
              <a:t>:</a:t>
            </a:r>
            <a:r>
              <a:rPr lang="en-US" sz="2800" dirty="0" smtClean="0"/>
              <a:t> </a:t>
            </a:r>
            <a:r>
              <a:rPr lang="en-US" dirty="0" smtClean="0"/>
              <a:t>It is ability-possible for you that there is a tornado and you don’t hide.</a:t>
            </a:r>
          </a:p>
          <a:p>
            <a:pPr>
              <a:lnSpc>
                <a:spcPts val="3400"/>
              </a:lnSpc>
            </a:pPr>
            <a:r>
              <a:rPr lang="en-US" dirty="0" smtClean="0"/>
              <a:t>But OIPV doesn’t explain why you have no con-</a:t>
            </a:r>
            <a:r>
              <a:rPr lang="en-US" dirty="0" err="1" smtClean="0"/>
              <a:t>ditional</a:t>
            </a:r>
            <a:r>
              <a:rPr lang="en-US" dirty="0" smtClean="0"/>
              <a:t> obligation to win the lottery if I don’t: it is ability-possible for you that neither of us wins.</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OUGHT IMPLIES CAN OBEY</a:t>
            </a:r>
            <a:endParaRPr lang="en-US" dirty="0" smtClean="0">
              <a:solidFill>
                <a:srgbClr val="00CCCC"/>
              </a:solidFill>
            </a:endParaRPr>
          </a:p>
        </p:txBody>
      </p:sp>
      <p:sp>
        <p:nvSpPr>
          <p:cNvPr id="182275" name="Rectangle 3"/>
          <p:cNvSpPr>
            <a:spLocks noGrp="1" noChangeArrowheads="1"/>
          </p:cNvSpPr>
          <p:nvPr>
            <p:ph type="body" idx="1"/>
          </p:nvPr>
        </p:nvSpPr>
        <p:spPr>
          <a:xfrm>
            <a:off x="381000" y="1676400"/>
            <a:ext cx="8610600" cy="4191000"/>
          </a:xfrm>
          <a:noFill/>
        </p:spPr>
        <p:txBody>
          <a:bodyPr/>
          <a:lstStyle/>
          <a:p>
            <a:pPr>
              <a:lnSpc>
                <a:spcPts val="3400"/>
              </a:lnSpc>
            </a:pPr>
            <a:r>
              <a:rPr lang="en-US" dirty="0" smtClean="0"/>
              <a:t>An obligation is </a:t>
            </a:r>
            <a:r>
              <a:rPr lang="en-US" i="1" dirty="0" smtClean="0"/>
              <a:t>obeyed </a:t>
            </a:r>
            <a:r>
              <a:rPr lang="en-US" dirty="0" err="1" smtClean="0"/>
              <a:t>iff</a:t>
            </a:r>
            <a:r>
              <a:rPr lang="en-US" dirty="0" smtClean="0"/>
              <a:t> it is not violated (i.e., </a:t>
            </a:r>
            <a:r>
              <a:rPr lang="en-US" dirty="0" err="1" smtClean="0"/>
              <a:t>iff</a:t>
            </a:r>
            <a:r>
              <a:rPr lang="en-US" dirty="0" smtClean="0"/>
              <a:t> it is either satisfied or avoided). </a:t>
            </a:r>
            <a:r>
              <a:rPr lang="en-US" i="1" dirty="0" smtClean="0"/>
              <a:t>Obedience proposition</a:t>
            </a:r>
            <a:r>
              <a:rPr lang="en-US" dirty="0" smtClean="0"/>
              <a:t>: negation of violation proposition.</a:t>
            </a:r>
          </a:p>
          <a:p>
            <a:pPr>
              <a:lnSpc>
                <a:spcPts val="3400"/>
              </a:lnSpc>
            </a:pPr>
            <a:r>
              <a:rPr lang="en-US" dirty="0" smtClean="0"/>
              <a:t>Example: consider your obligation to (</a:t>
            </a:r>
            <a:r>
              <a:rPr lang="en-US" i="1" dirty="0" smtClean="0"/>
              <a:t>C</a:t>
            </a:r>
            <a:r>
              <a:rPr lang="en-US" dirty="0" smtClean="0"/>
              <a:t>) confess if (</a:t>
            </a:r>
            <a:r>
              <a:rPr lang="en-US" i="1" dirty="0" smtClean="0"/>
              <a:t>G</a:t>
            </a:r>
            <a:r>
              <a:rPr lang="en-US" dirty="0" smtClean="0"/>
              <a:t>) you are guilty. Its obedience proposition is ~(</a:t>
            </a:r>
            <a:r>
              <a:rPr lang="en-US" i="1" dirty="0" smtClean="0"/>
              <a:t>G </a:t>
            </a:r>
            <a:r>
              <a:rPr lang="en-US" dirty="0" smtClean="0"/>
              <a:t>&amp; ~</a:t>
            </a:r>
            <a:r>
              <a:rPr lang="en-US" i="1" dirty="0" smtClean="0"/>
              <a:t>C</a:t>
            </a:r>
            <a:r>
              <a:rPr lang="en-US" dirty="0" smtClean="0"/>
              <a:t>); i.e., ~</a:t>
            </a:r>
            <a:r>
              <a:rPr lang="en-US" i="1" dirty="0" smtClean="0"/>
              <a:t>G</a:t>
            </a:r>
            <a:r>
              <a:rPr lang="en-US" dirty="0" smtClean="0"/>
              <a:t> </a:t>
            </a:r>
            <a:r>
              <a:rPr lang="en-US" dirty="0" smtClean="0">
                <a:sym typeface="Symbol"/>
              </a:rPr>
              <a:t></a:t>
            </a:r>
            <a:r>
              <a:rPr lang="en-US" dirty="0" smtClean="0"/>
              <a:t> </a:t>
            </a:r>
            <a:r>
              <a:rPr lang="en-US" i="1" dirty="0" smtClean="0"/>
              <a:t>C</a:t>
            </a:r>
            <a:r>
              <a:rPr lang="en-US" dirty="0" smtClean="0"/>
              <a:t>; i.e., </a:t>
            </a:r>
            <a:r>
              <a:rPr lang="en-US" i="1" dirty="0" smtClean="0"/>
              <a:t>G </a:t>
            </a:r>
            <a:r>
              <a:rPr lang="en-US" dirty="0" smtClean="0">
                <a:sym typeface="Symbol"/>
              </a:rPr>
              <a:t></a:t>
            </a:r>
            <a:r>
              <a:rPr lang="en-US" dirty="0" smtClean="0"/>
              <a:t> </a:t>
            </a:r>
            <a:r>
              <a:rPr lang="en-US" i="1" dirty="0" smtClean="0"/>
              <a:t>C</a:t>
            </a:r>
            <a:r>
              <a:rPr lang="en-US" dirty="0" smtClean="0"/>
              <a:t>.</a:t>
            </a:r>
          </a:p>
          <a:p>
            <a:pPr>
              <a:lnSpc>
                <a:spcPts val="3400"/>
              </a:lnSpc>
            </a:pPr>
            <a:r>
              <a:rPr lang="en-US" dirty="0" smtClean="0"/>
              <a:t>For </a:t>
            </a:r>
            <a:r>
              <a:rPr lang="en-US" i="1" dirty="0" smtClean="0"/>
              <a:t>unconditional</a:t>
            </a:r>
            <a:r>
              <a:rPr lang="en-US" dirty="0" smtClean="0"/>
              <a:t> obligations, avoidance is </a:t>
            </a:r>
            <a:r>
              <a:rPr lang="en-US" dirty="0" err="1" smtClean="0"/>
              <a:t>im</a:t>
            </a:r>
            <a:r>
              <a:rPr lang="en-US" dirty="0" smtClean="0"/>
              <a:t>-possible, so obedience amounts to satisfaction.</a:t>
            </a:r>
          </a:p>
          <a:p>
            <a:pPr>
              <a:lnSpc>
                <a:spcPts val="3400"/>
              </a:lnSpc>
            </a:pPr>
            <a:r>
              <a:rPr lang="en-US" dirty="0" smtClean="0"/>
              <a:t>(OICO) If S at t has an obligation, then S at t </a:t>
            </a:r>
            <a:r>
              <a:rPr lang="en-US" i="1" dirty="0" smtClean="0"/>
              <a:t>can obey </a:t>
            </a:r>
            <a:r>
              <a:rPr lang="en-US" dirty="0" smtClean="0"/>
              <a:t>the obligation (i.e., can actualize its obedience proposition). [OICO entails OICS.]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IN SUPPORT OF OICO</a:t>
            </a:r>
            <a:endParaRPr lang="en-US" dirty="0" smtClean="0">
              <a:solidFill>
                <a:srgbClr val="00CCCC"/>
              </a:solidFill>
            </a:endParaRPr>
          </a:p>
        </p:txBody>
      </p:sp>
      <p:sp>
        <p:nvSpPr>
          <p:cNvPr id="182275" name="Rectangle 3"/>
          <p:cNvSpPr>
            <a:spLocks noGrp="1" noChangeArrowheads="1"/>
          </p:cNvSpPr>
          <p:nvPr>
            <p:ph type="body" idx="1"/>
          </p:nvPr>
        </p:nvSpPr>
        <p:spPr>
          <a:xfrm>
            <a:off x="152400" y="1752600"/>
            <a:ext cx="8839200" cy="4114800"/>
          </a:xfrm>
          <a:noFill/>
        </p:spPr>
        <p:txBody>
          <a:bodyPr/>
          <a:lstStyle/>
          <a:p>
            <a:pPr>
              <a:lnSpc>
                <a:spcPts val="3800"/>
              </a:lnSpc>
            </a:pPr>
            <a:r>
              <a:rPr lang="en-US" u="sng" dirty="0" smtClean="0"/>
              <a:t>OICO escapes the counterexample to OICS*</a:t>
            </a:r>
            <a:r>
              <a:rPr lang="en-US" dirty="0" smtClean="0"/>
              <a:t>: you </a:t>
            </a:r>
            <a:r>
              <a:rPr lang="en-US" i="1" dirty="0" smtClean="0"/>
              <a:t>can </a:t>
            </a:r>
            <a:r>
              <a:rPr lang="en-US" dirty="0" smtClean="0"/>
              <a:t>make it the case that there is no tornado or you hide. </a:t>
            </a:r>
            <a:r>
              <a:rPr lang="en-US" u="sng" dirty="0" smtClean="0"/>
              <a:t>OICO</a:t>
            </a:r>
            <a:r>
              <a:rPr lang="en-US" sz="2800" u="sng" dirty="0" smtClean="0"/>
              <a:t> </a:t>
            </a:r>
            <a:r>
              <a:rPr lang="en-US" u="sng" dirty="0" smtClean="0"/>
              <a:t>explains</a:t>
            </a:r>
            <a:r>
              <a:rPr lang="en-US" sz="2800" u="sng" dirty="0" smtClean="0"/>
              <a:t> </a:t>
            </a:r>
            <a:r>
              <a:rPr lang="en-US" u="sng" dirty="0" smtClean="0"/>
              <a:t>what</a:t>
            </a:r>
            <a:r>
              <a:rPr lang="en-US" sz="2800" u="sng" dirty="0" smtClean="0"/>
              <a:t> </a:t>
            </a:r>
            <a:r>
              <a:rPr lang="en-US" u="sng" dirty="0" smtClean="0"/>
              <a:t>OIPV</a:t>
            </a:r>
            <a:r>
              <a:rPr lang="en-US" sz="2800" u="sng" dirty="0" smtClean="0"/>
              <a:t> </a:t>
            </a:r>
            <a:r>
              <a:rPr lang="en-US" u="sng" dirty="0" smtClean="0"/>
              <a:t>doesn’t</a:t>
            </a:r>
            <a:r>
              <a:rPr lang="en-US" dirty="0" smtClean="0"/>
              <a:t>: you</a:t>
            </a:r>
            <a:r>
              <a:rPr lang="en-US" sz="2800" dirty="0" smtClean="0"/>
              <a:t> </a:t>
            </a:r>
            <a:r>
              <a:rPr lang="en-US" i="1" dirty="0" smtClean="0"/>
              <a:t>can’t </a:t>
            </a:r>
            <a:r>
              <a:rPr lang="en-US" dirty="0" smtClean="0"/>
              <a:t>make it the case that I win the lottery or you win.</a:t>
            </a:r>
          </a:p>
          <a:p>
            <a:pPr>
              <a:lnSpc>
                <a:spcPts val="3800"/>
              </a:lnSpc>
            </a:pPr>
            <a:r>
              <a:rPr lang="en-US" u="sng" dirty="0" smtClean="0"/>
              <a:t>Argument for OICO</a:t>
            </a:r>
            <a:r>
              <a:rPr lang="en-US" dirty="0" smtClean="0"/>
              <a:t>: (1) If S at t has an obligation, its violation proposition is impermissible for S at t. (2) If the violation proposition </a:t>
            </a:r>
            <a:r>
              <a:rPr lang="en-US" i="1" dirty="0" smtClean="0"/>
              <a:t>V </a:t>
            </a:r>
            <a:r>
              <a:rPr lang="en-US" dirty="0" smtClean="0"/>
              <a:t>of an obligation is impermissible for S at t, then S at t </a:t>
            </a:r>
            <a:r>
              <a:rPr lang="en-US" i="1" dirty="0" smtClean="0"/>
              <a:t>can prevent V </a:t>
            </a:r>
            <a:r>
              <a:rPr lang="en-US" dirty="0" smtClean="0"/>
              <a:t>(i.e., can actualize ~</a:t>
            </a:r>
            <a:r>
              <a:rPr lang="en-US" i="1" dirty="0" smtClean="0"/>
              <a:t>V).</a:t>
            </a:r>
            <a:r>
              <a:rPr lang="en-US" dirty="0" smtClean="0"/>
              <a:t> So: If S at t has an </a:t>
            </a:r>
            <a:r>
              <a:rPr lang="en-US" dirty="0" err="1" smtClean="0"/>
              <a:t>obli-gation</a:t>
            </a:r>
            <a:r>
              <a:rPr lang="en-US" dirty="0" smtClean="0"/>
              <a:t>, S at t can prevent its violation proposition.</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WHY OIPV IS STILL NEEDED</a:t>
            </a:r>
            <a:endParaRPr lang="en-US" dirty="0" smtClean="0">
              <a:solidFill>
                <a:srgbClr val="00CCCC"/>
              </a:solidFill>
            </a:endParaRPr>
          </a:p>
        </p:txBody>
      </p:sp>
      <p:sp>
        <p:nvSpPr>
          <p:cNvPr id="182275" name="Rectangle 3"/>
          <p:cNvSpPr>
            <a:spLocks noGrp="1" noChangeArrowheads="1"/>
          </p:cNvSpPr>
          <p:nvPr>
            <p:ph type="body" idx="1"/>
          </p:nvPr>
        </p:nvSpPr>
        <p:spPr>
          <a:xfrm>
            <a:off x="304800" y="1752600"/>
            <a:ext cx="8686800" cy="4114800"/>
          </a:xfrm>
          <a:noFill/>
        </p:spPr>
        <p:txBody>
          <a:bodyPr/>
          <a:lstStyle/>
          <a:p>
            <a:pPr>
              <a:lnSpc>
                <a:spcPts val="3700"/>
              </a:lnSpc>
            </a:pPr>
            <a:r>
              <a:rPr lang="en-US" dirty="0"/>
              <a:t>OICO doesn’t </a:t>
            </a:r>
            <a:r>
              <a:rPr lang="en-US" i="1" dirty="0"/>
              <a:t>always </a:t>
            </a:r>
            <a:r>
              <a:rPr lang="en-US" dirty="0"/>
              <a:t>explain why agents lose conditional obligations.</a:t>
            </a:r>
          </a:p>
          <a:p>
            <a:pPr>
              <a:lnSpc>
                <a:spcPts val="3700"/>
              </a:lnSpc>
            </a:pPr>
            <a:r>
              <a:rPr lang="en-US" dirty="0"/>
              <a:t>You promise that my dog will be dead by midnight </a:t>
            </a:r>
            <a:r>
              <a:rPr lang="en-US" i="1" dirty="0"/>
              <a:t>if </a:t>
            </a:r>
            <a:r>
              <a:rPr lang="en-US" dirty="0"/>
              <a:t>it is alive at 1pm. When you poison the dog, you lose your conditional obligation. But you can still actualize its obedience proposition (i.e., that the dog is—not alive at 1pm or—dead by midnight): you can kill the dog by shooting it.</a:t>
            </a:r>
          </a:p>
          <a:p>
            <a:pPr>
              <a:lnSpc>
                <a:spcPts val="3700"/>
              </a:lnSpc>
            </a:pPr>
            <a:r>
              <a:rPr lang="en-US" dirty="0"/>
              <a:t>OIPV </a:t>
            </a:r>
            <a:r>
              <a:rPr lang="en-US" dirty="0" smtClean="0"/>
              <a:t>explains </a:t>
            </a:r>
            <a:r>
              <a:rPr lang="en-US" dirty="0"/>
              <a:t>why you lose the obligation: its </a:t>
            </a:r>
            <a:r>
              <a:rPr lang="en-US" dirty="0" smtClean="0"/>
              <a:t>obedience</a:t>
            </a:r>
            <a:r>
              <a:rPr lang="en-US" sz="2800" dirty="0" smtClean="0"/>
              <a:t> </a:t>
            </a:r>
            <a:r>
              <a:rPr lang="en-US" dirty="0"/>
              <a:t>proposition</a:t>
            </a:r>
            <a:r>
              <a:rPr lang="en-US" sz="2800" dirty="0"/>
              <a:t> </a:t>
            </a:r>
            <a:r>
              <a:rPr lang="en-US" dirty="0"/>
              <a:t>becomes</a:t>
            </a:r>
            <a:r>
              <a:rPr lang="en-US" sz="2800" dirty="0"/>
              <a:t> </a:t>
            </a:r>
            <a:r>
              <a:rPr lang="en-US" dirty="0"/>
              <a:t>inevitable</a:t>
            </a:r>
            <a:r>
              <a:rPr lang="en-US" sz="2800" dirty="0"/>
              <a:t> </a:t>
            </a:r>
            <a:r>
              <a:rPr lang="en-US" dirty="0"/>
              <a:t>for</a:t>
            </a:r>
            <a:r>
              <a:rPr lang="en-US" sz="2800" dirty="0"/>
              <a:t> </a:t>
            </a:r>
            <a:r>
              <a:rPr lang="en-US" dirty="0" smtClean="0"/>
              <a:t>you.</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09600" y="228600"/>
            <a:ext cx="8229600" cy="1143000"/>
          </a:xfrm>
          <a:noFill/>
        </p:spPr>
        <p:txBody>
          <a:bodyPr/>
          <a:lstStyle/>
          <a:p>
            <a:r>
              <a:rPr lang="en-US" dirty="0" smtClean="0"/>
              <a:t>PART 3</a:t>
            </a:r>
          </a:p>
        </p:txBody>
      </p:sp>
      <p:sp>
        <p:nvSpPr>
          <p:cNvPr id="6147" name="Rectangle 3"/>
          <p:cNvSpPr>
            <a:spLocks noGrp="1" noChangeArrowheads="1"/>
          </p:cNvSpPr>
          <p:nvPr>
            <p:ph type="body" idx="1"/>
          </p:nvPr>
        </p:nvSpPr>
        <p:spPr>
          <a:xfrm>
            <a:off x="685800" y="1600200"/>
            <a:ext cx="8229600" cy="4267200"/>
          </a:xfrm>
          <a:noFill/>
        </p:spPr>
        <p:txBody>
          <a:bodyPr/>
          <a:lstStyle/>
          <a:p>
            <a:pPr marL="0" indent="0" algn="ctr">
              <a:lnSpc>
                <a:spcPct val="90000"/>
              </a:lnSpc>
              <a:spcBef>
                <a:spcPct val="17000"/>
              </a:spcBef>
              <a:buFont typeface="Monotype Sorts" pitchFamily="2" charset="2"/>
              <a:buNone/>
            </a:pPr>
            <a:endParaRPr lang="en-US" sz="400" u="sng" dirty="0" smtClean="0"/>
          </a:p>
          <a:p>
            <a:pPr marL="0" indent="0" algn="ctr">
              <a:lnSpc>
                <a:spcPct val="90000"/>
              </a:lnSpc>
              <a:spcBef>
                <a:spcPct val="17000"/>
              </a:spcBef>
              <a:buFont typeface="Monotype Sorts" pitchFamily="2" charset="2"/>
              <a:buNone/>
            </a:pPr>
            <a:endParaRPr lang="en-US" sz="400" u="sng" dirty="0" smtClean="0"/>
          </a:p>
          <a:p>
            <a:pPr marL="0" indent="0" algn="ctr">
              <a:lnSpc>
                <a:spcPct val="90000"/>
              </a:lnSpc>
              <a:spcBef>
                <a:spcPct val="17000"/>
              </a:spcBef>
              <a:buFont typeface="Monotype Sorts" pitchFamily="2" charset="2"/>
              <a:buNone/>
            </a:pPr>
            <a:r>
              <a:rPr lang="en-US" u="sng" dirty="0" smtClean="0"/>
              <a:t>Part 1</a:t>
            </a:r>
            <a:endParaRPr lang="en-US" dirty="0" smtClean="0"/>
          </a:p>
          <a:p>
            <a:pPr algn="ctr">
              <a:buNone/>
            </a:pPr>
            <a:r>
              <a:rPr lang="en-US" dirty="0" smtClean="0"/>
              <a:t>UNCONDITIONAL OBLIGATIONS:</a:t>
            </a:r>
          </a:p>
          <a:p>
            <a:pPr algn="ctr">
              <a:buNone/>
            </a:pPr>
            <a:r>
              <a:rPr lang="en-US" dirty="0" smtClean="0"/>
              <a:t>OUGHT IMPLIES CAN SATISFY (OICS)</a:t>
            </a:r>
          </a:p>
          <a:p>
            <a:pPr marL="0" indent="0" algn="ctr">
              <a:lnSpc>
                <a:spcPct val="90000"/>
              </a:lnSpc>
              <a:spcBef>
                <a:spcPct val="17000"/>
              </a:spcBef>
              <a:buNone/>
            </a:pPr>
            <a:endParaRPr lang="en-US" sz="400" dirty="0" smtClean="0"/>
          </a:p>
          <a:p>
            <a:pPr marL="0" indent="0" algn="ctr">
              <a:lnSpc>
                <a:spcPct val="90000"/>
              </a:lnSpc>
              <a:spcBef>
                <a:spcPct val="17000"/>
              </a:spcBef>
              <a:buFont typeface="Monotype Sorts" pitchFamily="2" charset="2"/>
              <a:buNone/>
            </a:pPr>
            <a:endParaRPr lang="en-US" sz="400" dirty="0" smtClean="0"/>
          </a:p>
          <a:p>
            <a:pPr marL="0" indent="0" algn="ctr">
              <a:lnSpc>
                <a:spcPct val="90000"/>
              </a:lnSpc>
              <a:spcBef>
                <a:spcPct val="17000"/>
              </a:spcBef>
              <a:buFont typeface="Monotype Sorts" pitchFamily="2" charset="2"/>
              <a:buNone/>
            </a:pPr>
            <a:r>
              <a:rPr lang="en-US" u="sng" dirty="0" smtClean="0"/>
              <a:t>Part 2</a:t>
            </a:r>
            <a:endParaRPr lang="en-US" dirty="0" smtClean="0"/>
          </a:p>
          <a:p>
            <a:pPr algn="ctr">
              <a:buNone/>
            </a:pPr>
            <a:r>
              <a:rPr lang="en-US" dirty="0" smtClean="0"/>
              <a:t>CONDITIONAL OBLIGATIONS:</a:t>
            </a:r>
          </a:p>
          <a:p>
            <a:pPr algn="ctr">
              <a:buNone/>
            </a:pPr>
            <a:r>
              <a:rPr lang="en-US" dirty="0" smtClean="0"/>
              <a:t>OUGHT IMPLIES CAN OBEY (OICO)</a:t>
            </a:r>
          </a:p>
          <a:p>
            <a:pPr marL="0" indent="0" algn="ctr">
              <a:lnSpc>
                <a:spcPct val="90000"/>
              </a:lnSpc>
              <a:spcBef>
                <a:spcPct val="17000"/>
              </a:spcBef>
              <a:buNone/>
            </a:pPr>
            <a:endParaRPr lang="en-US" sz="400" dirty="0" smtClean="0"/>
          </a:p>
          <a:p>
            <a:pPr marL="0" indent="0" algn="ctr">
              <a:lnSpc>
                <a:spcPct val="90000"/>
              </a:lnSpc>
              <a:spcBef>
                <a:spcPct val="17000"/>
              </a:spcBef>
              <a:buNone/>
            </a:pPr>
            <a:r>
              <a:rPr lang="en-US" b="1" u="sng" dirty="0" smtClean="0"/>
              <a:t>Part 3</a:t>
            </a:r>
            <a:endParaRPr lang="en-US" b="1" dirty="0" smtClean="0"/>
          </a:p>
          <a:p>
            <a:pPr algn="ctr">
              <a:buNone/>
            </a:pPr>
            <a:r>
              <a:rPr lang="en-US" b="1" dirty="0" smtClean="0"/>
              <a:t>OUGHT IMPLIES LIVE OPTION (OILO)</a:t>
            </a:r>
            <a:endParaRPr lang="en-US" sz="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COMBINING OICO WITH </a:t>
            </a:r>
            <a:r>
              <a:rPr lang="en-US" dirty="0" smtClean="0"/>
              <a:t>OIPV</a:t>
            </a:r>
            <a:endParaRPr lang="en-US" dirty="0" smtClean="0">
              <a:solidFill>
                <a:srgbClr val="00CCCC"/>
              </a:solidFill>
            </a:endParaRPr>
          </a:p>
        </p:txBody>
      </p:sp>
      <p:sp>
        <p:nvSpPr>
          <p:cNvPr id="182275" name="Rectangle 3"/>
          <p:cNvSpPr>
            <a:spLocks noGrp="1" noChangeArrowheads="1"/>
          </p:cNvSpPr>
          <p:nvPr>
            <p:ph type="body" idx="1"/>
          </p:nvPr>
        </p:nvSpPr>
        <p:spPr>
          <a:xfrm>
            <a:off x="381000" y="1676400"/>
            <a:ext cx="8610600" cy="4191000"/>
          </a:xfrm>
          <a:noFill/>
        </p:spPr>
        <p:txBody>
          <a:bodyPr/>
          <a:lstStyle/>
          <a:p>
            <a:pPr>
              <a:lnSpc>
                <a:spcPts val="3300"/>
              </a:lnSpc>
            </a:pPr>
            <a:r>
              <a:rPr lang="en-US" dirty="0"/>
              <a:t>(OICO) If S at t has an obligation, then S at t </a:t>
            </a:r>
            <a:r>
              <a:rPr lang="en-US" i="1" dirty="0"/>
              <a:t>can actualize </a:t>
            </a:r>
            <a:r>
              <a:rPr lang="en-US" dirty="0"/>
              <a:t>its obedience proposition.</a:t>
            </a:r>
          </a:p>
          <a:p>
            <a:pPr>
              <a:lnSpc>
                <a:spcPts val="3300"/>
              </a:lnSpc>
            </a:pPr>
            <a:r>
              <a:rPr lang="en-US" dirty="0"/>
              <a:t>(OICO) If S at t has an obligation, then its obedience proposition is </a:t>
            </a:r>
            <a:r>
              <a:rPr lang="en-US" i="1" dirty="0"/>
              <a:t>feasible </a:t>
            </a:r>
            <a:r>
              <a:rPr lang="en-US" dirty="0"/>
              <a:t>for S at t.</a:t>
            </a:r>
          </a:p>
          <a:p>
            <a:pPr>
              <a:lnSpc>
                <a:spcPts val="3300"/>
              </a:lnSpc>
            </a:pPr>
            <a:r>
              <a:rPr lang="en-US" dirty="0"/>
              <a:t>(OIPV) If S at t has an obligation, then its </a:t>
            </a:r>
            <a:r>
              <a:rPr lang="en-US" i="1" dirty="0"/>
              <a:t>violation</a:t>
            </a:r>
            <a:r>
              <a:rPr lang="en-US" dirty="0"/>
              <a:t> proposition is </a:t>
            </a:r>
            <a:r>
              <a:rPr lang="en-US" i="1" dirty="0"/>
              <a:t>ability-possible </a:t>
            </a:r>
            <a:r>
              <a:rPr lang="en-US" dirty="0"/>
              <a:t>for S at t.</a:t>
            </a:r>
          </a:p>
          <a:p>
            <a:pPr>
              <a:lnSpc>
                <a:spcPts val="3300"/>
              </a:lnSpc>
            </a:pPr>
            <a:r>
              <a:rPr lang="en-US" dirty="0"/>
              <a:t>(OIPV) If S at t has an obligation, then its </a:t>
            </a:r>
            <a:r>
              <a:rPr lang="en-US" i="1" dirty="0"/>
              <a:t>obedience </a:t>
            </a:r>
            <a:r>
              <a:rPr lang="en-US" dirty="0"/>
              <a:t>proposition is </a:t>
            </a:r>
            <a:r>
              <a:rPr lang="en-US" i="1" dirty="0"/>
              <a:t>not inevitable </a:t>
            </a:r>
            <a:r>
              <a:rPr lang="en-US" dirty="0"/>
              <a:t>for S at t.</a:t>
            </a:r>
          </a:p>
          <a:p>
            <a:pPr>
              <a:lnSpc>
                <a:spcPts val="3300"/>
              </a:lnSpc>
            </a:pPr>
            <a:r>
              <a:rPr lang="en-US" dirty="0"/>
              <a:t>(OICO &amp; OIPC) If S at t has an obligation</a:t>
            </a:r>
            <a:r>
              <a:rPr lang="en-US" dirty="0" smtClean="0"/>
              <a:t>, then </a:t>
            </a:r>
            <a:r>
              <a:rPr lang="en-US" dirty="0"/>
              <a:t>its obedience proposition is </a:t>
            </a:r>
            <a:r>
              <a:rPr lang="en-US" i="1" dirty="0"/>
              <a:t>feasible but not inevitable </a:t>
            </a:r>
            <a:r>
              <a:rPr lang="en-US" dirty="0"/>
              <a:t>for S at 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OUGHT IMPLIES LIVE OPTION</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endParaRPr lang="en-US" dirty="0" smtClean="0"/>
          </a:p>
          <a:p>
            <a:endParaRPr lang="en-US" dirty="0"/>
          </a:p>
          <a:p>
            <a:endParaRPr lang="en-US" dirty="0" smtClean="0"/>
          </a:p>
          <a:p>
            <a:endParaRPr lang="en-US" dirty="0"/>
          </a:p>
          <a:p>
            <a:endParaRPr lang="en-US" dirty="0" smtClean="0"/>
          </a:p>
          <a:p>
            <a:endParaRPr lang="en-US" dirty="0"/>
          </a:p>
          <a:p>
            <a:pPr>
              <a:buNone/>
            </a:pPr>
            <a:r>
              <a:rPr lang="en-US" dirty="0" smtClean="0"/>
              <a:t>	(</a:t>
            </a:r>
            <a:r>
              <a:rPr lang="en-US" dirty="0"/>
              <a:t>OILO) If S at t has an obligation, then its obedience proposition is a </a:t>
            </a:r>
            <a:r>
              <a:rPr lang="en-US" i="1" dirty="0"/>
              <a:t>live option </a:t>
            </a:r>
            <a:r>
              <a:rPr lang="en-US" dirty="0"/>
              <a:t>(i.e., is </a:t>
            </a:r>
            <a:r>
              <a:rPr lang="en-US" i="1" dirty="0"/>
              <a:t>feasible but not inevitable</a:t>
            </a:r>
            <a:r>
              <a:rPr lang="en-US" dirty="0"/>
              <a:t>) for S at t.</a:t>
            </a:r>
          </a:p>
        </p:txBody>
      </p:sp>
      <p:graphicFrame>
        <p:nvGraphicFramePr>
          <p:cNvPr id="2" name="Table 1"/>
          <p:cNvGraphicFramePr>
            <a:graphicFrameLocks noGrp="1"/>
          </p:cNvGraphicFramePr>
          <p:nvPr>
            <p:extLst>
              <p:ext uri="{D42A27DB-BD31-4B8C-83A1-F6EECF244321}">
                <p14:modId xmlns:p14="http://schemas.microsoft.com/office/powerpoint/2010/main" xmlns="" val="4191925394"/>
              </p:ext>
            </p:extLst>
          </p:nvPr>
        </p:nvGraphicFramePr>
        <p:xfrm>
          <a:off x="304800" y="1752600"/>
          <a:ext cx="8610600" cy="3474720"/>
        </p:xfrm>
        <a:graphic>
          <a:graphicData uri="http://schemas.openxmlformats.org/drawingml/2006/table">
            <a:tbl>
              <a:tblPr firstRow="1" bandRow="1">
                <a:tableStyleId>{5C22544A-7EE6-4342-B048-85BDC9FD1C3A}</a:tableStyleId>
              </a:tblPr>
              <a:tblGrid>
                <a:gridCol w="1861751"/>
                <a:gridCol w="3490784"/>
                <a:gridCol w="3258065"/>
              </a:tblGrid>
              <a:tr h="277707">
                <a:tc>
                  <a:txBody>
                    <a:bodyPr/>
                    <a:lstStyle/>
                    <a:p>
                      <a:endParaRPr lang="en-US" sz="3000" dirty="0"/>
                    </a:p>
                  </a:txBody>
                  <a:tcPr/>
                </a:tc>
                <a:tc>
                  <a:txBody>
                    <a:bodyPr/>
                    <a:lstStyle/>
                    <a:p>
                      <a:r>
                        <a:rPr lang="en-US" sz="3000" dirty="0" smtClean="0"/>
                        <a:t>Inevitable</a:t>
                      </a:r>
                      <a:endParaRPr lang="en-US" sz="3000" dirty="0"/>
                    </a:p>
                  </a:txBody>
                  <a:tcPr/>
                </a:tc>
                <a:tc>
                  <a:txBody>
                    <a:bodyPr/>
                    <a:lstStyle/>
                    <a:p>
                      <a:r>
                        <a:rPr lang="en-US" sz="3000" dirty="0" smtClean="0"/>
                        <a:t>Not inevitable</a:t>
                      </a:r>
                      <a:endParaRPr lang="en-US" sz="3000" dirty="0"/>
                    </a:p>
                  </a:txBody>
                  <a:tcPr/>
                </a:tc>
              </a:tr>
              <a:tr h="277707">
                <a:tc>
                  <a:txBody>
                    <a:bodyPr/>
                    <a:lstStyle/>
                    <a:p>
                      <a:r>
                        <a:rPr lang="en-US" sz="3000" dirty="0" smtClean="0"/>
                        <a:t>Infeasible</a:t>
                      </a:r>
                      <a:endParaRPr lang="en-US" sz="3000" dirty="0"/>
                    </a:p>
                  </a:txBody>
                  <a:tcPr/>
                </a:tc>
                <a:tc>
                  <a:txBody>
                    <a:bodyPr/>
                    <a:lstStyle/>
                    <a:p>
                      <a:r>
                        <a:rPr lang="en-US" sz="3000" u="sng" dirty="0" smtClean="0"/>
                        <a:t>Non-options</a:t>
                      </a:r>
                    </a:p>
                    <a:p>
                      <a:r>
                        <a:rPr lang="en-US" sz="3000" dirty="0" smtClean="0"/>
                        <a:t>The</a:t>
                      </a:r>
                      <a:r>
                        <a:rPr lang="en-US" sz="3000" baseline="0" dirty="0" smtClean="0"/>
                        <a:t> sun rises tomorrow</a:t>
                      </a:r>
                      <a:endParaRPr lang="en-US" sz="3000" dirty="0"/>
                    </a:p>
                  </a:txBody>
                  <a:tcPr/>
                </a:tc>
                <a:tc>
                  <a:txBody>
                    <a:bodyPr/>
                    <a:lstStyle/>
                    <a:p>
                      <a:r>
                        <a:rPr lang="en-US" sz="3000" u="sng" dirty="0" smtClean="0"/>
                        <a:t>Non-options</a:t>
                      </a:r>
                    </a:p>
                    <a:p>
                      <a:r>
                        <a:rPr lang="en-US" sz="3000" dirty="0" smtClean="0"/>
                        <a:t>You win the lottery</a:t>
                      </a:r>
                      <a:endParaRPr lang="en-US" sz="3000" dirty="0"/>
                    </a:p>
                  </a:txBody>
                  <a:tcPr/>
                </a:tc>
              </a:tr>
              <a:tr h="277707">
                <a:tc>
                  <a:txBody>
                    <a:bodyPr/>
                    <a:lstStyle/>
                    <a:p>
                      <a:r>
                        <a:rPr lang="en-US" sz="3000" dirty="0" smtClean="0"/>
                        <a:t>Feasible</a:t>
                      </a:r>
                      <a:endParaRPr lang="en-US" sz="3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000" u="sng" kern="1200" dirty="0" smtClean="0">
                          <a:solidFill>
                            <a:schemeClr val="dk1"/>
                          </a:solidFill>
                          <a:effectLst/>
                          <a:latin typeface="+mn-lt"/>
                          <a:ea typeface="+mn-ea"/>
                          <a:cs typeface="+mn-cs"/>
                        </a:rPr>
                        <a:t>Dead options</a:t>
                      </a:r>
                      <a:endParaRPr lang="en-US" sz="30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3000" kern="1200" dirty="0" smtClean="0">
                          <a:solidFill>
                            <a:schemeClr val="dk1"/>
                          </a:solidFill>
                          <a:effectLst/>
                          <a:latin typeface="+mn-lt"/>
                          <a:ea typeface="+mn-ea"/>
                          <a:cs typeface="+mn-cs"/>
                        </a:rPr>
                        <a:t>You run today or the sun rises tomorrow</a:t>
                      </a:r>
                    </a:p>
                  </a:txBody>
                  <a:tcPr/>
                </a:tc>
                <a:tc>
                  <a:txBody>
                    <a:bodyPr/>
                    <a:lstStyle/>
                    <a:p>
                      <a:r>
                        <a:rPr lang="en-US" sz="3000" u="sng" kern="1200" dirty="0" smtClean="0">
                          <a:solidFill>
                            <a:schemeClr val="dk1"/>
                          </a:solidFill>
                          <a:effectLst/>
                          <a:latin typeface="+mn-lt"/>
                          <a:ea typeface="+mn-ea"/>
                          <a:cs typeface="+mn-cs"/>
                        </a:rPr>
                        <a:t>Live options</a:t>
                      </a:r>
                      <a:endParaRPr lang="en-US" sz="3000" kern="1200" dirty="0" smtClean="0">
                        <a:solidFill>
                          <a:schemeClr val="dk1"/>
                        </a:solidFill>
                        <a:effectLst/>
                        <a:latin typeface="+mn-lt"/>
                        <a:ea typeface="+mn-ea"/>
                        <a:cs typeface="+mn-cs"/>
                      </a:endParaRPr>
                    </a:p>
                    <a:p>
                      <a:r>
                        <a:rPr lang="en-US" sz="3000" kern="1200" dirty="0" smtClean="0">
                          <a:solidFill>
                            <a:schemeClr val="dk1"/>
                          </a:solidFill>
                          <a:effectLst/>
                          <a:latin typeface="+mn-lt"/>
                          <a:ea typeface="+mn-ea"/>
                          <a:cs typeface="+mn-cs"/>
                        </a:rPr>
                        <a:t>You run today</a:t>
                      </a:r>
                    </a:p>
                  </a:txBody>
                  <a:tcPr/>
                </a:tc>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CONTROLLABILITY</a:t>
            </a:r>
          </a:p>
        </p:txBody>
      </p:sp>
      <p:sp>
        <p:nvSpPr>
          <p:cNvPr id="182275" name="Rectangle 3"/>
          <p:cNvSpPr>
            <a:spLocks noGrp="1" noChangeArrowheads="1"/>
          </p:cNvSpPr>
          <p:nvPr>
            <p:ph type="body" idx="1"/>
          </p:nvPr>
        </p:nvSpPr>
        <p:spPr>
          <a:xfrm>
            <a:off x="228600" y="1524000"/>
            <a:ext cx="8763000" cy="4343400"/>
          </a:xfrm>
          <a:noFill/>
        </p:spPr>
        <p:txBody>
          <a:bodyPr/>
          <a:lstStyle/>
          <a:p>
            <a:pPr>
              <a:buNone/>
            </a:pPr>
            <a:r>
              <a:rPr lang="en-US" sz="100" dirty="0" smtClean="0"/>
              <a:t> </a:t>
            </a:r>
          </a:p>
          <a:p>
            <a:pPr>
              <a:lnSpc>
                <a:spcPts val="3400"/>
              </a:lnSpc>
            </a:pPr>
            <a:r>
              <a:rPr lang="en-US" i="1" dirty="0" smtClean="0"/>
              <a:t>P </a:t>
            </a:r>
            <a:r>
              <a:rPr lang="en-US" dirty="0"/>
              <a:t>is </a:t>
            </a:r>
            <a:r>
              <a:rPr lang="en-US" i="1" dirty="0" smtClean="0"/>
              <a:t>controllable</a:t>
            </a:r>
            <a:r>
              <a:rPr lang="en-US" dirty="0" smtClean="0"/>
              <a:t> </a:t>
            </a:r>
            <a:r>
              <a:rPr lang="en-US" dirty="0" err="1"/>
              <a:t>iff</a:t>
            </a:r>
            <a:r>
              <a:rPr lang="en-US" dirty="0"/>
              <a:t> both </a:t>
            </a:r>
            <a:r>
              <a:rPr lang="en-US" i="1" dirty="0"/>
              <a:t>P </a:t>
            </a:r>
            <a:r>
              <a:rPr lang="en-US" dirty="0"/>
              <a:t>and ~</a:t>
            </a:r>
            <a:r>
              <a:rPr lang="en-US" i="1" dirty="0"/>
              <a:t>P </a:t>
            </a:r>
            <a:r>
              <a:rPr lang="en-US" dirty="0"/>
              <a:t>are </a:t>
            </a:r>
            <a:r>
              <a:rPr lang="en-US" dirty="0" smtClean="0"/>
              <a:t>feasible.</a:t>
            </a:r>
          </a:p>
          <a:p>
            <a:pPr>
              <a:lnSpc>
                <a:spcPts val="3400"/>
              </a:lnSpc>
            </a:pPr>
            <a:r>
              <a:rPr lang="en-US" u="sng" dirty="0" smtClean="0"/>
              <a:t>Alternative proposal</a:t>
            </a:r>
            <a:r>
              <a:rPr lang="en-US" dirty="0" smtClean="0"/>
              <a:t>: If S</a:t>
            </a:r>
            <a:r>
              <a:rPr lang="en-US" i="1" dirty="0" smtClean="0"/>
              <a:t> </a:t>
            </a:r>
            <a:r>
              <a:rPr lang="en-US" dirty="0" smtClean="0"/>
              <a:t>at t has an obligation, its obedience proposition is </a:t>
            </a:r>
            <a:r>
              <a:rPr lang="en-US" i="1" dirty="0" smtClean="0"/>
              <a:t>controllable</a:t>
            </a:r>
            <a:r>
              <a:rPr lang="en-US" dirty="0" smtClean="0"/>
              <a:t> by S at t.</a:t>
            </a:r>
          </a:p>
        </p:txBody>
      </p:sp>
      <p:graphicFrame>
        <p:nvGraphicFramePr>
          <p:cNvPr id="2" name="Table 1"/>
          <p:cNvGraphicFramePr>
            <a:graphicFrameLocks noGrp="1"/>
          </p:cNvGraphicFramePr>
          <p:nvPr>
            <p:extLst>
              <p:ext uri="{D42A27DB-BD31-4B8C-83A1-F6EECF244321}">
                <p14:modId xmlns:p14="http://schemas.microsoft.com/office/powerpoint/2010/main" xmlns="" val="3997324210"/>
              </p:ext>
            </p:extLst>
          </p:nvPr>
        </p:nvGraphicFramePr>
        <p:xfrm>
          <a:off x="228600" y="3200400"/>
          <a:ext cx="8763000" cy="3474720"/>
        </p:xfrm>
        <a:graphic>
          <a:graphicData uri="http://schemas.openxmlformats.org/drawingml/2006/table">
            <a:tbl>
              <a:tblPr firstRow="1" bandRow="1">
                <a:tableStyleId>{5C22544A-7EE6-4342-B048-85BDC9FD1C3A}</a:tableStyleId>
              </a:tblPr>
              <a:tblGrid>
                <a:gridCol w="1752600"/>
                <a:gridCol w="2590800"/>
                <a:gridCol w="4419600"/>
              </a:tblGrid>
              <a:tr h="277707">
                <a:tc>
                  <a:txBody>
                    <a:bodyPr/>
                    <a:lstStyle/>
                    <a:p>
                      <a:endParaRPr lang="en-US" sz="3000" dirty="0"/>
                    </a:p>
                  </a:txBody>
                  <a:tcPr/>
                </a:tc>
                <a:tc>
                  <a:txBody>
                    <a:bodyPr/>
                    <a:lstStyle/>
                    <a:p>
                      <a:r>
                        <a:rPr lang="en-US" sz="3000" dirty="0" smtClean="0"/>
                        <a:t>Inevitable</a:t>
                      </a:r>
                      <a:endParaRPr lang="en-US" sz="3000" dirty="0"/>
                    </a:p>
                  </a:txBody>
                  <a:tcPr/>
                </a:tc>
                <a:tc>
                  <a:txBody>
                    <a:bodyPr/>
                    <a:lstStyle/>
                    <a:p>
                      <a:r>
                        <a:rPr lang="en-US" sz="3000" dirty="0" smtClean="0"/>
                        <a:t>Not inevitable</a:t>
                      </a:r>
                      <a:endParaRPr lang="en-US" sz="3000" dirty="0"/>
                    </a:p>
                  </a:txBody>
                  <a:tcPr/>
                </a:tc>
              </a:tr>
              <a:tr h="277707">
                <a:tc>
                  <a:txBody>
                    <a:bodyPr/>
                    <a:lstStyle/>
                    <a:p>
                      <a:r>
                        <a:rPr lang="en-US" sz="3000" dirty="0" smtClean="0"/>
                        <a:t>Infeasible</a:t>
                      </a:r>
                      <a:endParaRPr lang="en-US" sz="3000" dirty="0"/>
                    </a:p>
                  </a:txBody>
                  <a:tcPr/>
                </a:tc>
                <a:tc>
                  <a:txBody>
                    <a:bodyPr/>
                    <a:lstStyle/>
                    <a:p>
                      <a:r>
                        <a:rPr lang="en-US" sz="3000" u="sng" kern="1200" dirty="0" smtClean="0">
                          <a:solidFill>
                            <a:schemeClr val="dk1"/>
                          </a:solidFill>
                          <a:effectLst/>
                          <a:latin typeface="+mn-lt"/>
                          <a:ea typeface="+mn-ea"/>
                          <a:cs typeface="+mn-cs"/>
                        </a:rPr>
                        <a:t>Uncontrollable</a:t>
                      </a:r>
                      <a:endParaRPr lang="en-US" sz="3000" kern="1200" dirty="0">
                        <a:solidFill>
                          <a:schemeClr val="dk1"/>
                        </a:solidFill>
                        <a:effectLst/>
                        <a:latin typeface="+mn-lt"/>
                        <a:ea typeface="+mn-ea"/>
                        <a:cs typeface="+mn-cs"/>
                      </a:endParaRPr>
                    </a:p>
                  </a:txBody>
                  <a:tcPr/>
                </a:tc>
                <a:tc>
                  <a:txBody>
                    <a:bodyPr/>
                    <a:lstStyle/>
                    <a:p>
                      <a:r>
                        <a:rPr lang="en-US" sz="3000" u="sng" kern="1200" dirty="0" smtClean="0">
                          <a:solidFill>
                            <a:schemeClr val="dk1"/>
                          </a:solidFill>
                          <a:effectLst/>
                          <a:latin typeface="+mn-lt"/>
                          <a:ea typeface="+mn-ea"/>
                          <a:cs typeface="+mn-cs"/>
                        </a:rPr>
                        <a:t>Uncontrollable</a:t>
                      </a:r>
                      <a:endParaRPr lang="en-US" sz="3000" kern="1200" dirty="0">
                        <a:solidFill>
                          <a:schemeClr val="dk1"/>
                        </a:solidFill>
                        <a:effectLst/>
                        <a:latin typeface="+mn-lt"/>
                        <a:ea typeface="+mn-ea"/>
                        <a:cs typeface="+mn-cs"/>
                      </a:endParaRPr>
                    </a:p>
                  </a:txBody>
                  <a:tcPr/>
                </a:tc>
              </a:tr>
              <a:tr h="277707">
                <a:tc>
                  <a:txBody>
                    <a:bodyPr/>
                    <a:lstStyle/>
                    <a:p>
                      <a:r>
                        <a:rPr lang="en-US" sz="3000" dirty="0" smtClean="0"/>
                        <a:t>Feasible</a:t>
                      </a:r>
                      <a:endParaRPr lang="en-US" sz="3000" dirty="0"/>
                    </a:p>
                  </a:txBody>
                  <a:tcPr/>
                </a:tc>
                <a:tc>
                  <a:txBody>
                    <a:bodyPr/>
                    <a:lstStyle/>
                    <a:p>
                      <a:r>
                        <a:rPr lang="en-US" sz="3000" u="sng" kern="1200" dirty="0" smtClean="0">
                          <a:solidFill>
                            <a:schemeClr val="dk1"/>
                          </a:solidFill>
                          <a:effectLst/>
                          <a:latin typeface="+mn-lt"/>
                          <a:ea typeface="+mn-ea"/>
                          <a:cs typeface="+mn-cs"/>
                        </a:rPr>
                        <a:t>Uncontrollable</a:t>
                      </a:r>
                      <a:endParaRPr lang="en-US" sz="3000" kern="1200" dirty="0">
                        <a:solidFill>
                          <a:schemeClr val="dk1"/>
                        </a:solidFill>
                        <a:effectLst/>
                        <a:latin typeface="+mn-lt"/>
                        <a:ea typeface="+mn-ea"/>
                        <a:cs typeface="+mn-cs"/>
                      </a:endParaRPr>
                    </a:p>
                  </a:txBody>
                  <a:tcPr/>
                </a:tc>
                <a:tc>
                  <a:txBody>
                    <a:bodyPr/>
                    <a:lstStyle/>
                    <a:p>
                      <a:r>
                        <a:rPr lang="en-US" sz="3000" u="sng" kern="1200" dirty="0" smtClean="0">
                          <a:solidFill>
                            <a:schemeClr val="dk1"/>
                          </a:solidFill>
                          <a:effectLst/>
                          <a:latin typeface="+mn-lt"/>
                          <a:ea typeface="+mn-ea"/>
                          <a:cs typeface="+mn-cs"/>
                        </a:rPr>
                        <a:t>Uncontrollable live</a:t>
                      </a:r>
                      <a:r>
                        <a:rPr lang="en-US" sz="3000" u="sng" kern="1200" baseline="0" dirty="0" smtClean="0">
                          <a:solidFill>
                            <a:schemeClr val="dk1"/>
                          </a:solidFill>
                          <a:effectLst/>
                          <a:latin typeface="+mn-lt"/>
                          <a:ea typeface="+mn-ea"/>
                          <a:cs typeface="+mn-cs"/>
                        </a:rPr>
                        <a:t> </a:t>
                      </a:r>
                      <a:r>
                        <a:rPr lang="en-US" sz="3000" u="sng" kern="1200" dirty="0" smtClean="0">
                          <a:solidFill>
                            <a:schemeClr val="dk1"/>
                          </a:solidFill>
                          <a:effectLst/>
                          <a:latin typeface="+mn-lt"/>
                          <a:ea typeface="+mn-ea"/>
                          <a:cs typeface="+mn-cs"/>
                        </a:rPr>
                        <a:t>options</a:t>
                      </a:r>
                      <a:endParaRPr lang="en-US" sz="3000" kern="1200" dirty="0" smtClean="0">
                        <a:solidFill>
                          <a:schemeClr val="dk1"/>
                        </a:solidFill>
                        <a:effectLst/>
                        <a:latin typeface="+mn-lt"/>
                        <a:ea typeface="+mn-ea"/>
                        <a:cs typeface="+mn-cs"/>
                      </a:endParaRPr>
                    </a:p>
                    <a:p>
                      <a:r>
                        <a:rPr lang="en-US" sz="3000" kern="1200" dirty="0" smtClean="0">
                          <a:solidFill>
                            <a:schemeClr val="dk1"/>
                          </a:solidFill>
                          <a:effectLst/>
                          <a:latin typeface="+mn-lt"/>
                          <a:ea typeface="+mn-ea"/>
                          <a:cs typeface="+mn-cs"/>
                        </a:rPr>
                        <a:t>Your daughter does not participate in the study</a:t>
                      </a:r>
                    </a:p>
                    <a:p>
                      <a:r>
                        <a:rPr lang="en-US" sz="3000" u="sng" kern="1200" dirty="0" smtClean="0">
                          <a:solidFill>
                            <a:schemeClr val="dk1"/>
                          </a:solidFill>
                          <a:effectLst/>
                          <a:latin typeface="+mn-lt"/>
                          <a:ea typeface="+mn-ea"/>
                          <a:cs typeface="+mn-cs"/>
                        </a:rPr>
                        <a:t>Controllable live options</a:t>
                      </a:r>
                      <a:endParaRPr lang="en-US" sz="3000" kern="1200" dirty="0" smtClean="0">
                        <a:solidFill>
                          <a:schemeClr val="dk1"/>
                        </a:solidFill>
                        <a:effectLst/>
                        <a:latin typeface="+mn-lt"/>
                        <a:ea typeface="+mn-ea"/>
                        <a:cs typeface="+mn-cs"/>
                      </a:endParaRPr>
                    </a:p>
                    <a:p>
                      <a:r>
                        <a:rPr lang="en-US" sz="3000" kern="1200" dirty="0" smtClean="0">
                          <a:solidFill>
                            <a:schemeClr val="dk1"/>
                          </a:solidFill>
                          <a:effectLst/>
                          <a:latin typeface="+mn-lt"/>
                          <a:ea typeface="+mn-ea"/>
                          <a:cs typeface="+mn-cs"/>
                        </a:rPr>
                        <a:t>You run today</a:t>
                      </a:r>
                      <a:endParaRPr lang="en-US" sz="3000" kern="1200" dirty="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36200542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smtClean="0"/>
              <a:t>CONCLUSION</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400"/>
              </a:lnSpc>
            </a:pPr>
            <a:r>
              <a:rPr lang="en-US" u="sng" dirty="0" smtClean="0"/>
              <a:t>Left for the discussion period</a:t>
            </a:r>
            <a:endParaRPr lang="en-US" dirty="0" smtClean="0"/>
          </a:p>
          <a:p>
            <a:pPr>
              <a:lnSpc>
                <a:spcPts val="3400"/>
              </a:lnSpc>
              <a:buNone/>
            </a:pPr>
            <a:r>
              <a:rPr lang="en-US" dirty="0" smtClean="0"/>
              <a:t>	- Is OILO the whole story?</a:t>
            </a:r>
          </a:p>
          <a:p>
            <a:pPr>
              <a:lnSpc>
                <a:spcPts val="3400"/>
              </a:lnSpc>
              <a:buNone/>
            </a:pPr>
            <a:r>
              <a:rPr lang="en-US" dirty="0" smtClean="0"/>
              <a:t>	- OILO versus obligations partly about the past.</a:t>
            </a:r>
          </a:p>
          <a:p>
            <a:pPr>
              <a:lnSpc>
                <a:spcPts val="3400"/>
              </a:lnSpc>
              <a:buNone/>
            </a:pPr>
            <a:r>
              <a:rPr lang="en-US" dirty="0" smtClean="0"/>
              <a:t>	- OILO versus epistemic obligations.</a:t>
            </a:r>
          </a:p>
          <a:p>
            <a:pPr>
              <a:lnSpc>
                <a:spcPts val="3400"/>
              </a:lnSpc>
            </a:pPr>
            <a:r>
              <a:rPr lang="en-US" u="sng" dirty="0" smtClean="0"/>
              <a:t>Methodology for formulating and assessing ought-implies-can principles</a:t>
            </a:r>
            <a:endParaRPr lang="en-US" dirty="0" smtClean="0"/>
          </a:p>
          <a:p>
            <a:pPr>
              <a:lnSpc>
                <a:spcPts val="3400"/>
              </a:lnSpc>
              <a:buNone/>
            </a:pPr>
            <a:r>
              <a:rPr lang="en-US" dirty="0" smtClean="0"/>
              <a:t>	- Formulate them in terms of </a:t>
            </a:r>
            <a:r>
              <a:rPr lang="en-US" i="1" dirty="0" smtClean="0"/>
              <a:t>obligations</a:t>
            </a:r>
            <a:r>
              <a:rPr lang="en-US" dirty="0" smtClean="0"/>
              <a:t>, not in terms of what an agent is </a:t>
            </a:r>
            <a:r>
              <a:rPr lang="en-US" i="1" dirty="0" smtClean="0"/>
              <a:t>obligated </a:t>
            </a:r>
            <a:r>
              <a:rPr lang="en-US" dirty="0" smtClean="0"/>
              <a:t>to do.</a:t>
            </a:r>
          </a:p>
          <a:p>
            <a:pPr>
              <a:lnSpc>
                <a:spcPts val="3400"/>
              </a:lnSpc>
              <a:buNone/>
            </a:pPr>
            <a:r>
              <a:rPr lang="en-US" dirty="0" smtClean="0"/>
              <a:t>	- Assess them in terms of </a:t>
            </a:r>
            <a:r>
              <a:rPr lang="en-US" i="1" dirty="0" smtClean="0"/>
              <a:t>explanatory power</a:t>
            </a:r>
            <a:r>
              <a:rPr lang="en-US" dirty="0" smtClean="0"/>
              <a:t> (to explain why agents lack or lose obligations).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228600" y="228600"/>
            <a:ext cx="8763000" cy="1143000"/>
          </a:xfrm>
          <a:noFill/>
        </p:spPr>
        <p:txBody>
          <a:bodyPr/>
          <a:lstStyle/>
          <a:p>
            <a:r>
              <a:rPr lang="en-US" dirty="0" smtClean="0"/>
              <a:t>OBLIGATIONS ABOUT THE PAST</a:t>
            </a:r>
            <a:endParaRPr lang="en-US" dirty="0" smtClean="0">
              <a:solidFill>
                <a:srgbClr val="00CCCC"/>
              </a:solidFill>
            </a:endParaRPr>
          </a:p>
        </p:txBody>
      </p:sp>
      <p:sp>
        <p:nvSpPr>
          <p:cNvPr id="182275" name="Rectangle 3"/>
          <p:cNvSpPr>
            <a:spLocks noGrp="1" noChangeArrowheads="1"/>
          </p:cNvSpPr>
          <p:nvPr>
            <p:ph type="body" idx="1"/>
          </p:nvPr>
        </p:nvSpPr>
        <p:spPr>
          <a:xfrm>
            <a:off x="228600" y="1752600"/>
            <a:ext cx="8763000" cy="4114800"/>
          </a:xfrm>
          <a:noFill/>
        </p:spPr>
        <p:txBody>
          <a:bodyPr/>
          <a:lstStyle/>
          <a:p>
            <a:pPr>
              <a:lnSpc>
                <a:spcPts val="3100"/>
              </a:lnSpc>
            </a:pPr>
            <a:r>
              <a:rPr lang="en-US" dirty="0" smtClean="0"/>
              <a:t>You acquire an obligation to pay all installments of a loan on time (on 1/5, 2/5, …). You pay on 1/5 but not by 2/5. OIC explains why you lose the obligation, but only if you lose it on 2/5. Then on 2/4 you have an obligation partly about the past.</a:t>
            </a:r>
          </a:p>
          <a:p>
            <a:pPr>
              <a:lnSpc>
                <a:spcPts val="3100"/>
              </a:lnSpc>
            </a:pPr>
            <a:r>
              <a:rPr lang="en-US" dirty="0" smtClean="0"/>
              <a:t>This is possible: if at 8am you promise to never smoke again, at any time shortly after 8am you have an obligation partly about the past.</a:t>
            </a:r>
          </a:p>
          <a:p>
            <a:pPr>
              <a:lnSpc>
                <a:spcPts val="3100"/>
              </a:lnSpc>
            </a:pPr>
            <a:r>
              <a:rPr lang="en-US" dirty="0" smtClean="0"/>
              <a:t>By OIC, (1) on 2/4 you can pay all installments on time, so (2) on 2/4 you can pay the </a:t>
            </a:r>
            <a:r>
              <a:rPr lang="en-US" i="1" dirty="0" smtClean="0"/>
              <a:t>January </a:t>
            </a:r>
            <a:r>
              <a:rPr lang="en-US" dirty="0" smtClean="0"/>
              <a:t>in-</a:t>
            </a:r>
            <a:r>
              <a:rPr lang="en-US" dirty="0" err="1" smtClean="0"/>
              <a:t>stallment</a:t>
            </a:r>
            <a:r>
              <a:rPr lang="en-US" dirty="0" smtClean="0"/>
              <a:t> on time. </a:t>
            </a:r>
            <a:r>
              <a:rPr lang="en-US" u="sng" dirty="0" smtClean="0"/>
              <a:t>Reply</a:t>
            </a:r>
            <a:r>
              <a:rPr lang="en-US" smtClean="0"/>
              <a:t>: (</a:t>
            </a:r>
            <a:r>
              <a:rPr lang="en-US" dirty="0" smtClean="0"/>
              <a:t>at t you can actualize </a:t>
            </a:r>
            <a:r>
              <a:rPr lang="en-US" i="1" dirty="0" smtClean="0"/>
              <a:t>P </a:t>
            </a:r>
            <a:r>
              <a:rPr lang="en-US" dirty="0" smtClean="0"/>
              <a:t>and </a:t>
            </a:r>
            <a:r>
              <a:rPr lang="en-US" i="1" dirty="0" smtClean="0"/>
              <a:t>P</a:t>
            </a:r>
            <a:r>
              <a:rPr lang="en-US" dirty="0" smtClean="0"/>
              <a:t> entails </a:t>
            </a:r>
            <a:r>
              <a:rPr lang="en-US" i="1" dirty="0" smtClean="0"/>
              <a:t>P</a:t>
            </a:r>
            <a:r>
              <a:rPr lang="en-US" i="1" dirty="0" smtClean="0">
                <a:sym typeface="Symbol"/>
              </a:rPr>
              <a:t></a:t>
            </a:r>
            <a:r>
              <a:rPr lang="en-US" smtClean="0"/>
              <a:t>) ⇏ </a:t>
            </a:r>
            <a:r>
              <a:rPr lang="en-US" dirty="0" smtClean="0"/>
              <a:t>at t you can actualize </a:t>
            </a:r>
            <a:r>
              <a:rPr lang="en-US" i="1" smtClean="0"/>
              <a:t>P</a:t>
            </a:r>
            <a:r>
              <a:rPr lang="en-US" i="1" smtClean="0">
                <a:sym typeface="Symbol"/>
              </a:rPr>
              <a:t></a:t>
            </a:r>
            <a:r>
              <a:rPr lang="en-US" smtClean="0"/>
              <a:t>.</a:t>
            </a:r>
            <a:endParaRPr lang="en-US"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EPISTEMIC OBLIGATIONS</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300"/>
              </a:lnSpc>
            </a:pPr>
            <a:r>
              <a:rPr lang="en-US" u="sng" dirty="0" smtClean="0"/>
              <a:t>Objection to OICS</a:t>
            </a:r>
            <a:r>
              <a:rPr lang="en-US" dirty="0" smtClean="0"/>
              <a:t>: (1) You have an epistemic obligation to start believing </a:t>
            </a:r>
            <a:r>
              <a:rPr lang="en-US" i="1" dirty="0" smtClean="0"/>
              <a:t>P</a:t>
            </a:r>
            <a:r>
              <a:rPr lang="en-US" dirty="0" smtClean="0"/>
              <a:t>, but (2) you can’t start believing </a:t>
            </a:r>
            <a:r>
              <a:rPr lang="en-US" i="1" dirty="0" smtClean="0"/>
              <a:t>P</a:t>
            </a:r>
            <a:r>
              <a:rPr lang="en-US" dirty="0" smtClean="0"/>
              <a:t> (you can’t believe </a:t>
            </a:r>
            <a:r>
              <a:rPr lang="en-US" i="1" dirty="0" smtClean="0"/>
              <a:t>P at will</a:t>
            </a:r>
            <a:r>
              <a:rPr lang="en-US" dirty="0" smtClean="0"/>
              <a:t>).</a:t>
            </a:r>
          </a:p>
          <a:p>
            <a:pPr>
              <a:lnSpc>
                <a:spcPts val="3300"/>
              </a:lnSpc>
            </a:pPr>
            <a:r>
              <a:rPr lang="en-US" u="sng" dirty="0" smtClean="0"/>
              <a:t>Reply</a:t>
            </a:r>
            <a:r>
              <a:rPr lang="en-US" dirty="0" smtClean="0"/>
              <a:t>: (1) ⇒ You have </a:t>
            </a:r>
            <a:r>
              <a:rPr lang="en-US" i="1" dirty="0" smtClean="0"/>
              <a:t>evidence </a:t>
            </a:r>
            <a:r>
              <a:rPr lang="en-US" dirty="0" smtClean="0"/>
              <a:t>for </a:t>
            </a:r>
            <a:r>
              <a:rPr lang="en-US" i="1" dirty="0" smtClean="0"/>
              <a:t>P</a:t>
            </a:r>
            <a:r>
              <a:rPr lang="en-US" dirty="0" smtClean="0"/>
              <a:t>.</a:t>
            </a:r>
          </a:p>
          <a:p>
            <a:pPr>
              <a:lnSpc>
                <a:spcPts val="3300"/>
              </a:lnSpc>
            </a:pPr>
            <a:r>
              <a:rPr lang="en-US" u="sng" dirty="0" smtClean="0"/>
              <a:t>Response</a:t>
            </a:r>
            <a:r>
              <a:rPr lang="en-US" dirty="0" smtClean="0"/>
              <a:t>: Even if you have evidence for </a:t>
            </a:r>
            <a:r>
              <a:rPr lang="en-US" i="1" dirty="0" smtClean="0"/>
              <a:t>P</a:t>
            </a:r>
            <a:r>
              <a:rPr lang="en-US" dirty="0" smtClean="0"/>
              <a:t>, you can’t </a:t>
            </a:r>
            <a:r>
              <a:rPr lang="en-US" i="1" dirty="0" smtClean="0"/>
              <a:t>make it the case </a:t>
            </a:r>
            <a:r>
              <a:rPr lang="en-US" dirty="0" smtClean="0"/>
              <a:t>that you start believing </a:t>
            </a:r>
            <a:r>
              <a:rPr lang="en-US" i="1" dirty="0" smtClean="0"/>
              <a:t>P</a:t>
            </a:r>
            <a:r>
              <a:rPr lang="en-US" dirty="0" smtClean="0"/>
              <a:t>.</a:t>
            </a:r>
          </a:p>
          <a:p>
            <a:pPr>
              <a:lnSpc>
                <a:spcPts val="3300"/>
              </a:lnSpc>
            </a:pPr>
            <a:r>
              <a:rPr lang="en-US" u="sng" dirty="0" smtClean="0"/>
              <a:t>Reply</a:t>
            </a:r>
            <a:r>
              <a:rPr lang="en-US" dirty="0" smtClean="0"/>
              <a:t>: You add numbers and find 987, but suspend belief until you check. You find again 987, and </a:t>
            </a:r>
            <a:r>
              <a:rPr lang="en-US" i="1" dirty="0" smtClean="0"/>
              <a:t>decide </a:t>
            </a:r>
            <a:r>
              <a:rPr lang="en-US" dirty="0" smtClean="0"/>
              <a:t>to stop checking and start believing that the sum is 987. You made it the case that you started believing.</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IS OILO THE WHOLE STORY?</a:t>
            </a:r>
            <a:endParaRPr lang="en-US" dirty="0" smtClean="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r>
              <a:rPr lang="en-US" dirty="0" smtClean="0"/>
              <a:t>Apparently, OILO doesn’t explain why you have no obligation to (</a:t>
            </a:r>
            <a:r>
              <a:rPr lang="en-US" i="1" dirty="0" smtClean="0"/>
              <a:t>R</a:t>
            </a:r>
            <a:r>
              <a:rPr lang="en-US" dirty="0" smtClean="0"/>
              <a:t>) run tomorrow if (</a:t>
            </a:r>
            <a:r>
              <a:rPr lang="en-US" i="1" dirty="0" smtClean="0"/>
              <a:t>P</a:t>
            </a:r>
            <a:r>
              <a:rPr lang="en-US" dirty="0" smtClean="0"/>
              <a:t>) you become paralyzed tonight: ~</a:t>
            </a:r>
            <a:r>
              <a:rPr lang="en-US" i="1" dirty="0" smtClean="0"/>
              <a:t>P</a:t>
            </a:r>
            <a:r>
              <a:rPr lang="en-US" dirty="0" smtClean="0"/>
              <a:t> </a:t>
            </a:r>
            <a:r>
              <a:rPr lang="en-US" dirty="0" smtClean="0">
                <a:sym typeface="Symbol"/>
              </a:rPr>
              <a:t></a:t>
            </a:r>
            <a:r>
              <a:rPr lang="en-US" dirty="0" smtClean="0"/>
              <a:t> </a:t>
            </a:r>
            <a:r>
              <a:rPr lang="en-US" i="1" dirty="0" smtClean="0"/>
              <a:t>R </a:t>
            </a:r>
            <a:r>
              <a:rPr lang="en-US" dirty="0" smtClean="0"/>
              <a:t>is feasible (since you can actualize </a:t>
            </a:r>
            <a:r>
              <a:rPr lang="en-US" i="1" dirty="0" smtClean="0"/>
              <a:t>R</a:t>
            </a:r>
            <a:r>
              <a:rPr lang="en-US" dirty="0" smtClean="0"/>
              <a:t>) but not inevitable (it might be false if </a:t>
            </a:r>
            <a:r>
              <a:rPr lang="en-US" i="1" dirty="0" smtClean="0"/>
              <a:t>P </a:t>
            </a:r>
            <a:r>
              <a:rPr lang="en-US" dirty="0" smtClean="0"/>
              <a:t>were true) for you.</a:t>
            </a:r>
          </a:p>
          <a:p>
            <a:r>
              <a:rPr lang="en-US" u="sng" dirty="0" smtClean="0"/>
              <a:t>Reply</a:t>
            </a:r>
            <a:r>
              <a:rPr lang="en-US" dirty="0" smtClean="0"/>
              <a:t>: Inevitably, you won’t—and thus you can’t—actualize ~</a:t>
            </a:r>
            <a:r>
              <a:rPr lang="en-US" i="1" dirty="0" smtClean="0"/>
              <a:t>P </a:t>
            </a:r>
            <a:r>
              <a:rPr lang="en-US" dirty="0" smtClean="0">
                <a:sym typeface="Symbol"/>
              </a:rPr>
              <a:t></a:t>
            </a:r>
            <a:r>
              <a:rPr lang="en-US" dirty="0" smtClean="0"/>
              <a:t> </a:t>
            </a:r>
            <a:r>
              <a:rPr lang="en-US" i="1" dirty="0" smtClean="0"/>
              <a:t>R</a:t>
            </a:r>
            <a:r>
              <a:rPr lang="en-US" dirty="0" smtClean="0"/>
              <a:t>: (1) if </a:t>
            </a:r>
            <a:r>
              <a:rPr lang="en-US" i="1" dirty="0" smtClean="0"/>
              <a:t>P </a:t>
            </a:r>
            <a:r>
              <a:rPr lang="en-US" dirty="0" smtClean="0"/>
              <a:t>were false, ~</a:t>
            </a:r>
            <a:r>
              <a:rPr lang="en-US" i="1" dirty="0" smtClean="0"/>
              <a:t>P</a:t>
            </a:r>
            <a:r>
              <a:rPr lang="en-US" dirty="0" smtClean="0"/>
              <a:t> </a:t>
            </a:r>
            <a:r>
              <a:rPr lang="en-US" dirty="0" smtClean="0">
                <a:sym typeface="Symbol"/>
              </a:rPr>
              <a:t></a:t>
            </a:r>
            <a:r>
              <a:rPr lang="en-US" dirty="0" smtClean="0"/>
              <a:t> </a:t>
            </a:r>
            <a:r>
              <a:rPr lang="en-US" i="1" dirty="0" smtClean="0"/>
              <a:t>R </a:t>
            </a:r>
            <a:r>
              <a:rPr lang="en-US" dirty="0" smtClean="0"/>
              <a:t>would become settled tonight, but (2) if </a:t>
            </a:r>
            <a:r>
              <a:rPr lang="en-US" i="1" dirty="0" smtClean="0"/>
              <a:t>P</a:t>
            </a:r>
            <a:r>
              <a:rPr lang="en-US" dirty="0" smtClean="0"/>
              <a:t> were true, ~</a:t>
            </a:r>
            <a:r>
              <a:rPr lang="en-US" i="1" dirty="0" smtClean="0"/>
              <a:t>P</a:t>
            </a:r>
            <a:r>
              <a:rPr lang="en-US" dirty="0" smtClean="0"/>
              <a:t> </a:t>
            </a:r>
            <a:r>
              <a:rPr lang="en-US" dirty="0" smtClean="0">
                <a:sym typeface="Symbol"/>
              </a:rPr>
              <a:t></a:t>
            </a:r>
            <a:r>
              <a:rPr lang="en-US" dirty="0" smtClean="0"/>
              <a:t> </a:t>
            </a:r>
            <a:r>
              <a:rPr lang="en-US" i="1" dirty="0" smtClean="0"/>
              <a:t>R </a:t>
            </a:r>
            <a:r>
              <a:rPr lang="en-US" dirty="0" smtClean="0"/>
              <a:t>would be false (so in either case you wouldn’t actualize it).</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smtClean="0"/>
              <a:t>GRAHAM’S OBJECTION TO OIC</a:t>
            </a:r>
            <a:endParaRPr lang="en-US" dirty="0" smtClean="0">
              <a:solidFill>
                <a:srgbClr val="00CCCC"/>
              </a:solidFill>
            </a:endParaRPr>
          </a:p>
        </p:txBody>
      </p:sp>
      <p:sp>
        <p:nvSpPr>
          <p:cNvPr id="182275" name="Rectangle 3"/>
          <p:cNvSpPr>
            <a:spLocks noGrp="1" noChangeArrowheads="1"/>
          </p:cNvSpPr>
          <p:nvPr>
            <p:ph type="body" idx="1"/>
          </p:nvPr>
        </p:nvSpPr>
        <p:spPr>
          <a:xfrm>
            <a:off x="381000" y="1676400"/>
            <a:ext cx="8610600" cy="4191000"/>
          </a:xfrm>
          <a:noFill/>
        </p:spPr>
        <p:txBody>
          <a:bodyPr/>
          <a:lstStyle/>
          <a:p>
            <a:pPr>
              <a:lnSpc>
                <a:spcPts val="3000"/>
              </a:lnSpc>
            </a:pPr>
            <a:r>
              <a:rPr lang="en-US" dirty="0" smtClean="0"/>
              <a:t>Unless a janitor </a:t>
            </a:r>
            <a:r>
              <a:rPr lang="en-US" i="1" dirty="0" smtClean="0"/>
              <a:t>J </a:t>
            </a:r>
            <a:r>
              <a:rPr lang="en-US" dirty="0" smtClean="0"/>
              <a:t>kills her, a surgeon </a:t>
            </a:r>
            <a:r>
              <a:rPr lang="en-US" i="1" dirty="0" smtClean="0"/>
              <a:t>S </a:t>
            </a:r>
            <a:r>
              <a:rPr lang="en-US" dirty="0" smtClean="0"/>
              <a:t>will kill an innocent man </a:t>
            </a:r>
            <a:r>
              <a:rPr lang="en-US" i="1" dirty="0" smtClean="0"/>
              <a:t>M</a:t>
            </a:r>
            <a:r>
              <a:rPr lang="en-US" dirty="0" smtClean="0"/>
              <a:t> to save ten people.</a:t>
            </a:r>
          </a:p>
          <a:p>
            <a:pPr>
              <a:lnSpc>
                <a:spcPts val="3000"/>
              </a:lnSpc>
            </a:pPr>
            <a:r>
              <a:rPr lang="en-US" u="sng" dirty="0" smtClean="0"/>
              <a:t>Graham claims</a:t>
            </a:r>
            <a:r>
              <a:rPr lang="en-US" dirty="0" smtClean="0"/>
              <a:t>: The</a:t>
            </a:r>
            <a:r>
              <a:rPr lang="en-US" i="1" dirty="0" smtClean="0"/>
              <a:t> best explanation </a:t>
            </a:r>
            <a:r>
              <a:rPr lang="en-US" dirty="0" smtClean="0"/>
              <a:t>of (1) is (2) </a:t>
            </a:r>
            <a:r>
              <a:rPr lang="en-US" i="1" dirty="0" smtClean="0"/>
              <a:t>even if S cannot refrain from killing M</a:t>
            </a:r>
            <a:r>
              <a:rPr lang="en-US" dirty="0" smtClean="0"/>
              <a:t>:</a:t>
            </a:r>
          </a:p>
          <a:p>
            <a:pPr>
              <a:lnSpc>
                <a:spcPts val="3000"/>
              </a:lnSpc>
              <a:buNone/>
            </a:pPr>
            <a:r>
              <a:rPr lang="en-US" dirty="0" smtClean="0"/>
              <a:t>	(1) It is morally permissible for </a:t>
            </a:r>
            <a:r>
              <a:rPr lang="en-US" i="1" dirty="0" smtClean="0"/>
              <a:t>J </a:t>
            </a:r>
            <a:r>
              <a:rPr lang="en-US" dirty="0" smtClean="0"/>
              <a:t>to kill </a:t>
            </a:r>
            <a:r>
              <a:rPr lang="en-US" i="1" dirty="0" smtClean="0"/>
              <a:t>S</a:t>
            </a:r>
            <a:r>
              <a:rPr lang="en-US" dirty="0" smtClean="0"/>
              <a:t>.</a:t>
            </a:r>
          </a:p>
          <a:p>
            <a:pPr>
              <a:lnSpc>
                <a:spcPts val="3000"/>
              </a:lnSpc>
              <a:buNone/>
            </a:pPr>
            <a:r>
              <a:rPr lang="en-US" dirty="0" smtClean="0"/>
              <a:t>	(2) If </a:t>
            </a:r>
            <a:r>
              <a:rPr lang="en-US" i="1" dirty="0" smtClean="0"/>
              <a:t>J </a:t>
            </a:r>
            <a:r>
              <a:rPr lang="en-US" dirty="0" smtClean="0"/>
              <a:t>had not killed </a:t>
            </a:r>
            <a:r>
              <a:rPr lang="en-US" i="1" dirty="0" smtClean="0"/>
              <a:t>S</a:t>
            </a:r>
            <a:r>
              <a:rPr lang="en-US" dirty="0" smtClean="0"/>
              <a:t>, </a:t>
            </a:r>
            <a:r>
              <a:rPr lang="en-US" i="1" dirty="0" smtClean="0"/>
              <a:t>S </a:t>
            </a:r>
            <a:r>
              <a:rPr lang="en-US" dirty="0" smtClean="0"/>
              <a:t>would have morally </a:t>
            </a:r>
            <a:r>
              <a:rPr lang="en-US" i="1" dirty="0" smtClean="0"/>
              <a:t>impermissibly </a:t>
            </a:r>
            <a:r>
              <a:rPr lang="en-US" dirty="0" smtClean="0"/>
              <a:t>killed </a:t>
            </a:r>
            <a:r>
              <a:rPr lang="en-US" i="1" dirty="0" smtClean="0"/>
              <a:t>M</a:t>
            </a:r>
            <a:r>
              <a:rPr lang="en-US" dirty="0" smtClean="0"/>
              <a:t>. [So: (3) </a:t>
            </a:r>
            <a:r>
              <a:rPr lang="en-US" i="1" dirty="0" smtClean="0"/>
              <a:t>S </a:t>
            </a:r>
            <a:r>
              <a:rPr lang="en-US" dirty="0" smtClean="0"/>
              <a:t>has </a:t>
            </a:r>
            <a:r>
              <a:rPr lang="en-US" smtClean="0"/>
              <a:t>a moral</a:t>
            </a:r>
            <a:r>
              <a:rPr lang="en-US" i="1" smtClean="0"/>
              <a:t> </a:t>
            </a:r>
            <a:r>
              <a:rPr lang="en-US" i="1" dirty="0" smtClean="0"/>
              <a:t>obligation </a:t>
            </a:r>
            <a:r>
              <a:rPr lang="en-US" dirty="0" smtClean="0"/>
              <a:t>not to kill </a:t>
            </a:r>
            <a:r>
              <a:rPr lang="en-US" i="1" dirty="0" smtClean="0"/>
              <a:t>M</a:t>
            </a:r>
            <a:r>
              <a:rPr lang="en-US" dirty="0" smtClean="0"/>
              <a:t>—contrary to OIC.]</a:t>
            </a:r>
          </a:p>
          <a:p>
            <a:pPr>
              <a:lnSpc>
                <a:spcPts val="3000"/>
              </a:lnSpc>
            </a:pPr>
            <a:r>
              <a:rPr lang="en-US" u="sng" dirty="0" smtClean="0"/>
              <a:t>My reply</a:t>
            </a:r>
            <a:r>
              <a:rPr lang="en-US" dirty="0" smtClean="0"/>
              <a:t>: Replace </a:t>
            </a:r>
            <a:r>
              <a:rPr lang="en-US" i="1" dirty="0" smtClean="0"/>
              <a:t>S </a:t>
            </a:r>
            <a:r>
              <a:rPr lang="en-US" dirty="0" smtClean="0"/>
              <a:t>with a robot </a:t>
            </a:r>
            <a:r>
              <a:rPr lang="en-US" i="1" dirty="0" smtClean="0"/>
              <a:t>R</a:t>
            </a:r>
            <a:r>
              <a:rPr lang="en-US" dirty="0" smtClean="0"/>
              <a:t>. Then: (1</a:t>
            </a:r>
            <a:r>
              <a:rPr lang="en-US" dirty="0" smtClean="0">
                <a:sym typeface="Symbol"/>
              </a:rPr>
              <a:t></a:t>
            </a:r>
            <a:r>
              <a:rPr lang="en-US" dirty="0" smtClean="0"/>
              <a:t>) It is permissible for </a:t>
            </a:r>
            <a:r>
              <a:rPr lang="en-US" i="1" dirty="0" smtClean="0"/>
              <a:t>J </a:t>
            </a:r>
            <a:r>
              <a:rPr lang="en-US" dirty="0" smtClean="0"/>
              <a:t>to destroy </a:t>
            </a:r>
            <a:r>
              <a:rPr lang="en-US" i="1" dirty="0" smtClean="0"/>
              <a:t>R</a:t>
            </a:r>
            <a:r>
              <a:rPr lang="en-US" dirty="0" smtClean="0"/>
              <a:t>. But (2</a:t>
            </a:r>
            <a:r>
              <a:rPr lang="en-US" dirty="0" smtClean="0">
                <a:sym typeface="Symbol"/>
              </a:rPr>
              <a:t></a:t>
            </a:r>
            <a:r>
              <a:rPr lang="en-US" dirty="0" smtClean="0"/>
              <a:t>) cannot explain this, since </a:t>
            </a:r>
            <a:r>
              <a:rPr lang="en-US" i="1" dirty="0" smtClean="0"/>
              <a:t>R </a:t>
            </a:r>
            <a:r>
              <a:rPr lang="en-US" dirty="0" smtClean="0"/>
              <a:t>has no obligations. I propose instead: (2*) It is impermissible </a:t>
            </a:r>
            <a:r>
              <a:rPr lang="en-US" i="1" dirty="0" smtClean="0"/>
              <a:t>that S </a:t>
            </a:r>
            <a:r>
              <a:rPr lang="en-US" dirty="0" smtClean="0"/>
              <a:t>kills </a:t>
            </a:r>
            <a:r>
              <a:rPr lang="en-US" i="1" dirty="0" smtClean="0"/>
              <a:t>M</a:t>
            </a:r>
            <a:r>
              <a:rPr lang="en-US" dirty="0" smtClean="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theme/theme1.xml><?xml version="1.0" encoding="utf-8"?>
<a:theme xmlns:a="http://schemas.openxmlformats.org/drawingml/2006/main" name="Double Lines">
  <a:themeElements>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fontScheme name="Double Lines">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
      <a:clrScheme name="Double Lines 2">
        <a:dk1>
          <a:srgbClr val="000000"/>
        </a:dk1>
        <a:lt1>
          <a:srgbClr val="FFFFCC"/>
        </a:lt1>
        <a:dk2>
          <a:srgbClr val="996600"/>
        </a:dk2>
        <a:lt2>
          <a:srgbClr val="FFFFCC"/>
        </a:lt2>
        <a:accent1>
          <a:srgbClr val="FFCC00"/>
        </a:accent1>
        <a:accent2>
          <a:srgbClr val="6666FF"/>
        </a:accent2>
        <a:accent3>
          <a:srgbClr val="FFFFE2"/>
        </a:accent3>
        <a:accent4>
          <a:srgbClr val="000000"/>
        </a:accent4>
        <a:accent5>
          <a:srgbClr val="FFE2AA"/>
        </a:accent5>
        <a:accent6>
          <a:srgbClr val="5C5CE7"/>
        </a:accent6>
        <a:hlink>
          <a:srgbClr val="999933"/>
        </a:hlink>
        <a:folHlink>
          <a:srgbClr val="990066"/>
        </a:folHlink>
      </a:clrScheme>
      <a:clrMap bg1="lt1" tx1="dk1" bg2="lt2" tx2="dk2" accent1="accent1" accent2="accent2" accent3="accent3" accent4="accent4" accent5="accent5" accent6="accent6" hlink="hlink" folHlink="folHlink"/>
    </a:extraClrScheme>
    <a:extraClrScheme>
      <a:clrScheme name="Double Lines 3">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themeOverride>
</file>

<file path=docProps/app.xml><?xml version="1.0" encoding="utf-8"?>
<Properties xmlns="http://schemas.openxmlformats.org/officeDocument/2006/extended-properties" xmlns:vt="http://schemas.openxmlformats.org/officeDocument/2006/docPropsVTypes">
  <Template>C:\MSOffice\Templates\Presentation Designs\Double Lines.pot</Template>
  <TotalTime>12403</TotalTime>
  <Words>9828</Words>
  <Application>Microsoft Office PowerPoint</Application>
  <PresentationFormat>On-screen Show (4:3)</PresentationFormat>
  <Paragraphs>228</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Times New Roman</vt:lpstr>
      <vt:lpstr>Monotype Sorts</vt:lpstr>
      <vt:lpstr>Symbol</vt:lpstr>
      <vt:lpstr>Double Lines</vt:lpstr>
      <vt:lpstr>I OUGHT, THEREFORE I CAN OBEY</vt:lpstr>
      <vt:lpstr>OUGHT IMPLIES CAN (OIC)</vt:lpstr>
      <vt:lpstr>TWO LIMITATIONS OF OIC</vt:lpstr>
      <vt:lpstr>OVERVIEW</vt:lpstr>
      <vt:lpstr>OIC REFORMULATED</vt:lpstr>
      <vt:lpstr>NON-AGENTIAL OBLIGATIONS</vt:lpstr>
      <vt:lpstr>OUGHT IMPLIES CAN SATISFY</vt:lpstr>
      <vt:lpstr>LOSING OBLIGATIONS</vt:lpstr>
      <vt:lpstr>OUGHT IMPLIES CAN VIOLATE?</vt:lpstr>
      <vt:lpstr>ABILITY-NECESSITY</vt:lpstr>
      <vt:lpstr>OUGHT IMPLIES POSSIBLE VIOLATION (OIPV)</vt:lpstr>
      <vt:lpstr>PART 2</vt:lpstr>
      <vt:lpstr>CONDITIONAL OBLIGATIONS</vt:lpstr>
      <vt:lpstr>THE FAILURE OF OICS*</vt:lpstr>
      <vt:lpstr>OUGHT IMPLIES CAN OBEY</vt:lpstr>
      <vt:lpstr>IN SUPPORT OF OICO</vt:lpstr>
      <vt:lpstr>WHY OIPV IS STILL NEEDED</vt:lpstr>
      <vt:lpstr>PART 3</vt:lpstr>
      <vt:lpstr>COMBINING OICO WITH OIPV</vt:lpstr>
      <vt:lpstr>OUGHT IMPLIES LIVE OPTION</vt:lpstr>
      <vt:lpstr>CONTROLLABILITY</vt:lpstr>
      <vt:lpstr>CONCLUSION</vt:lpstr>
      <vt:lpstr>OBLIGATIONS ABOUT THE PAST</vt:lpstr>
      <vt:lpstr>EPISTEMIC OBLIGATIONS</vt:lpstr>
      <vt:lpstr>IS OILO THE WHOLE STORY?</vt:lpstr>
      <vt:lpstr>GRAHAM’S OBJECTION TO OIC</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EPSILON-ERGODICITY AND THE SUCCESS OF EQUILIBRIUM STATISTICAL MECHANICS</dc:title>
  <dc:creator>Peter B. M. Vranas</dc:creator>
  <cp:lastModifiedBy>Peter</cp:lastModifiedBy>
  <cp:revision>853</cp:revision>
  <cp:lastPrinted>2016-05-04T15:57:29Z</cp:lastPrinted>
  <dcterms:created xsi:type="dcterms:W3CDTF">1995-05-28T16:36:34Z</dcterms:created>
  <dcterms:modified xsi:type="dcterms:W3CDTF">2017-08-31T13:30:02Z</dcterms:modified>
</cp:coreProperties>
</file>