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handoutMasterIdLst>
    <p:handoutMasterId r:id="rId15"/>
  </p:handoutMasterIdLst>
  <p:sldIdLst>
    <p:sldId id="296" r:id="rId2"/>
    <p:sldId id="476" r:id="rId3"/>
    <p:sldId id="513" r:id="rId4"/>
    <p:sldId id="480" r:id="rId5"/>
    <p:sldId id="482" r:id="rId6"/>
    <p:sldId id="481" r:id="rId7"/>
    <p:sldId id="509" r:id="rId8"/>
    <p:sldId id="504" r:id="rId9"/>
    <p:sldId id="510" r:id="rId10"/>
    <p:sldId id="501" r:id="rId11"/>
    <p:sldId id="511" r:id="rId12"/>
    <p:sldId id="512" r:id="rId13"/>
  </p:sldIdLst>
  <p:sldSz cx="9144000" cy="6858000" type="screen4x3"/>
  <p:notesSz cx="7010400" cy="9296400"/>
  <p:embeddedFontLst>
    <p:embeddedFont>
      <p:font typeface="Arial Narrow" panose="020B0606020202030204" pitchFamily="34" charset="0"/>
      <p:regular r:id="rId16"/>
      <p:bold r:id="rId17"/>
      <p:italic r:id="rId18"/>
      <p:boldItalic r:id="rId19"/>
    </p:embeddedFont>
    <p:embeddedFont>
      <p:font typeface="Monotype Sorts" panose="020B0604020202020204"/>
      <p:regular r:id="rId20"/>
    </p:embeddedFont>
  </p:embeddedFontLst>
  <p:defaultTextStyle>
    <a:defPPr>
      <a:defRPr lang="en-US"/>
    </a:defPPr>
    <a:lvl1pPr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1pPr>
    <a:lvl2pPr marL="457200"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2pPr>
    <a:lvl3pPr marL="914400"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3pPr>
    <a:lvl4pPr marL="1371600"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4pPr>
    <a:lvl5pPr marL="1828800"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5pPr>
    <a:lvl6pPr marL="2286000" algn="l" defTabSz="914400" rtl="0" eaLnBrk="1" latinLnBrk="0" hangingPunct="1">
      <a:defRPr sz="2400" kern="1200">
        <a:solidFill>
          <a:schemeClr val="tx1"/>
        </a:solidFill>
        <a:latin typeface="Arial" charset="0"/>
        <a:ea typeface="+mn-ea"/>
        <a:cs typeface="Times New Roman" pitchFamily="18" charset="0"/>
      </a:defRPr>
    </a:lvl6pPr>
    <a:lvl7pPr marL="2743200" algn="l" defTabSz="914400" rtl="0" eaLnBrk="1" latinLnBrk="0" hangingPunct="1">
      <a:defRPr sz="2400" kern="1200">
        <a:solidFill>
          <a:schemeClr val="tx1"/>
        </a:solidFill>
        <a:latin typeface="Arial" charset="0"/>
        <a:ea typeface="+mn-ea"/>
        <a:cs typeface="Times New Roman" pitchFamily="18" charset="0"/>
      </a:defRPr>
    </a:lvl7pPr>
    <a:lvl8pPr marL="3200400" algn="l" defTabSz="914400" rtl="0" eaLnBrk="1" latinLnBrk="0" hangingPunct="1">
      <a:defRPr sz="2400" kern="1200">
        <a:solidFill>
          <a:schemeClr val="tx1"/>
        </a:solidFill>
        <a:latin typeface="Arial" charset="0"/>
        <a:ea typeface="+mn-ea"/>
        <a:cs typeface="Times New Roman" pitchFamily="18" charset="0"/>
      </a:defRPr>
    </a:lvl8pPr>
    <a:lvl9pPr marL="3657600" algn="l" defTabSz="914400" rtl="0" eaLnBrk="1" latinLnBrk="0" hangingPunct="1">
      <a:defRPr sz="2400" kern="1200">
        <a:solidFill>
          <a:schemeClr val="tx1"/>
        </a:solidFill>
        <a:latin typeface="Arial" charset="0"/>
        <a:ea typeface="+mn-ea"/>
        <a:cs typeface="Times New Roman" pitchFamily="18"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74" userDrawn="1">
          <p15:clr>
            <a:srgbClr val="A4A3A4"/>
          </p15:clr>
        </p15:guide>
        <p15:guide id="2" pos="2800" userDrawn="1">
          <p15:clr>
            <a:srgbClr val="A4A3A4"/>
          </p15:clr>
        </p15:guide>
        <p15:guide id="3" pos="2852" userDrawn="1">
          <p15:clr>
            <a:srgbClr val="A4A3A4"/>
          </p15:clr>
        </p15:guide>
        <p15:guide id="4" pos="29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B2B2B2"/>
    <a:srgbClr val="FFFFFF"/>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vertBarState="minimized" horzBarState="maximized">
    <p:restoredLeft sz="32787"/>
    <p:restoredTop sz="90929"/>
  </p:normalViewPr>
  <p:slideViewPr>
    <p:cSldViewPr>
      <p:cViewPr>
        <p:scale>
          <a:sx n="66" d="100"/>
          <a:sy n="66" d="100"/>
        </p:scale>
        <p:origin x="1675"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50" d="100"/>
          <a:sy n="50" d="100"/>
        </p:scale>
        <p:origin x="2688" y="29"/>
      </p:cViewPr>
      <p:guideLst>
        <p:guide orient="horz" pos="2174"/>
        <p:guide pos="2800"/>
        <p:guide pos="2852"/>
        <p:guide pos="290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11895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372" cy="465774"/>
          </a:xfrm>
          <a:prstGeom prst="rect">
            <a:avLst/>
          </a:prstGeom>
          <a:noFill/>
          <a:ln w="9525">
            <a:noFill/>
            <a:miter lim="800000"/>
            <a:headEnd/>
            <a:tailEnd/>
          </a:ln>
          <a:effectLst/>
        </p:spPr>
        <p:txBody>
          <a:bodyPr vert="horz" wrap="square" lIns="19187" tIns="0" rIns="19187" bIns="0" numCol="1" anchor="t" anchorCtr="0" compatLnSpc="1">
            <a:prstTxWarp prst="textNoShape">
              <a:avLst/>
            </a:prstTxWarp>
          </a:bodyPr>
          <a:lstStyle>
            <a:lvl1pPr algn="l" defTabSz="946566">
              <a:defRPr sz="1000" i="1">
                <a:latin typeface="Times New Roman" pitchFamily="18" charset="0"/>
              </a:defRPr>
            </a:lvl1pPr>
          </a:lstStyle>
          <a:p>
            <a:pPr>
              <a:defRPr/>
            </a:pPr>
            <a:endParaRPr lang="en-US"/>
          </a:p>
        </p:txBody>
      </p:sp>
      <p:sp>
        <p:nvSpPr>
          <p:cNvPr id="2051" name="Rectangle 3"/>
          <p:cNvSpPr>
            <a:spLocks noGrp="1" noChangeArrowheads="1"/>
          </p:cNvSpPr>
          <p:nvPr>
            <p:ph type="dt" idx="1"/>
          </p:nvPr>
        </p:nvSpPr>
        <p:spPr bwMode="auto">
          <a:xfrm>
            <a:off x="3972029" y="0"/>
            <a:ext cx="3038371" cy="465774"/>
          </a:xfrm>
          <a:prstGeom prst="rect">
            <a:avLst/>
          </a:prstGeom>
          <a:noFill/>
          <a:ln w="9525">
            <a:noFill/>
            <a:miter lim="800000"/>
            <a:headEnd/>
            <a:tailEnd/>
          </a:ln>
          <a:effectLst/>
        </p:spPr>
        <p:txBody>
          <a:bodyPr vert="horz" wrap="square" lIns="19187" tIns="0" rIns="19187" bIns="0" numCol="1" anchor="t" anchorCtr="0" compatLnSpc="1">
            <a:prstTxWarp prst="textNoShape">
              <a:avLst/>
            </a:prstTxWarp>
          </a:bodyPr>
          <a:lstStyle>
            <a:lvl1pPr algn="r" defTabSz="946566">
              <a:defRPr sz="1000" i="1">
                <a:latin typeface="Times New Roman" pitchFamily="18" charset="0"/>
              </a:defRPr>
            </a:lvl1pPr>
          </a:lstStyle>
          <a:p>
            <a:pPr>
              <a:defRPr/>
            </a:pPr>
            <a:endParaRPr lang="en-US"/>
          </a:p>
        </p:txBody>
      </p:sp>
      <p:sp>
        <p:nvSpPr>
          <p:cNvPr id="20484" name="Rectangle 4"/>
          <p:cNvSpPr>
            <a:spLocks noGrp="1" noRot="1" noChangeAspect="1" noChangeArrowheads="1" noTextEdit="1"/>
          </p:cNvSpPr>
          <p:nvPr>
            <p:ph type="sldImg" idx="2"/>
          </p:nvPr>
        </p:nvSpPr>
        <p:spPr bwMode="auto">
          <a:xfrm>
            <a:off x="1189038" y="703263"/>
            <a:ext cx="4632325" cy="3473450"/>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935252" y="4416108"/>
            <a:ext cx="5139898" cy="4184016"/>
          </a:xfrm>
          <a:prstGeom prst="rect">
            <a:avLst/>
          </a:prstGeom>
          <a:noFill/>
          <a:ln w="9525">
            <a:noFill/>
            <a:miter lim="800000"/>
            <a:headEnd/>
            <a:tailEnd/>
          </a:ln>
          <a:effectLst/>
        </p:spPr>
        <p:txBody>
          <a:bodyPr vert="horz" wrap="square" lIns="94339" tIns="46369" rIns="94339" bIns="4636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0" y="8830633"/>
            <a:ext cx="3038372" cy="465773"/>
          </a:xfrm>
          <a:prstGeom prst="rect">
            <a:avLst/>
          </a:prstGeom>
          <a:noFill/>
          <a:ln w="9525">
            <a:noFill/>
            <a:miter lim="800000"/>
            <a:headEnd/>
            <a:tailEnd/>
          </a:ln>
          <a:effectLst/>
        </p:spPr>
        <p:txBody>
          <a:bodyPr vert="horz" wrap="square" lIns="19187" tIns="0" rIns="19187" bIns="0" numCol="1" anchor="b" anchorCtr="0" compatLnSpc="1">
            <a:prstTxWarp prst="textNoShape">
              <a:avLst/>
            </a:prstTxWarp>
          </a:bodyPr>
          <a:lstStyle>
            <a:lvl1pPr algn="l" defTabSz="946566">
              <a:defRPr sz="1000" i="1">
                <a:latin typeface="Times New Roman" pitchFamily="18" charset="0"/>
              </a:defRPr>
            </a:lvl1pPr>
          </a:lstStyle>
          <a:p>
            <a:pPr>
              <a:defRPr/>
            </a:pPr>
            <a:endParaRPr lang="en-US"/>
          </a:p>
        </p:txBody>
      </p:sp>
      <p:sp>
        <p:nvSpPr>
          <p:cNvPr id="2055" name="Rectangle 7"/>
          <p:cNvSpPr>
            <a:spLocks noGrp="1" noChangeArrowheads="1"/>
          </p:cNvSpPr>
          <p:nvPr>
            <p:ph type="sldNum" sz="quarter" idx="5"/>
          </p:nvPr>
        </p:nvSpPr>
        <p:spPr bwMode="auto">
          <a:xfrm>
            <a:off x="3972029" y="8830633"/>
            <a:ext cx="3038371" cy="465773"/>
          </a:xfrm>
          <a:prstGeom prst="rect">
            <a:avLst/>
          </a:prstGeom>
          <a:noFill/>
          <a:ln w="9525">
            <a:noFill/>
            <a:miter lim="800000"/>
            <a:headEnd/>
            <a:tailEnd/>
          </a:ln>
          <a:effectLst/>
        </p:spPr>
        <p:txBody>
          <a:bodyPr vert="horz" wrap="square" lIns="19187" tIns="0" rIns="19187" bIns="0" numCol="1" anchor="b" anchorCtr="0" compatLnSpc="1">
            <a:prstTxWarp prst="textNoShape">
              <a:avLst/>
            </a:prstTxWarp>
          </a:bodyPr>
          <a:lstStyle>
            <a:lvl1pPr algn="r" defTabSz="946566">
              <a:defRPr sz="1000" i="1">
                <a:latin typeface="Times New Roman" pitchFamily="18" charset="0"/>
              </a:defRPr>
            </a:lvl1pPr>
          </a:lstStyle>
          <a:p>
            <a:pPr>
              <a:defRPr/>
            </a:pPr>
            <a:fld id="{D8A7D87F-D57C-4DB1-B2FB-1D06F3910D94}" type="slidenum">
              <a:rPr lang="en-US"/>
              <a:pPr>
                <a:defRPr/>
              </a:pPr>
              <a:t>‹#›</a:t>
            </a:fld>
            <a:endParaRPr lang="en-US"/>
          </a:p>
        </p:txBody>
      </p:sp>
    </p:spTree>
    <p:extLst>
      <p:ext uri="{BB962C8B-B14F-4D97-AF65-F5344CB8AC3E}">
        <p14:creationId xmlns:p14="http://schemas.microsoft.com/office/powerpoint/2010/main" val="116241926"/>
      </p:ext>
    </p:extLst>
  </p:cSld>
  <p:clrMap bg1="lt1" tx1="dk1" bg2="lt2" tx2="dk2" accent1="accent1" accent2="accent2" accent3="accent3" accent4="accent4" accent5="accent5" accent6="accent6" hlink="hlink" folHlink="folHlink"/>
  <p:notesStyle>
    <a:lvl1pPr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63550"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27100"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90650"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52613"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pPr defTabSz="946535"/>
            <a:fld id="{8A74A698-6C97-4FDF-A92D-DC056835E665}" type="slidenum">
              <a:rPr lang="en-US" smtClean="0"/>
              <a:pPr defTabSz="946535"/>
              <a:t>1</a:t>
            </a:fld>
            <a:endParaRPr lang="en-US" dirty="0"/>
          </a:p>
        </p:txBody>
      </p:sp>
      <p:sp>
        <p:nvSpPr>
          <p:cNvPr id="21507" name="Rectangle 2"/>
          <p:cNvSpPr>
            <a:spLocks noGrp="1" noRot="1" noChangeAspect="1" noChangeArrowheads="1" noTextEdit="1"/>
          </p:cNvSpPr>
          <p:nvPr>
            <p:ph type="sldImg"/>
          </p:nvPr>
        </p:nvSpPr>
        <p:spPr>
          <a:xfrm>
            <a:off x="1189038" y="703263"/>
            <a:ext cx="4632325" cy="3473450"/>
          </a:xfrm>
          <a:ln cap="flat"/>
        </p:spPr>
      </p:sp>
      <p:sp>
        <p:nvSpPr>
          <p:cNvPr id="21508" name="Rectangle 3"/>
          <p:cNvSpPr>
            <a:spLocks noGrp="1" noChangeArrowheads="1"/>
          </p:cNvSpPr>
          <p:nvPr>
            <p:ph type="body" idx="1"/>
          </p:nvPr>
        </p:nvSpPr>
        <p:spPr>
          <a:xfrm>
            <a:off x="935252" y="4495592"/>
            <a:ext cx="5139898" cy="4104532"/>
          </a:xfrm>
          <a:noFill/>
          <a:ln/>
        </p:spPr>
        <p:txBody>
          <a:bodyPr/>
          <a:lstStyle/>
          <a:p>
            <a:r>
              <a:rPr lang="en-US" dirty="0"/>
              <a:t>Suppose that you have promised to play in tomorrow’s basketball game. You are the best player in your team, and your teammates are relying on you. This morning, however, you slipped over on the ice and broke your leg. Do you still have an obligation to play in tomorrow’s game, although you cannot do so? It seems clear that you do not. The moment you broke your leg and thus you lost the ability to play in tomorrow’s game, you also lost the obligation to do so. You have no obligation to do something that you cannot do. This is the idea that “ought” implies “can”: you ought to do something, in the sense of having an obligation to do it, only if you can do it.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2</a:t>
            </a:fld>
            <a:endParaRPr lang="en-US" dirty="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3912182"/>
          </a:xfrm>
          <a:noFill/>
          <a:ln/>
        </p:spPr>
        <p:txBody>
          <a:bodyPr/>
          <a:lstStyle/>
          <a:p>
            <a:r>
              <a:rPr lang="en-US" dirty="0"/>
              <a:t>More precisely, here is the ought-implies-can principle that I plan to defend: by virtue of conceptual necessity, if an agent at a given time ought to do something, in the sense of having an objective, pro tanto obligation to do something, then the agent at that time can do the thing, in the sense of having both the ability and the opportunity to do it. I call this principle ‘OIC’ for short. It is important to note that obligations, abilities, and opportunities are indexed to times. For example, before you broke your leg, you had an obligation to play in tomorrow’s basketball game, but after you break your leg, you no longer have such an obligation. Similarly, before you broke your leg, you had the ability to play in tomorrow’s game, but after you break your leg, you no longer have this ability. OIC relates obligations at a given time with abilities and opportunities at the </a:t>
            </a:r>
            <a:r>
              <a:rPr lang="en-US" i="1" dirty="0"/>
              <a:t>same</a:t>
            </a:r>
            <a:r>
              <a:rPr lang="en-US" dirty="0"/>
              <a:t> time.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3</a:t>
            </a:fld>
            <a:endParaRPr lang="en-US" dirty="0"/>
          </a:p>
        </p:txBody>
      </p:sp>
      <p:sp>
        <p:nvSpPr>
          <p:cNvPr id="27651" name="Rectangle 2"/>
          <p:cNvSpPr>
            <a:spLocks noGrp="1" noRot="1" noChangeAspect="1" noChangeArrowheads="1" noTextEdit="1"/>
          </p:cNvSpPr>
          <p:nvPr>
            <p:ph type="sldImg"/>
          </p:nvPr>
        </p:nvSpPr>
        <p:spPr>
          <a:xfrm>
            <a:off x="1125538" y="703263"/>
            <a:ext cx="4630737" cy="3473450"/>
          </a:xfrm>
          <a:ln cap="flat"/>
        </p:spPr>
      </p:sp>
      <p:sp>
        <p:nvSpPr>
          <p:cNvPr id="27652" name="Rectangle 3"/>
          <p:cNvSpPr>
            <a:spLocks noGrp="1" noChangeArrowheads="1"/>
          </p:cNvSpPr>
          <p:nvPr>
            <p:ph type="body" idx="1"/>
          </p:nvPr>
        </p:nvSpPr>
        <p:spPr>
          <a:xfrm>
            <a:off x="800795" y="4570309"/>
            <a:ext cx="5280228" cy="3912182"/>
          </a:xfrm>
          <a:noFill/>
          <a:ln/>
        </p:spPr>
        <p:txBody>
          <a:bodyPr/>
          <a:lstStyle/>
          <a:p>
            <a:r>
              <a:rPr lang="en-US"/>
              <a:t>My plan is to defend OIC by defending the following consequence of OIC: by virtue of conceptual necessity, if an agent at a given time becomes unable to obey an obligation that the agent has until that time, then the agent at that time loses the obligation. In other words, “infeasible” implies ”lost”: obligations that become infeasible at a given time are lost at that time. I call this principle ‘INFIL’ for short. We have already seen an example: your obligation to play in tomorrow’s basketball game becomes infeasible at the time you break your leg, and the obligation is lost at that time.</a:t>
            </a:r>
          </a:p>
          <a:p>
            <a:r>
              <a:rPr lang="en-US"/>
              <a:t>If INFIL is true, the only plausible explanation of why INFIL is true is that OIC is true. Indeed, if INFIL is true, then </a:t>
            </a:r>
            <a:r>
              <a:rPr lang="en-US" i="1"/>
              <a:t>losing</a:t>
            </a:r>
            <a:r>
              <a:rPr lang="en-US"/>
              <a:t> the ability to obey an obligation is sufficient for </a:t>
            </a:r>
            <a:r>
              <a:rPr lang="en-US" i="1"/>
              <a:t>losing</a:t>
            </a:r>
            <a:r>
              <a:rPr lang="en-US"/>
              <a:t> the obligation. But then the only plausible explanation is that </a:t>
            </a:r>
            <a:r>
              <a:rPr lang="en-US" i="1"/>
              <a:t>lacking</a:t>
            </a:r>
            <a:r>
              <a:rPr lang="en-US"/>
              <a:t> the ability to obey an obligation is sufficient for </a:t>
            </a:r>
            <a:r>
              <a:rPr lang="en-US" i="1"/>
              <a:t>lacking</a:t>
            </a:r>
            <a:r>
              <a:rPr lang="en-US"/>
              <a:t> the obligation. Equivalently, having the ability to obey an obligation is necessary for having the obligation, so OIC is true. So, to defend OIC, in the rest of this talk I defend INFIL.</a:t>
            </a:r>
            <a:endParaRPr lang="en-US" dirty="0"/>
          </a:p>
        </p:txBody>
      </p:sp>
    </p:spTree>
    <p:extLst>
      <p:ext uri="{BB962C8B-B14F-4D97-AF65-F5344CB8AC3E}">
        <p14:creationId xmlns:p14="http://schemas.microsoft.com/office/powerpoint/2010/main" val="1324416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4</a:t>
            </a:fld>
            <a:endParaRPr lang="en-US" dirty="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3912182"/>
          </a:xfrm>
          <a:noFill/>
          <a:ln/>
        </p:spPr>
        <p:txBody>
          <a:bodyPr/>
          <a:lstStyle/>
          <a:p>
            <a:pPr algn="just"/>
            <a:r>
              <a:rPr lang="en-US" dirty="0"/>
              <a:t>To defend INFIL, consider the following scenario, the funeral scenario.</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5</a:t>
            </a:fld>
            <a:endParaRPr lang="en-US" dirty="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3912182"/>
          </a:xfrm>
          <a:noFill/>
          <a:ln/>
        </p:spPr>
        <p:txBody>
          <a:bodyPr/>
          <a:lstStyle/>
          <a:p>
            <a:pPr algn="just"/>
            <a:r>
              <a:rPr lang="en-US" dirty="0"/>
              <a:t>In the funeral scenario, there are two obligations in play. First, on Monday at 9pm you acquire an obligation to attend your father’s funeral in Boston on Tuesday at 2pm. Second, on Monday at 9:15pm you acquire an obligation to donate blood in Honolulu on Tuesday at 2pm. The two obligations are incompatible, and let’s assume that the first is stronger than the second. Then, assuming that there are no further obligations or other normatively relevant considerations, at any time at which you have the first obligation, it is all-things-considered obligatory for you to attend your father’s funeral, so it is all-things-considered </a:t>
            </a:r>
            <a:r>
              <a:rPr lang="en-US" i="1" dirty="0"/>
              <a:t>forbidden </a:t>
            </a:r>
            <a:r>
              <a:rPr lang="en-US" dirty="0"/>
              <a:t>for you to donate blood. So if you do </a:t>
            </a:r>
            <a:r>
              <a:rPr lang="en-US" i="1" dirty="0"/>
              <a:t>not </a:t>
            </a:r>
            <a:r>
              <a:rPr lang="en-US" dirty="0"/>
              <a:t>lose the obligation to attend the funeral when this obligation becomes infeasible, namely when you become unable to catch the last flight, and thus you still have this obligation on Tuesday at 1:55pm, then on Tuesday at 1:55pm it is all-things-considered forbidden for you to donate blood. But this is false: at 1:55pm, given that you cannot attend your father’s funeral but you can donate blood, you must keep your promise to donate blood.</a:t>
            </a:r>
          </a:p>
        </p:txBody>
      </p:sp>
    </p:spTree>
    <p:extLst>
      <p:ext uri="{BB962C8B-B14F-4D97-AF65-F5344CB8AC3E}">
        <p14:creationId xmlns:p14="http://schemas.microsoft.com/office/powerpoint/2010/main" val="892073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6</a:t>
            </a:fld>
            <a:endParaRPr lang="en-US" dirty="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10"/>
            <a:ext cx="5378889" cy="4421291"/>
          </a:xfrm>
          <a:noFill/>
          <a:ln/>
        </p:spPr>
        <p:txBody>
          <a:bodyPr/>
          <a:lstStyle/>
          <a:p>
            <a:pPr algn="just"/>
            <a:r>
              <a:rPr lang="en-US" dirty="0"/>
              <a:t>The upshot is that those who claim that obligations that become infeasible are </a:t>
            </a:r>
            <a:r>
              <a:rPr lang="en-US" i="1" dirty="0"/>
              <a:t>not </a:t>
            </a:r>
            <a:r>
              <a:rPr lang="en-US" dirty="0"/>
              <a:t>lost (and thus reject INFIL) would give you </a:t>
            </a:r>
            <a:r>
              <a:rPr lang="en-US" i="1" dirty="0"/>
              <a:t>wrong advice</a:t>
            </a:r>
            <a:r>
              <a:rPr lang="en-US" dirty="0"/>
              <a:t>: they would advise you (at 1:55pm)</a:t>
            </a:r>
            <a:r>
              <a:rPr lang="en-US" i="1" dirty="0"/>
              <a:t> not </a:t>
            </a:r>
            <a:r>
              <a:rPr lang="en-US" dirty="0"/>
              <a:t>to donate blood. I call this the </a:t>
            </a:r>
            <a:r>
              <a:rPr lang="en-US" i="1" dirty="0"/>
              <a:t>wrong-advice argument </a:t>
            </a:r>
            <a:r>
              <a:rPr lang="en-US" dirty="0"/>
              <a:t>for INFIL (and, by extension, for OIC). This argument does </a:t>
            </a:r>
            <a:r>
              <a:rPr lang="en-US" i="1" dirty="0"/>
              <a:t>not</a:t>
            </a:r>
            <a:r>
              <a:rPr lang="en-US" dirty="0"/>
              <a:t> make the familiar point that a morality which rejects OIC can give </a:t>
            </a:r>
            <a:r>
              <a:rPr lang="en-US" i="1" dirty="0"/>
              <a:t>useless</a:t>
            </a:r>
            <a:r>
              <a:rPr lang="en-US" dirty="0"/>
              <a:t> advice (“attend your father’s funeral, although you cannot”); the argument makes instead the novel point that a morality which rejects INFIL (and thus rejects OIC) can give </a:t>
            </a:r>
            <a:r>
              <a:rPr lang="en-US" i="1" dirty="0"/>
              <a:t>wrong </a:t>
            </a:r>
            <a:r>
              <a:rPr lang="en-US" dirty="0"/>
              <a:t>advice (“do not donate blood, although you can”). One might object that, strictly speaking, moralities do not give advice: it is </a:t>
            </a:r>
            <a:r>
              <a:rPr lang="en-US" i="1" dirty="0"/>
              <a:t>people</a:t>
            </a:r>
            <a:r>
              <a:rPr lang="en-US" dirty="0"/>
              <a:t> who do so. In reply, although I chose to talk about advice for the sake of vividness, my main point can be made without talking about advice: regardless of the merits of the advice “do not donate blood”, my main point is that it is </a:t>
            </a:r>
            <a:r>
              <a:rPr lang="en-US" i="1" dirty="0"/>
              <a:t>false </a:t>
            </a:r>
            <a:r>
              <a:rPr lang="en-US" dirty="0"/>
              <a:t>that on Tuesday at 1:55pm it is all-things-considered forbidden for you to donate blood.</a:t>
            </a:r>
          </a:p>
          <a:p>
            <a:pPr algn="just"/>
            <a:r>
              <a:rPr lang="en-US" dirty="0"/>
              <a:t>A strength of the wrong-advice argument is that, in the funeral scenario, </a:t>
            </a:r>
            <a:r>
              <a:rPr lang="en-US" i="1" dirty="0"/>
              <a:t>it is your fault </a:t>
            </a:r>
            <a:r>
              <a:rPr lang="en-US" dirty="0"/>
              <a:t>that you become unable to obey an obligation (since you do not rush to catch the last flight); such scenarios are commonly considered particularly damaging to OIC, but the wrong-advice argument uses the funeral scenario to </a:t>
            </a:r>
            <a:r>
              <a:rPr lang="en-US" i="1" dirty="0"/>
              <a:t>support </a:t>
            </a:r>
            <a:r>
              <a:rPr lang="en-US" dirty="0"/>
              <a:t>OIC. But this feature of the funeral scenario, namely your being at fault, is inessential. The wrong-advice argument also works with a modified funeral scenario in which it is </a:t>
            </a:r>
            <a:r>
              <a:rPr lang="en-US" i="1" dirty="0"/>
              <a:t>not </a:t>
            </a:r>
            <a:r>
              <a:rPr lang="en-US" dirty="0"/>
              <a:t>your fault that you become unable to obey the obligation to attend your father’s funeral: for example, you do rush to catch the last flight, but you miss the flight due to a traffic jam.</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7</a:t>
            </a:fld>
            <a:endParaRPr lang="en-US" dirty="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3912182"/>
          </a:xfrm>
          <a:noFill/>
          <a:ln/>
        </p:spPr>
        <p:txBody>
          <a:bodyPr/>
          <a:lstStyle/>
          <a:p>
            <a:pPr algn="just"/>
            <a:r>
              <a:rPr lang="en-US" dirty="0"/>
              <a:t>Another strength of the wrong-advice argument is that the argument can be adapted to cases in which an agent becomes unable to obey an obligation due to </a:t>
            </a:r>
            <a:r>
              <a:rPr lang="en-US" i="1" dirty="0"/>
              <a:t>epistemic</a:t>
            </a:r>
            <a:r>
              <a:rPr lang="en-US" dirty="0"/>
              <a:t> (rather than </a:t>
            </a:r>
            <a:r>
              <a:rPr lang="en-US" i="1" dirty="0"/>
              <a:t>physical</a:t>
            </a:r>
            <a:r>
              <a:rPr lang="en-US" dirty="0"/>
              <a:t>) limitations. To see this, consider the following scenario, the gift card scenario.</a:t>
            </a:r>
          </a:p>
        </p:txBody>
      </p:sp>
    </p:spTree>
    <p:extLst>
      <p:ext uri="{BB962C8B-B14F-4D97-AF65-F5344CB8AC3E}">
        <p14:creationId xmlns:p14="http://schemas.microsoft.com/office/powerpoint/2010/main" val="1675422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8</a:t>
            </a:fld>
            <a:endParaRPr lang="en-US" dirty="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13"/>
            <a:ext cx="5378889" cy="4350929"/>
          </a:xfrm>
          <a:noFill/>
          <a:ln/>
        </p:spPr>
        <p:txBody>
          <a:bodyPr/>
          <a:lstStyle/>
          <a:p>
            <a:pPr algn="just"/>
            <a:r>
              <a:rPr lang="en-US" dirty="0"/>
              <a:t>In the gift card scenario, after code 2 becomes illegible, I grant that in one sense of “can” you can still enter code 2 on the website: you are still physically able to type </a:t>
            </a:r>
            <a:r>
              <a:rPr lang="en-US" i="1" dirty="0"/>
              <a:t>any </a:t>
            </a:r>
            <a:r>
              <a:rPr lang="en-US" dirty="0"/>
              <a:t>ten-digit code. But in the sense of “can” that I take to be relevant to OIC, you can no longer enter code 2 (and thus you can no longer get the computer) because you do not know (and you have no way to find out) </a:t>
            </a:r>
            <a:r>
              <a:rPr lang="en-US" i="1" dirty="0"/>
              <a:t>which </a:t>
            </a:r>
            <a:r>
              <a:rPr lang="en-US" dirty="0"/>
              <a:t>ten-digit code is code 2. If (contrary to INFIL) you still have, right after 4:55pm, the obligation to fulfil your promise to your son and get the computer, then it is </a:t>
            </a:r>
            <a:r>
              <a:rPr lang="en-US" i="1" dirty="0"/>
              <a:t>all-things-considered forbidden</a:t>
            </a:r>
            <a:r>
              <a:rPr lang="en-US" dirty="0"/>
              <a:t> for you to get the dishwasher. But this is false: given that you can no longer get the computer but you can still get the dishwasher, you must (or at least you may) fulfill your father’s request to get the dishwasher.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9</a:t>
            </a:fld>
            <a:endParaRPr lang="en-US" dirty="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13"/>
            <a:ext cx="5378889" cy="4350929"/>
          </a:xfrm>
          <a:noFill/>
          <a:ln/>
        </p:spPr>
        <p:txBody>
          <a:bodyPr/>
          <a:lstStyle/>
          <a:p>
            <a:pPr algn="just"/>
            <a:r>
              <a:rPr lang="en-US" dirty="0"/>
              <a:t>One might object as follows. Although it is </a:t>
            </a:r>
            <a:r>
              <a:rPr lang="en-US" i="1" dirty="0"/>
              <a:t>not </a:t>
            </a:r>
            <a:r>
              <a:rPr lang="en-US" dirty="0"/>
              <a:t>all-things-considered </a:t>
            </a:r>
            <a:r>
              <a:rPr lang="en-US" i="1" dirty="0"/>
              <a:t>subjectively </a:t>
            </a:r>
            <a:r>
              <a:rPr lang="en-US" dirty="0"/>
              <a:t>forbidden for you to get the dishwasher, it </a:t>
            </a:r>
            <a:r>
              <a:rPr lang="en-US" i="1" dirty="0"/>
              <a:t>is </a:t>
            </a:r>
            <a:r>
              <a:rPr lang="en-US" dirty="0"/>
              <a:t>all-things-considered </a:t>
            </a:r>
            <a:r>
              <a:rPr lang="en-US" i="1" dirty="0"/>
              <a:t>objectively </a:t>
            </a:r>
            <a:r>
              <a:rPr lang="en-US" dirty="0"/>
              <a:t>forbidden, because it is all-things-considered </a:t>
            </a:r>
            <a:r>
              <a:rPr lang="en-US" i="1" dirty="0"/>
              <a:t>objectively obligatory </a:t>
            </a:r>
            <a:r>
              <a:rPr lang="en-US" dirty="0"/>
              <a:t>for you to get the computer: your objective obligations are unaffected by your epistemic limitations (or so the objection goes). If so, I reply, then a morality of objective obligations (understood as unaffected by epistemic limitations) gives you </a:t>
            </a:r>
            <a:r>
              <a:rPr lang="en-US" i="1" dirty="0"/>
              <a:t>wrong advice</a:t>
            </a:r>
            <a:r>
              <a:rPr lang="en-US" dirty="0"/>
              <a:t>: it advises you </a:t>
            </a:r>
            <a:r>
              <a:rPr lang="en-US" i="1" dirty="0"/>
              <a:t>not </a:t>
            </a:r>
            <a:r>
              <a:rPr lang="en-US" dirty="0"/>
              <a:t>to get the dishwasher, although the gift card would expire unredeemed as a result. My point is not that such a morality gives </a:t>
            </a:r>
            <a:r>
              <a:rPr lang="en-US" i="1" dirty="0"/>
              <a:t>useless </a:t>
            </a:r>
            <a:r>
              <a:rPr lang="en-US" dirty="0"/>
              <a:t>advice (“get the computer, although you cannot”); my point is instead that such a morality gives </a:t>
            </a:r>
            <a:r>
              <a:rPr lang="en-US" i="1" dirty="0"/>
              <a:t>wrong </a:t>
            </a:r>
            <a:r>
              <a:rPr lang="en-US" dirty="0"/>
              <a:t>advice (“do not get the dishwasher, although you can”). So the above objection fails: after 4:55pm, it is </a:t>
            </a:r>
            <a:r>
              <a:rPr lang="en-US" i="1" dirty="0"/>
              <a:t>not</a:t>
            </a:r>
            <a:r>
              <a:rPr lang="en-US" dirty="0"/>
              <a:t> all-things-considered objectively obligatory for you to get the computer.</a:t>
            </a:r>
          </a:p>
        </p:txBody>
      </p:sp>
    </p:spTree>
    <p:extLst>
      <p:ext uri="{BB962C8B-B14F-4D97-AF65-F5344CB8AC3E}">
        <p14:creationId xmlns:p14="http://schemas.microsoft.com/office/powerpoint/2010/main" val="2045481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10</a:t>
            </a:fld>
            <a:endParaRPr lang="en-US" dirty="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3912182"/>
          </a:xfrm>
          <a:noFill/>
          <a:ln/>
        </p:spPr>
        <p:txBody>
          <a:bodyPr/>
          <a:lstStyle/>
          <a:p>
            <a:r>
              <a:rPr lang="en-US" dirty="0"/>
              <a:t>It is common in the literature to understand objective obligations as </a:t>
            </a:r>
            <a:r>
              <a:rPr lang="en-US" i="1" dirty="0"/>
              <a:t>unaffected </a:t>
            </a:r>
            <a:r>
              <a:rPr lang="en-US" dirty="0"/>
              <a:t>by epistemic limitations. As a proponent of OIC, formulated in terms of objective obligations, I reject that understanding. If OIC is true, then your objective obligations are affected by what you can do. But what you can do is affected by your epistemic limitations: for example, you cannot get the computer because you do not know which ten-digit code is code 2. Therefore, if OIC is true, then your objective obligations are </a:t>
            </a:r>
            <a:r>
              <a:rPr lang="en-US" i="1" dirty="0"/>
              <a:t>affected </a:t>
            </a:r>
            <a:r>
              <a:rPr lang="en-US" dirty="0"/>
              <a:t>by your epistemic limitations: for example, you have no objective obligation to get the computer. This conclusion is plausible: there are convincing arguments in the literature against understanding objective obligations as unaffected by epistemic limitations, and the wrong-advice considerations that I adduced provide a further argument against such an understanding—in addition to providing an argument for INFIL, and thus for OIC.</a:t>
            </a:r>
          </a:p>
          <a:p>
            <a:r>
              <a:rPr lang="en-US"/>
              <a:t>I conclude with the immodest assertion that, to my knowledge, the wrong-advice argument is the strongest argument in the literature in support of ought-implies-can.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11</a:t>
            </a:fld>
            <a:endParaRPr lang="en-US" dirty="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3912182"/>
          </a:xfrm>
          <a:noFill/>
          <a:ln/>
        </p:spPr>
        <p:txBody>
          <a:bodyPr/>
          <a:lstStyle/>
          <a:p>
            <a:r>
              <a:rPr lang="en-US" dirty="0"/>
              <a:t>I am grateful to Professor </a:t>
            </a:r>
            <a:r>
              <a:rPr lang="en-US" dirty="0" err="1"/>
              <a:t>Bogardus</a:t>
            </a:r>
            <a:r>
              <a:rPr lang="en-US" dirty="0"/>
              <a:t> for his interesting comments. To start with, let me clarify that I agree that feasibility facts are normatively relevant. This is compatible with what Professor </a:t>
            </a:r>
            <a:r>
              <a:rPr lang="en-US" dirty="0" err="1"/>
              <a:t>Bogardus</a:t>
            </a:r>
            <a:r>
              <a:rPr lang="en-US" dirty="0"/>
              <a:t> calls premise 7, which says that there are no </a:t>
            </a:r>
            <a:r>
              <a:rPr lang="en-US" i="1" dirty="0"/>
              <a:t>other </a:t>
            </a:r>
            <a:r>
              <a:rPr lang="en-US" dirty="0"/>
              <a:t>normatively relevant considerations, beyond those specified in the funeral scenario.</a:t>
            </a:r>
          </a:p>
          <a:p>
            <a:r>
              <a:rPr lang="en-US" dirty="0"/>
              <a:t>I will address three suggestions that Professor </a:t>
            </a:r>
            <a:r>
              <a:rPr lang="en-US" dirty="0" err="1"/>
              <a:t>Bogardus</a:t>
            </a:r>
            <a:r>
              <a:rPr lang="en-US" dirty="0"/>
              <a:t> makes. The first suggestion is that, after you miss the last flight, you still have the obligation to attend your father’s funeral, but this obligation is what I call </a:t>
            </a:r>
            <a:r>
              <a:rPr lang="en-US" i="1" dirty="0"/>
              <a:t>inert</a:t>
            </a:r>
            <a:r>
              <a:rPr lang="en-US" dirty="0"/>
              <a:t>: it does not count towards determining your all-things-considered obligation, which is to donate blood. I have two points in reply. First, if infeasible obligations are inert, then only feasible obligations count towards determining your all-things-considered obligations, so </a:t>
            </a:r>
            <a:r>
              <a:rPr lang="en-US" i="1" dirty="0"/>
              <a:t>all-things-considered obligations are feasible</a:t>
            </a:r>
            <a:r>
              <a:rPr lang="en-US" dirty="0"/>
              <a:t>; in other words, “ought-implies-can” holds if “ought” is restricted to </a:t>
            </a:r>
            <a:r>
              <a:rPr lang="en-US" i="1" dirty="0"/>
              <a:t>all-things-considered </a:t>
            </a:r>
            <a:r>
              <a:rPr lang="en-US" dirty="0"/>
              <a:t>obligations. Second, if infeasible obligations are inert, then they do not </a:t>
            </a:r>
            <a:r>
              <a:rPr lang="en-US" i="1" dirty="0"/>
              <a:t>bind </a:t>
            </a:r>
            <a:r>
              <a:rPr lang="en-US" dirty="0"/>
              <a:t>you; in other words, you do not need to do what they prescribe. But then you do not </a:t>
            </a:r>
            <a:r>
              <a:rPr lang="en-US" i="1" dirty="0"/>
              <a:t>have </a:t>
            </a:r>
            <a:r>
              <a:rPr lang="en-US" dirty="0"/>
              <a:t>infeasible obligations, and this is precisely OIC. OIC is not the thesis that infeasible obligations do not </a:t>
            </a:r>
            <a:r>
              <a:rPr lang="en-US" i="1" dirty="0"/>
              <a:t>exist</a:t>
            </a:r>
            <a:r>
              <a:rPr lang="en-US" dirty="0"/>
              <a:t>: they </a:t>
            </a:r>
            <a:r>
              <a:rPr lang="en-US" i="1" dirty="0"/>
              <a:t>might</a:t>
            </a:r>
            <a:r>
              <a:rPr lang="en-US" dirty="0"/>
              <a:t> exist, as </a:t>
            </a:r>
            <a:r>
              <a:rPr lang="en-US" i="1" dirty="0"/>
              <a:t>impersonal</a:t>
            </a:r>
            <a:r>
              <a:rPr lang="en-US" dirty="0"/>
              <a:t> obligations, but OIC is the thesis that no agent </a:t>
            </a:r>
            <a:r>
              <a:rPr lang="en-US" i="1" dirty="0"/>
              <a:t>has</a:t>
            </a:r>
            <a:r>
              <a:rPr lang="en-US" dirty="0"/>
              <a:t> them, they do not </a:t>
            </a:r>
            <a:r>
              <a:rPr lang="en-US" i="1" dirty="0"/>
              <a:t>bind </a:t>
            </a:r>
            <a:r>
              <a:rPr lang="en-US" dirty="0"/>
              <a:t>any agent.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12</a:t>
            </a:fld>
            <a:endParaRPr lang="en-US" dirty="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3912182"/>
          </a:xfrm>
          <a:noFill/>
          <a:ln/>
        </p:spPr>
        <p:txBody>
          <a:bodyPr/>
          <a:lstStyle/>
          <a:p>
            <a:r>
              <a:rPr lang="en-US" dirty="0"/>
              <a:t>A second suggestion made by Professor </a:t>
            </a:r>
            <a:r>
              <a:rPr lang="en-US" dirty="0" err="1"/>
              <a:t>Bogardus</a:t>
            </a:r>
            <a:r>
              <a:rPr lang="en-US" dirty="0"/>
              <a:t> is that one may have infeasible </a:t>
            </a:r>
            <a:r>
              <a:rPr lang="en-US" i="1" dirty="0"/>
              <a:t>legal </a:t>
            </a:r>
            <a:r>
              <a:rPr lang="en-US" dirty="0"/>
              <a:t>obligations: if you have signed a legally binding contract to be at your father’s funeral, then, even after you miss the last flight, you still have a legal obligation to attend the funeral. I reply that “legally required”, namely “required by a law”, does not entail “legally obligatory”, namely “required by a </a:t>
            </a:r>
            <a:r>
              <a:rPr lang="en-US" i="1" dirty="0"/>
              <a:t>legitimate </a:t>
            </a:r>
            <a:r>
              <a:rPr lang="en-US" dirty="0"/>
              <a:t>law”. If a law requires you to keep a contract that you cannot keep, for example a contract to square the circle, then the law is not legitimate, and you have no corresponding legal obligation.</a:t>
            </a:r>
          </a:p>
          <a:p>
            <a:r>
              <a:rPr lang="en-US" dirty="0"/>
              <a:t>Finally, a third suggestion made by Professor Bogardus, following an article by Brian Talbot, is that your infeasible obligations can provide guidance: they might guide you to apologize. I reply that to explain why an apology is in order we do not need to appeal to infeasible obligations: we can appeal instead to the fact that you rendered infeasible (by deciding not to catch the last flight) an obligation that you previously had but you no longer have.</a:t>
            </a:r>
          </a:p>
          <a:p>
            <a:r>
              <a:rPr lang="en-US" dirty="0"/>
              <a:t>To conclude, let me thank again Professor </a:t>
            </a:r>
            <a:r>
              <a:rPr lang="en-US" dirty="0" err="1"/>
              <a:t>Bogardus</a:t>
            </a:r>
            <a:r>
              <a:rPr lang="en-US" dirty="0"/>
              <a:t> for his thoughtful comments.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9"/>
          <p:cNvGrpSpPr>
            <a:grpSpLocks/>
          </p:cNvGrpSpPr>
          <p:nvPr/>
        </p:nvGrpSpPr>
        <p:grpSpPr bwMode="auto">
          <a:xfrm>
            <a:off x="4763" y="3276600"/>
            <a:ext cx="9137650" cy="152400"/>
            <a:chOff x="3" y="2064"/>
            <a:chExt cx="5756" cy="96"/>
          </a:xfrm>
        </p:grpSpPr>
        <p:sp>
          <p:nvSpPr>
            <p:cNvPr id="5" name="Rectangle 7"/>
            <p:cNvSpPr>
              <a:spLocks noChangeArrowheads="1"/>
            </p:cNvSpPr>
            <p:nvPr/>
          </p:nvSpPr>
          <p:spPr bwMode="ltGray">
            <a:xfrm>
              <a:off x="3" y="2064"/>
              <a:ext cx="5756" cy="47"/>
            </a:xfrm>
            <a:prstGeom prst="rect">
              <a:avLst/>
            </a:prstGeom>
            <a:gradFill rotWithShape="0">
              <a:gsLst>
                <a:gs pos="0">
                  <a:schemeClr val="bg2"/>
                </a:gs>
                <a:gs pos="50000">
                  <a:schemeClr val="tx2"/>
                </a:gs>
                <a:gs pos="100000">
                  <a:schemeClr val="bg2"/>
                </a:gs>
              </a:gsLst>
              <a:lin ang="0" scaled="1"/>
            </a:gradFill>
            <a:ln w="9525">
              <a:noFill/>
              <a:miter lim="800000"/>
              <a:headEnd/>
              <a:tailEnd/>
            </a:ln>
            <a:effectLst/>
          </p:spPr>
          <p:txBody>
            <a:bodyPr wrap="none" anchor="ctr"/>
            <a:lstStyle/>
            <a:p>
              <a:pPr>
                <a:defRPr/>
              </a:pPr>
              <a:endParaRPr lang="en-US"/>
            </a:p>
          </p:txBody>
        </p:sp>
        <p:sp>
          <p:nvSpPr>
            <p:cNvPr id="6" name="Rectangle 8"/>
            <p:cNvSpPr>
              <a:spLocks noChangeArrowheads="1"/>
            </p:cNvSpPr>
            <p:nvPr/>
          </p:nvSpPr>
          <p:spPr bwMode="ltGray">
            <a:xfrm>
              <a:off x="3" y="2136"/>
              <a:ext cx="5756" cy="24"/>
            </a:xfrm>
            <a:prstGeom prst="rect">
              <a:avLst/>
            </a:prstGeom>
            <a:gradFill rotWithShape="0">
              <a:gsLst>
                <a:gs pos="0">
                  <a:schemeClr val="bg2"/>
                </a:gs>
                <a:gs pos="50000">
                  <a:schemeClr val="folHlink"/>
                </a:gs>
                <a:gs pos="100000">
                  <a:schemeClr val="bg2"/>
                </a:gs>
              </a:gsLst>
              <a:lin ang="0" scaled="1"/>
            </a:gradFill>
            <a:ln w="9525">
              <a:noFill/>
              <a:miter lim="800000"/>
              <a:headEnd/>
              <a:tailEnd/>
            </a:ln>
            <a:effectLst/>
          </p:spPr>
          <p:txBody>
            <a:bodyPr wrap="none" anchor="ctr"/>
            <a:lstStyle/>
            <a:p>
              <a:pPr>
                <a:defRPr/>
              </a:pPr>
              <a:endParaRPr lang="en-US"/>
            </a:p>
          </p:txBody>
        </p:sp>
      </p:grpSp>
      <p:sp>
        <p:nvSpPr>
          <p:cNvPr id="3074" name="Rectangle 2"/>
          <p:cNvSpPr>
            <a:spLocks noGrp="1" noChangeArrowheads="1"/>
          </p:cNvSpPr>
          <p:nvPr>
            <p:ph type="ctrTitle" sz="quarter"/>
          </p:nvPr>
        </p:nvSpPr>
        <p:spPr>
          <a:xfrm>
            <a:off x="685800" y="2057400"/>
            <a:ext cx="7772400" cy="1143000"/>
          </a:xfrm>
        </p:spPr>
        <p:txBody>
          <a:bodyPr/>
          <a:lstStyle>
            <a:lvl1pPr>
              <a:defRPr/>
            </a:lvl1pPr>
          </a:lstStyle>
          <a:p>
            <a:r>
              <a:rPr lang="en-US"/>
              <a:t>Click to edit Master title style</a:t>
            </a:r>
          </a:p>
        </p:txBody>
      </p:sp>
      <p:sp>
        <p:nvSpPr>
          <p:cNvPr id="3075" name="Rectangle 3"/>
          <p:cNvSpPr>
            <a:spLocks noGrp="1" noChangeArrowheads="1"/>
          </p:cNvSpPr>
          <p:nvPr>
            <p:ph type="subTitle" sz="quarter" idx="1"/>
          </p:nvPr>
        </p:nvSpPr>
        <p:spPr>
          <a:xfrm>
            <a:off x="1371600" y="4114800"/>
            <a:ext cx="6400800" cy="1752600"/>
          </a:xfrm>
        </p:spPr>
        <p:txBody>
          <a:bodyPr/>
          <a:lstStyle>
            <a:lvl1pPr marL="0" indent="0" algn="ctr">
              <a:buFont typeface="Monotype Sorts" pitchFamily="2" charset="2"/>
              <a:buNone/>
              <a:defRPr/>
            </a:lvl1pPr>
          </a:lstStyle>
          <a:p>
            <a:r>
              <a:rPr lang="en-US"/>
              <a:t>Click to edit Master subtitle style</a:t>
            </a:r>
          </a:p>
        </p:txBody>
      </p:sp>
      <p:sp>
        <p:nvSpPr>
          <p:cNvPr id="7" name="Rectangle 4"/>
          <p:cNvSpPr>
            <a:spLocks noGrp="1" noChangeArrowheads="1"/>
          </p:cNvSpPr>
          <p:nvPr>
            <p:ph type="dt" sz="quarter"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pPr>
              <a:defRPr/>
            </a:pPr>
            <a:fld id="{5D906AEF-1197-42ED-8802-C68DEEADDF6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2668CA95-0477-414E-A629-E87D537E3C7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CA2D48F7-A27C-440B-A355-39FC1665293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DFCA4973-E2DD-4A78-A4C6-F46AC603A7F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p:cNvSpPr>
            <a:spLocks noGrp="1" noChangeArrowheads="1"/>
          </p:cNvSpPr>
          <p:nvPr>
            <p:ph type="dt" sz="half" idx="10"/>
          </p:nvPr>
        </p:nvSpPr>
        <p:spPr>
          <a:ln/>
        </p:spPr>
        <p:txBody>
          <a:bodyPr/>
          <a:lstStyle>
            <a:lvl1pPr>
              <a:defRPr/>
            </a:lvl1pPr>
          </a:lstStyle>
          <a:p>
            <a:pPr>
              <a:defRPr/>
            </a:pPr>
            <a:endParaRPr lang="en-US"/>
          </a:p>
        </p:txBody>
      </p:sp>
      <p:sp>
        <p:nvSpPr>
          <p:cNvPr id="8" name="Rectangle 8"/>
          <p:cNvSpPr>
            <a:spLocks noGrp="1" noChangeArrowheads="1"/>
          </p:cNvSpPr>
          <p:nvPr>
            <p:ph type="ftr" sz="quarter" idx="11"/>
          </p:nvPr>
        </p:nvSpPr>
        <p:spPr>
          <a:ln/>
        </p:spPr>
        <p:txBody>
          <a:bodyPr/>
          <a:lstStyle>
            <a:lvl1pPr>
              <a:defRPr/>
            </a:lvl1pPr>
          </a:lstStyle>
          <a:p>
            <a:pPr>
              <a:defRPr/>
            </a:pPr>
            <a:endParaRPr lang="en-US"/>
          </a:p>
        </p:txBody>
      </p:sp>
      <p:sp>
        <p:nvSpPr>
          <p:cNvPr id="9" name="Rectangle 9"/>
          <p:cNvSpPr>
            <a:spLocks noGrp="1" noChangeArrowheads="1"/>
          </p:cNvSpPr>
          <p:nvPr>
            <p:ph type="sldNum" sz="quarter" idx="12"/>
          </p:nvPr>
        </p:nvSpPr>
        <p:spPr>
          <a:ln/>
        </p:spPr>
        <p:txBody>
          <a:bodyPr/>
          <a:lstStyle>
            <a:lvl1pPr>
              <a:defRPr/>
            </a:lvl1pPr>
          </a:lstStyle>
          <a:p>
            <a:pPr>
              <a:defRPr/>
            </a:pPr>
            <a:fld id="{9DD6E8CB-2D51-4D33-92B1-A0C73A396B0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dt" sz="half" idx="10"/>
          </p:nvPr>
        </p:nvSpPr>
        <p:spPr>
          <a:ln/>
        </p:spPr>
        <p:txBody>
          <a:bodyPr/>
          <a:lstStyle>
            <a:lvl1pPr>
              <a:defRPr/>
            </a:lvl1pPr>
          </a:lstStyle>
          <a:p>
            <a:pPr>
              <a:defRPr/>
            </a:pPr>
            <a:endParaRPr lang="en-US"/>
          </a:p>
        </p:txBody>
      </p:sp>
      <p:sp>
        <p:nvSpPr>
          <p:cNvPr id="4" name="Rectangle 8"/>
          <p:cNvSpPr>
            <a:spLocks noGrp="1" noChangeArrowheads="1"/>
          </p:cNvSpPr>
          <p:nvPr>
            <p:ph type="ftr" sz="quarter" idx="11"/>
          </p:nvPr>
        </p:nvSpPr>
        <p:spPr>
          <a:ln/>
        </p:spPr>
        <p:txBody>
          <a:bodyPr/>
          <a:lstStyle>
            <a:lvl1pPr>
              <a:defRPr/>
            </a:lvl1pPr>
          </a:lstStyle>
          <a:p>
            <a:pPr>
              <a:defRPr/>
            </a:pPr>
            <a:endParaRPr lang="en-US"/>
          </a:p>
        </p:txBody>
      </p:sp>
      <p:sp>
        <p:nvSpPr>
          <p:cNvPr id="5" name="Rectangle 9"/>
          <p:cNvSpPr>
            <a:spLocks noGrp="1" noChangeArrowheads="1"/>
          </p:cNvSpPr>
          <p:nvPr>
            <p:ph type="sldNum" sz="quarter" idx="12"/>
          </p:nvPr>
        </p:nvSpPr>
        <p:spPr>
          <a:ln/>
        </p:spPr>
        <p:txBody>
          <a:bodyPr/>
          <a:lstStyle>
            <a:lvl1pPr>
              <a:defRPr/>
            </a:lvl1pPr>
          </a:lstStyle>
          <a:p>
            <a:pPr>
              <a:defRPr/>
            </a:pPr>
            <a:fld id="{43360B8A-DA95-4ADA-ADF1-55F85C9009D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en-US"/>
          </a:p>
        </p:txBody>
      </p:sp>
      <p:sp>
        <p:nvSpPr>
          <p:cNvPr id="3" name="Rectangle 8"/>
          <p:cNvSpPr>
            <a:spLocks noGrp="1" noChangeArrowheads="1"/>
          </p:cNvSpPr>
          <p:nvPr>
            <p:ph type="ftr" sz="quarter" idx="11"/>
          </p:nvPr>
        </p:nvSpPr>
        <p:spPr>
          <a:ln/>
        </p:spPr>
        <p:txBody>
          <a:bodyPr/>
          <a:lstStyle>
            <a:lvl1pPr>
              <a:defRPr/>
            </a:lvl1pPr>
          </a:lstStyle>
          <a:p>
            <a:pPr>
              <a:defRPr/>
            </a:pPr>
            <a:endParaRPr lang="en-US"/>
          </a:p>
        </p:txBody>
      </p:sp>
      <p:sp>
        <p:nvSpPr>
          <p:cNvPr id="4" name="Rectangle 9"/>
          <p:cNvSpPr>
            <a:spLocks noGrp="1" noChangeArrowheads="1"/>
          </p:cNvSpPr>
          <p:nvPr>
            <p:ph type="sldNum" sz="quarter" idx="12"/>
          </p:nvPr>
        </p:nvSpPr>
        <p:spPr>
          <a:ln/>
        </p:spPr>
        <p:txBody>
          <a:bodyPr/>
          <a:lstStyle>
            <a:lvl1pPr>
              <a:defRPr/>
            </a:lvl1pPr>
          </a:lstStyle>
          <a:p>
            <a:pPr>
              <a:defRPr/>
            </a:pPr>
            <a:fld id="{AF6D302B-0BB3-4FD1-A1BE-E6D68C37CFD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FECA949F-F473-4C09-846B-D06EED9416F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817A32E7-E395-491D-A037-D0B29A201FF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ED6C1CE1-A800-4F70-B1A5-DE7C663A720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6050" y="228600"/>
            <a:ext cx="196215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28600"/>
            <a:ext cx="573405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4F6C2048-C1B7-437A-9A47-3A5E34A25BA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4"/>
          <p:cNvGrpSpPr>
            <a:grpSpLocks/>
          </p:cNvGrpSpPr>
          <p:nvPr/>
        </p:nvGrpSpPr>
        <p:grpSpPr bwMode="auto">
          <a:xfrm>
            <a:off x="0" y="1428750"/>
            <a:ext cx="9142413" cy="152400"/>
            <a:chOff x="0" y="900"/>
            <a:chExt cx="5759" cy="96"/>
          </a:xfrm>
        </p:grpSpPr>
        <p:sp>
          <p:nvSpPr>
            <p:cNvPr id="2" name="Rectangle 2"/>
            <p:cNvSpPr>
              <a:spLocks noChangeArrowheads="1"/>
            </p:cNvSpPr>
            <p:nvPr/>
          </p:nvSpPr>
          <p:spPr bwMode="ltGray">
            <a:xfrm>
              <a:off x="0" y="900"/>
              <a:ext cx="5759" cy="47"/>
            </a:xfrm>
            <a:prstGeom prst="rect">
              <a:avLst/>
            </a:prstGeom>
            <a:gradFill rotWithShape="0">
              <a:gsLst>
                <a:gs pos="0">
                  <a:schemeClr val="bg2"/>
                </a:gs>
                <a:gs pos="50000">
                  <a:schemeClr val="tx2"/>
                </a:gs>
                <a:gs pos="100000">
                  <a:schemeClr val="bg2"/>
                </a:gs>
              </a:gsLst>
              <a:lin ang="0" scaled="1"/>
            </a:gradFill>
            <a:ln w="9525">
              <a:noFill/>
              <a:miter lim="800000"/>
              <a:headEnd/>
              <a:tailEnd/>
            </a:ln>
            <a:effectLst/>
          </p:spPr>
          <p:txBody>
            <a:bodyPr wrap="none" anchor="ctr"/>
            <a:lstStyle/>
            <a:p>
              <a:pPr>
                <a:defRPr/>
              </a:pPr>
              <a:endParaRPr lang="en-US"/>
            </a:p>
          </p:txBody>
        </p:sp>
        <p:sp>
          <p:nvSpPr>
            <p:cNvPr id="3" name="Rectangle 3"/>
            <p:cNvSpPr>
              <a:spLocks noChangeArrowheads="1"/>
            </p:cNvSpPr>
            <p:nvPr/>
          </p:nvSpPr>
          <p:spPr bwMode="ltGray">
            <a:xfrm>
              <a:off x="0" y="972"/>
              <a:ext cx="5759" cy="24"/>
            </a:xfrm>
            <a:prstGeom prst="rect">
              <a:avLst/>
            </a:prstGeom>
            <a:gradFill rotWithShape="0">
              <a:gsLst>
                <a:gs pos="0">
                  <a:schemeClr val="bg2"/>
                </a:gs>
                <a:gs pos="50000">
                  <a:schemeClr val="folHlink"/>
                </a:gs>
                <a:gs pos="100000">
                  <a:schemeClr val="bg2"/>
                </a:gs>
              </a:gsLst>
              <a:lin ang="0" scaled="1"/>
            </a:gradFill>
            <a:ln w="9525">
              <a:noFill/>
              <a:miter lim="800000"/>
              <a:headEnd/>
              <a:tailEnd/>
            </a:ln>
            <a:effectLst/>
          </p:spPr>
          <p:txBody>
            <a:bodyPr wrap="none" anchor="ctr"/>
            <a:lstStyle/>
            <a:p>
              <a:pPr>
                <a:defRPr/>
              </a:pPr>
              <a:endParaRPr lang="en-US"/>
            </a:p>
          </p:txBody>
        </p:sp>
      </p:grpSp>
      <p:sp>
        <p:nvSpPr>
          <p:cNvPr id="1027" name="Rectangle 5"/>
          <p:cNvSpPr>
            <a:spLocks noGrp="1" noChangeArrowheads="1"/>
          </p:cNvSpPr>
          <p:nvPr>
            <p:ph type="title"/>
          </p:nvPr>
        </p:nvSpPr>
        <p:spPr bwMode="auto">
          <a:xfrm>
            <a:off x="609600" y="228600"/>
            <a:ext cx="7848600" cy="1143000"/>
          </a:xfrm>
          <a:prstGeom prst="rect">
            <a:avLst/>
          </a:prstGeom>
          <a:noFill/>
          <a:ln w="9525">
            <a:noFill/>
            <a:miter lim="800000"/>
            <a:headEnd/>
            <a:tailEnd/>
          </a:ln>
        </p:spPr>
        <p:txBody>
          <a:bodyPr vert="horz" wrap="square" lIns="92075" tIns="46038" rIns="92075" bIns="46038" numCol="1" anchor="b" anchorCtr="0" compatLnSpc="1">
            <a:prstTxWarp prst="textNoShape">
              <a:avLst/>
            </a:prstTxWarp>
          </a:bodyPr>
          <a:lstStyle/>
          <a:p>
            <a:pPr lvl="0"/>
            <a:r>
              <a:rPr lang="en-US"/>
              <a:t>Click to edit Master title style</a:t>
            </a:r>
          </a:p>
        </p:txBody>
      </p:sp>
      <p:sp>
        <p:nvSpPr>
          <p:cNvPr id="1028" name="Rectangle 6"/>
          <p:cNvSpPr>
            <a:spLocks noGrp="1" noChangeArrowheads="1"/>
          </p:cNvSpPr>
          <p:nvPr>
            <p:ph type="body" idx="1"/>
          </p:nvPr>
        </p:nvSpPr>
        <p:spPr bwMode="auto">
          <a:xfrm>
            <a:off x="609600" y="1981200"/>
            <a:ext cx="7848600" cy="4114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1" name="Rectangle 7"/>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a:defRPr sz="1400"/>
            </a:lvl1pPr>
          </a:lstStyle>
          <a:p>
            <a:pPr>
              <a:defRPr/>
            </a:pPr>
            <a:endParaRPr lang="en-US"/>
          </a:p>
        </p:txBody>
      </p:sp>
      <p:sp>
        <p:nvSpPr>
          <p:cNvPr id="1032"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lvl1pPr>
          </a:lstStyle>
          <a:p>
            <a:pPr>
              <a:defRPr/>
            </a:pPr>
            <a:endParaRPr lang="en-US"/>
          </a:p>
        </p:txBody>
      </p:sp>
      <p:sp>
        <p:nvSpPr>
          <p:cNvPr id="1033" name="Rectangle 9"/>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vl1pPr>
          </a:lstStyle>
          <a:p>
            <a:pPr>
              <a:defRPr/>
            </a:pPr>
            <a:fld id="{2084F7B3-07D9-4392-9F17-B896F19329D9}"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07"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SzPct val="80000"/>
        <a:buFont typeface="Monotype Sort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tx1"/>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tx2"/>
        </a:buClr>
        <a:buSzPct val="65000"/>
        <a:buFont typeface="Monotype Sorts" pitchFamily="2" charset="2"/>
        <a:buChar char="l"/>
        <a:defRPr sz="2000">
          <a:solidFill>
            <a:schemeClr val="tx1"/>
          </a:solidFill>
          <a:latin typeface="+mn-lt"/>
          <a:cs typeface="+mn-cs"/>
        </a:defRPr>
      </a:lvl4pPr>
      <a:lvl5pPr marL="20574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5pPr>
      <a:lvl6pPr marL="25146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6pPr>
      <a:lvl7pPr marL="29718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7pPr>
      <a:lvl8pPr marL="34290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8pPr>
      <a:lvl9pPr marL="38862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62000" y="1295400"/>
            <a:ext cx="8001000" cy="1600200"/>
          </a:xfrm>
          <a:noFill/>
        </p:spPr>
        <p:txBody>
          <a:bodyPr/>
          <a:lstStyle/>
          <a:p>
            <a:r>
              <a:rPr lang="en-US" sz="4600" dirty="0"/>
              <a:t>A NEW ARGUMENT</a:t>
            </a:r>
            <a:br>
              <a:rPr lang="en-US" sz="4600" dirty="0"/>
            </a:br>
            <a:r>
              <a:rPr lang="en-US" sz="4600" dirty="0"/>
              <a:t>FOR OUGHT-IMPLIES-CAN</a:t>
            </a:r>
          </a:p>
        </p:txBody>
      </p:sp>
      <p:sp>
        <p:nvSpPr>
          <p:cNvPr id="3075" name="Rectangle 3"/>
          <p:cNvSpPr>
            <a:spLocks noGrp="1" noChangeArrowheads="1"/>
          </p:cNvSpPr>
          <p:nvPr>
            <p:ph type="subTitle" idx="1"/>
          </p:nvPr>
        </p:nvSpPr>
        <p:spPr>
          <a:xfrm>
            <a:off x="990600" y="3429000"/>
            <a:ext cx="7543800" cy="2895600"/>
          </a:xfrm>
          <a:noFill/>
        </p:spPr>
        <p:txBody>
          <a:bodyPr/>
          <a:lstStyle/>
          <a:p>
            <a:endParaRPr lang="en-US" sz="1800" dirty="0">
              <a:solidFill>
                <a:schemeClr val="folHlink"/>
              </a:solidFill>
              <a:latin typeface="Arial" charset="0"/>
            </a:endParaRPr>
          </a:p>
          <a:p>
            <a:r>
              <a:rPr lang="en-US" dirty="0">
                <a:solidFill>
                  <a:schemeClr val="folHlink"/>
                </a:solidFill>
              </a:rPr>
              <a:t>Peter B. M. Vranas</a:t>
            </a:r>
          </a:p>
          <a:p>
            <a:r>
              <a:rPr lang="en-US" dirty="0">
                <a:solidFill>
                  <a:schemeClr val="folHlink"/>
                </a:solidFill>
              </a:rPr>
              <a:t>vranas@wisc.edu</a:t>
            </a:r>
            <a:endParaRPr lang="en-US" sz="400" dirty="0">
              <a:solidFill>
                <a:schemeClr val="folHlink"/>
              </a:solidFill>
            </a:endParaRPr>
          </a:p>
          <a:p>
            <a:r>
              <a:rPr lang="en-US" dirty="0">
                <a:solidFill>
                  <a:schemeClr val="folHlink"/>
                </a:solidFill>
              </a:rPr>
              <a:t>University of Wisconsin-Madison</a:t>
            </a:r>
          </a:p>
          <a:p>
            <a:endParaRPr lang="en-US" sz="2600" dirty="0">
              <a:solidFill>
                <a:schemeClr val="folHlink"/>
              </a:solidFill>
            </a:endParaRPr>
          </a:p>
          <a:p>
            <a:r>
              <a:rPr lang="en-US" sz="2400" dirty="0">
                <a:solidFill>
                  <a:schemeClr val="folHlink"/>
                </a:solidFill>
              </a:rPr>
              <a:t>Central APA, 21 February 2019</a:t>
            </a:r>
          </a:p>
        </p:txBody>
      </p:sp>
    </p:spTree>
  </p:cSld>
  <p:clrMapOvr>
    <a:overrideClrMapping bg1="dk2" tx1="lt1" bg2="dk1" tx2="lt2" accent1="accent1" accent2="accent2" accent3="accent3" accent4="accent4" accent5="accent5" accent6="accent6" hlink="hlink" folHlink="folHlink"/>
  </p:clrMapOvr>
  <p:transition spd="slow"/>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a:t>“OUGHT” IMPLIES “CAN”</a:t>
            </a:r>
            <a:endParaRPr lang="en-US" dirty="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r>
              <a:rPr lang="en-US" dirty="0"/>
              <a:t>(OIC) By virtue of conceptual necessity, if an agent at a given time </a:t>
            </a:r>
            <a:r>
              <a:rPr lang="en-US" i="1" dirty="0"/>
              <a:t>ought </a:t>
            </a:r>
            <a:r>
              <a:rPr lang="en-US" dirty="0"/>
              <a:t>(i.e., has an </a:t>
            </a:r>
            <a:r>
              <a:rPr lang="en-US" i="1" dirty="0"/>
              <a:t>objective, pro </a:t>
            </a:r>
            <a:r>
              <a:rPr lang="en-US" i="1" dirty="0" err="1"/>
              <a:t>tanto</a:t>
            </a:r>
            <a:r>
              <a:rPr lang="en-US" i="1" dirty="0"/>
              <a:t> obligation</a:t>
            </a:r>
            <a:r>
              <a:rPr lang="en-US" dirty="0"/>
              <a:t>) to do something, then the agent at that time </a:t>
            </a:r>
            <a:r>
              <a:rPr lang="en-US" i="1" dirty="0"/>
              <a:t>can</a:t>
            </a:r>
            <a:r>
              <a:rPr lang="en-US" dirty="0"/>
              <a:t> (i.e., has </a:t>
            </a:r>
            <a:r>
              <a:rPr lang="en-US" i="1" dirty="0"/>
              <a:t>both the ability and the opportunity</a:t>
            </a:r>
            <a:r>
              <a:rPr lang="en-US" dirty="0"/>
              <a:t> to) do the thing.</a:t>
            </a:r>
          </a:p>
          <a:p>
            <a:r>
              <a:rPr lang="en-US" dirty="0"/>
              <a:t>Obligations, abilities, and opportunities are </a:t>
            </a:r>
            <a:r>
              <a:rPr lang="en-US" i="1" dirty="0"/>
              <a:t>indexed to times</a:t>
            </a:r>
            <a:r>
              <a:rPr lang="en-US" dirty="0"/>
              <a:t>. OIC relates obligations at a given time with abilities and opportunities at the </a:t>
            </a:r>
            <a:r>
              <a:rPr lang="en-US" i="1" dirty="0"/>
              <a:t>same</a:t>
            </a:r>
            <a:r>
              <a:rPr lang="en-US" dirty="0"/>
              <a:t> time.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a:t>“INFEASIBLE” IMPLIES “LOST”</a:t>
            </a:r>
            <a:endParaRPr lang="en-US" dirty="0">
              <a:solidFill>
                <a:srgbClr val="00CCCC"/>
              </a:solidFill>
            </a:endParaRPr>
          </a:p>
        </p:txBody>
      </p:sp>
      <p:sp>
        <p:nvSpPr>
          <p:cNvPr id="182275" name="Rectangle 3"/>
          <p:cNvSpPr>
            <a:spLocks noGrp="1" noChangeArrowheads="1"/>
          </p:cNvSpPr>
          <p:nvPr>
            <p:ph type="body" idx="1"/>
          </p:nvPr>
        </p:nvSpPr>
        <p:spPr>
          <a:xfrm>
            <a:off x="266700" y="1634983"/>
            <a:ext cx="8610600" cy="4114800"/>
          </a:xfrm>
          <a:noFill/>
        </p:spPr>
        <p:txBody>
          <a:bodyPr/>
          <a:lstStyle/>
          <a:p>
            <a:pPr>
              <a:spcBef>
                <a:spcPts val="600"/>
              </a:spcBef>
            </a:pPr>
            <a:r>
              <a:rPr lang="en-US" dirty="0"/>
              <a:t>(INFIL) By virtue of conceptual necessity, if an agent at a given time becomes unable to obey an obligation that the agent has until that time, then the agent at that time loses the obligation.</a:t>
            </a:r>
          </a:p>
          <a:p>
            <a:pPr>
              <a:spcBef>
                <a:spcPts val="600"/>
              </a:spcBef>
            </a:pPr>
            <a:r>
              <a:rPr lang="en-US" dirty="0"/>
              <a:t>If INFIL is true, then </a:t>
            </a:r>
            <a:r>
              <a:rPr lang="en-US" i="1" dirty="0"/>
              <a:t>losing</a:t>
            </a:r>
            <a:r>
              <a:rPr lang="en-US" dirty="0"/>
              <a:t> the ability to obey an obligation is sufficient for </a:t>
            </a:r>
            <a:r>
              <a:rPr lang="en-US" i="1" dirty="0"/>
              <a:t>losing</a:t>
            </a:r>
            <a:r>
              <a:rPr lang="en-US" dirty="0"/>
              <a:t> the obligation.</a:t>
            </a:r>
          </a:p>
          <a:p>
            <a:pPr>
              <a:spcBef>
                <a:spcPts val="600"/>
              </a:spcBef>
            </a:pPr>
            <a:r>
              <a:rPr lang="en-US" dirty="0"/>
              <a:t>Then the only plausible explanation is that </a:t>
            </a:r>
            <a:r>
              <a:rPr lang="en-US" i="1" dirty="0"/>
              <a:t>lacking</a:t>
            </a:r>
            <a:r>
              <a:rPr lang="en-US" dirty="0"/>
              <a:t> the ability to obey an obligation is sufficient for </a:t>
            </a:r>
            <a:r>
              <a:rPr lang="en-US" i="1" dirty="0"/>
              <a:t>lacking</a:t>
            </a:r>
            <a:r>
              <a:rPr lang="en-US" dirty="0"/>
              <a:t> the obligation: OIC is true.</a:t>
            </a:r>
          </a:p>
          <a:p>
            <a:pPr>
              <a:spcBef>
                <a:spcPts val="600"/>
              </a:spcBef>
            </a:pPr>
            <a:r>
              <a:rPr lang="en-US" dirty="0"/>
              <a:t>So, to defend OIC, I will defend INFIL.</a:t>
            </a:r>
          </a:p>
        </p:txBody>
      </p:sp>
    </p:spTree>
    <p:extLst>
      <p:ext uri="{BB962C8B-B14F-4D97-AF65-F5344CB8AC3E}">
        <p14:creationId xmlns:p14="http://schemas.microsoft.com/office/powerpoint/2010/main" val="177879527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a:t>THE FUNERAL SCENARIO</a:t>
            </a:r>
            <a:endParaRPr lang="en-US" dirty="0">
              <a:solidFill>
                <a:srgbClr val="00CCCC"/>
              </a:solidFill>
            </a:endParaRPr>
          </a:p>
        </p:txBody>
      </p:sp>
      <p:sp>
        <p:nvSpPr>
          <p:cNvPr id="182275" name="Rectangle 3"/>
          <p:cNvSpPr>
            <a:spLocks noGrp="1" noChangeArrowheads="1"/>
          </p:cNvSpPr>
          <p:nvPr>
            <p:ph type="body" idx="1"/>
          </p:nvPr>
        </p:nvSpPr>
        <p:spPr>
          <a:xfrm>
            <a:off x="304800" y="1600200"/>
            <a:ext cx="8763000" cy="4267200"/>
          </a:xfrm>
          <a:noFill/>
        </p:spPr>
        <p:txBody>
          <a:bodyPr/>
          <a:lstStyle/>
          <a:p>
            <a:pPr marL="0" indent="0">
              <a:buNone/>
            </a:pPr>
            <a:r>
              <a:rPr lang="en-US" sz="3000" dirty="0">
                <a:latin typeface="Arial Narrow" panose="020B0606020202030204" pitchFamily="34" charset="0"/>
              </a:rPr>
              <a:t>You are vacationing in Honolulu, and on Monday at 9pm you are informed that your father has died. The funeral is scheduled to take place in Boston on Tuesday starting at 2pm. You can make it to the funeral, but only if you rush to catch the last flight, which leaves at 11pm. Although you had solemnly promised your father that you would attend his funeral, you do not feel like interrupting your vacation, so you decide not to attend. At 9:15pm, a friend who works at a local blood donation center calls you and asks you to donate blood on Tuesday at 2pm. You promise her to do so. On Tuesday at 1:55pm, you are about to enter the blood donation center.</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a:t>TWO OBLIGATIONS</a:t>
            </a:r>
            <a:endParaRPr lang="en-US" dirty="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r>
              <a:rPr lang="en-US" u="sng" dirty="0"/>
              <a:t>Obligation</a:t>
            </a:r>
            <a:r>
              <a:rPr lang="en-US" i="1" u="sng" dirty="0"/>
              <a:t> </a:t>
            </a:r>
            <a:r>
              <a:rPr lang="en-US" u="sng" dirty="0"/>
              <a:t>1</a:t>
            </a:r>
            <a:r>
              <a:rPr lang="en-US" dirty="0"/>
              <a:t> (to attend your father’s funeral) is incompatible with and stronger than </a:t>
            </a:r>
            <a:r>
              <a:rPr lang="en-US" u="sng" dirty="0"/>
              <a:t>obligation 2</a:t>
            </a:r>
            <a:r>
              <a:rPr lang="en-US" dirty="0"/>
              <a:t> (to donate blood).</a:t>
            </a:r>
          </a:p>
          <a:p>
            <a:r>
              <a:rPr lang="en-US" dirty="0"/>
              <a:t>So if you don’t lose obligation 1 when it becomes infeasible and thus you still have it on Tuesday at 1:55pm, then on Tuesday at 1:55pm it is all-things-considered (</a:t>
            </a:r>
            <a:r>
              <a:rPr lang="en-US" dirty="0" err="1"/>
              <a:t>atc</a:t>
            </a:r>
            <a:r>
              <a:rPr lang="en-US" dirty="0"/>
              <a:t>) obligatory for you to attend the funeral, and thus </a:t>
            </a:r>
            <a:r>
              <a:rPr lang="en-US" i="1" dirty="0"/>
              <a:t>it is </a:t>
            </a:r>
            <a:r>
              <a:rPr lang="en-US" i="1" dirty="0" err="1"/>
              <a:t>atc</a:t>
            </a:r>
            <a:r>
              <a:rPr lang="en-US" i="1" dirty="0"/>
              <a:t> forbidden for you to donate blood―</a:t>
            </a:r>
            <a:r>
              <a:rPr lang="en-US" dirty="0"/>
              <a:t>which is false.</a:t>
            </a:r>
          </a:p>
        </p:txBody>
      </p:sp>
    </p:spTree>
    <p:extLst>
      <p:ext uri="{BB962C8B-B14F-4D97-AF65-F5344CB8AC3E}">
        <p14:creationId xmlns:p14="http://schemas.microsoft.com/office/powerpoint/2010/main" val="286481095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a:t>THE WRONG-ADVICE</a:t>
            </a:r>
            <a:br>
              <a:rPr lang="en-US" dirty="0"/>
            </a:br>
            <a:r>
              <a:rPr lang="en-US" dirty="0"/>
              <a:t>ARGUMENT</a:t>
            </a:r>
            <a:endParaRPr lang="en-US" dirty="0">
              <a:solidFill>
                <a:srgbClr val="00CCCC"/>
              </a:solidFill>
            </a:endParaRPr>
          </a:p>
        </p:txBody>
      </p:sp>
      <p:sp>
        <p:nvSpPr>
          <p:cNvPr id="182275" name="Rectangle 3"/>
          <p:cNvSpPr>
            <a:spLocks noGrp="1" noChangeArrowheads="1"/>
          </p:cNvSpPr>
          <p:nvPr>
            <p:ph type="body" idx="1"/>
          </p:nvPr>
        </p:nvSpPr>
        <p:spPr>
          <a:xfrm>
            <a:off x="381000" y="1600200"/>
            <a:ext cx="8610600" cy="4267200"/>
          </a:xfrm>
          <a:noFill/>
        </p:spPr>
        <p:txBody>
          <a:bodyPr/>
          <a:lstStyle/>
          <a:p>
            <a:pPr>
              <a:lnSpc>
                <a:spcPts val="3600"/>
              </a:lnSpc>
            </a:pPr>
            <a:r>
              <a:rPr lang="en-US" u="sng" dirty="0"/>
              <a:t>The upshot</a:t>
            </a:r>
            <a:r>
              <a:rPr lang="en-US" dirty="0"/>
              <a:t>: Those who claim that obligations that become infeasible are </a:t>
            </a:r>
            <a:r>
              <a:rPr lang="en-US" i="1" dirty="0"/>
              <a:t>not </a:t>
            </a:r>
            <a:r>
              <a:rPr lang="en-US" dirty="0"/>
              <a:t>lost (and so reject INFIL)</a:t>
            </a:r>
            <a:r>
              <a:rPr lang="en-US" sz="2400" dirty="0"/>
              <a:t> </a:t>
            </a:r>
            <a:r>
              <a:rPr lang="en-US" dirty="0"/>
              <a:t>would</a:t>
            </a:r>
            <a:r>
              <a:rPr lang="en-US" sz="2400" dirty="0"/>
              <a:t> </a:t>
            </a:r>
            <a:r>
              <a:rPr lang="en-US" dirty="0"/>
              <a:t>give</a:t>
            </a:r>
            <a:r>
              <a:rPr lang="en-US" sz="2400" dirty="0"/>
              <a:t> </a:t>
            </a:r>
            <a:r>
              <a:rPr lang="en-US" dirty="0"/>
              <a:t>you </a:t>
            </a:r>
            <a:r>
              <a:rPr lang="en-US" u="sng" dirty="0"/>
              <a:t>wrong advice</a:t>
            </a:r>
            <a:r>
              <a:rPr lang="en-US" dirty="0"/>
              <a:t>: they would advise you (at 1:55pm)</a:t>
            </a:r>
            <a:r>
              <a:rPr lang="en-US" i="1" dirty="0"/>
              <a:t> not </a:t>
            </a:r>
            <a:r>
              <a:rPr lang="en-US" dirty="0"/>
              <a:t>to donate blood.</a:t>
            </a:r>
          </a:p>
          <a:p>
            <a:pPr>
              <a:lnSpc>
                <a:spcPts val="3600"/>
              </a:lnSpc>
            </a:pPr>
            <a:r>
              <a:rPr lang="en-US" dirty="0"/>
              <a:t>This is </a:t>
            </a:r>
            <a:r>
              <a:rPr lang="en-US" i="1" dirty="0"/>
              <a:t>not</a:t>
            </a:r>
            <a:r>
              <a:rPr lang="en-US" dirty="0"/>
              <a:t> the familiar point that a morality which rejects OIC can give </a:t>
            </a:r>
            <a:r>
              <a:rPr lang="en-US" u="sng" dirty="0"/>
              <a:t>useless</a:t>
            </a:r>
            <a:r>
              <a:rPr lang="en-US" dirty="0"/>
              <a:t> advice (“</a:t>
            </a:r>
            <a:r>
              <a:rPr lang="en-US" i="1" dirty="0"/>
              <a:t>attend your father’s funeral, although you cannot</a:t>
            </a:r>
            <a:r>
              <a:rPr lang="en-US" dirty="0"/>
              <a:t>”). It is instead the novel point that a morality which rejects INFIL (and thus rejects OIC) can give </a:t>
            </a:r>
            <a:r>
              <a:rPr lang="en-US" u="sng" dirty="0"/>
              <a:t>wrong</a:t>
            </a:r>
            <a:r>
              <a:rPr lang="en-US" i="1" dirty="0"/>
              <a:t> </a:t>
            </a:r>
            <a:r>
              <a:rPr lang="en-US" dirty="0"/>
              <a:t>advice (“</a:t>
            </a:r>
            <a:r>
              <a:rPr lang="en-US" i="1" dirty="0"/>
              <a:t>do not donate blood, although you can</a:t>
            </a:r>
            <a:r>
              <a:rPr lang="en-US" dirty="0"/>
              <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a:solidFill>
                  <a:srgbClr val="00CCCC"/>
                </a:solidFill>
              </a:rPr>
              <a:t>THE GIFT CARD SCENARIO</a:t>
            </a:r>
          </a:p>
        </p:txBody>
      </p:sp>
      <p:sp>
        <p:nvSpPr>
          <p:cNvPr id="182275" name="Rectangle 3"/>
          <p:cNvSpPr>
            <a:spLocks noGrp="1" noChangeArrowheads="1"/>
          </p:cNvSpPr>
          <p:nvPr>
            <p:ph type="body" idx="1"/>
          </p:nvPr>
        </p:nvSpPr>
        <p:spPr>
          <a:xfrm>
            <a:off x="228600" y="1600200"/>
            <a:ext cx="8839200" cy="4267200"/>
          </a:xfrm>
          <a:noFill/>
        </p:spPr>
        <p:txBody>
          <a:bodyPr/>
          <a:lstStyle/>
          <a:p>
            <a:pPr marL="0" indent="0">
              <a:buNone/>
            </a:pPr>
            <a:r>
              <a:rPr lang="en-US" sz="3000" dirty="0">
                <a:latin typeface="Arial Narrow" panose="020B0606020202030204" pitchFamily="34" charset="0"/>
              </a:rPr>
              <a:t>You have received (1) an electronic gift card that expires at 5pm and (2) a sheet with two ten-digit codes. To redeem the gift card, you must visit a website and enter code 1, to get a dishwasher, or code 2, to get a computer. Your father has asked you to get the dishwasher, but your son more urgently needs the computer, so you promised your son you will get the computer. At 4:55pm, as you are about to visit the website, your cigarette burns a hole in the sheet with the codes, and code 2 becomes illegible. You have no way to retrieve code 2 by 5pm, so you can no longer get the computer; but you can still enter code 1 and get the dishwasher.</a:t>
            </a:r>
          </a:p>
        </p:txBody>
      </p:sp>
    </p:spTree>
    <p:extLst>
      <p:ext uri="{BB962C8B-B14F-4D97-AF65-F5344CB8AC3E}">
        <p14:creationId xmlns:p14="http://schemas.microsoft.com/office/powerpoint/2010/main" val="128517693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295400"/>
          </a:xfrm>
          <a:noFill/>
        </p:spPr>
        <p:txBody>
          <a:bodyPr/>
          <a:lstStyle/>
          <a:p>
            <a:r>
              <a:rPr lang="en-US" dirty="0"/>
              <a:t>THE WRONG-ADVICE</a:t>
            </a:r>
            <a:br>
              <a:rPr lang="en-US" dirty="0"/>
            </a:br>
            <a:r>
              <a:rPr lang="en-US" dirty="0"/>
              <a:t>ARGUMENT AGAIN</a:t>
            </a:r>
            <a:endParaRPr lang="en-US" dirty="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pPr>
              <a:lnSpc>
                <a:spcPts val="3700"/>
              </a:lnSpc>
            </a:pPr>
            <a:r>
              <a:rPr lang="en-US" dirty="0"/>
              <a:t>If (contrary to INFIL) you still have, right after 4:55pm, the obligation to fulfil your promise to your son and get the computer, then it is </a:t>
            </a:r>
            <a:r>
              <a:rPr lang="en-US" i="1" dirty="0"/>
              <a:t>all-things-considered forbidden</a:t>
            </a:r>
            <a:r>
              <a:rPr lang="en-US" dirty="0"/>
              <a:t> for you to get the dishwasher.</a:t>
            </a:r>
          </a:p>
          <a:p>
            <a:pPr>
              <a:lnSpc>
                <a:spcPts val="3700"/>
              </a:lnSpc>
            </a:pPr>
            <a:r>
              <a:rPr lang="en-US" dirty="0"/>
              <a:t>But this is false: given that you can no longer get the computer but you can still get the dishwasher, you must (or at least you may) fulfill your father’s request to get the dishwasher.</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295400"/>
          </a:xfrm>
          <a:noFill/>
        </p:spPr>
        <p:txBody>
          <a:bodyPr/>
          <a:lstStyle/>
          <a:p>
            <a:r>
              <a:rPr lang="en-US" dirty="0"/>
              <a:t>OBJECTION:</a:t>
            </a:r>
            <a:br>
              <a:rPr lang="en-US" dirty="0"/>
            </a:br>
            <a:r>
              <a:rPr lang="en-US" dirty="0"/>
              <a:t>OBJECTIVE OBLIGATIONS</a:t>
            </a:r>
            <a:endParaRPr lang="en-US" dirty="0">
              <a:solidFill>
                <a:srgbClr val="00CCCC"/>
              </a:solidFill>
            </a:endParaRPr>
          </a:p>
        </p:txBody>
      </p:sp>
      <p:sp>
        <p:nvSpPr>
          <p:cNvPr id="182275" name="Rectangle 3"/>
          <p:cNvSpPr>
            <a:spLocks noGrp="1" noChangeArrowheads="1"/>
          </p:cNvSpPr>
          <p:nvPr>
            <p:ph type="body" idx="1"/>
          </p:nvPr>
        </p:nvSpPr>
        <p:spPr>
          <a:xfrm>
            <a:off x="152400" y="1752600"/>
            <a:ext cx="8915400" cy="4114800"/>
          </a:xfrm>
          <a:noFill/>
        </p:spPr>
        <p:txBody>
          <a:bodyPr/>
          <a:lstStyle/>
          <a:p>
            <a:pPr>
              <a:lnSpc>
                <a:spcPts val="3600"/>
              </a:lnSpc>
            </a:pPr>
            <a:r>
              <a:rPr lang="en-US" u="sng" dirty="0"/>
              <a:t>Objection</a:t>
            </a:r>
            <a:r>
              <a:rPr lang="en-US" dirty="0"/>
              <a:t>: It is </a:t>
            </a:r>
            <a:r>
              <a:rPr lang="en-US" dirty="0" err="1"/>
              <a:t>atc</a:t>
            </a:r>
            <a:r>
              <a:rPr lang="en-US" dirty="0"/>
              <a:t> </a:t>
            </a:r>
            <a:r>
              <a:rPr lang="en-US" i="1" dirty="0"/>
              <a:t>objectively</a:t>
            </a:r>
            <a:r>
              <a:rPr lang="en-US" dirty="0"/>
              <a:t> (not </a:t>
            </a:r>
            <a:r>
              <a:rPr lang="en-US" i="1" dirty="0"/>
              <a:t>subjectively</a:t>
            </a:r>
            <a:r>
              <a:rPr lang="en-US" dirty="0"/>
              <a:t>) forbidden for you to get the dishwasher: it is </a:t>
            </a:r>
            <a:r>
              <a:rPr lang="en-US" dirty="0" err="1"/>
              <a:t>atc</a:t>
            </a:r>
            <a:r>
              <a:rPr lang="en-US" dirty="0"/>
              <a:t> </a:t>
            </a:r>
            <a:r>
              <a:rPr lang="en-US" i="1" dirty="0"/>
              <a:t>objectively obligatory </a:t>
            </a:r>
            <a:r>
              <a:rPr lang="en-US" dirty="0"/>
              <a:t>for you to get the computer.</a:t>
            </a:r>
          </a:p>
          <a:p>
            <a:pPr>
              <a:lnSpc>
                <a:spcPts val="3600"/>
              </a:lnSpc>
            </a:pPr>
            <a:r>
              <a:rPr lang="en-US" u="sng" dirty="0"/>
              <a:t>My reply</a:t>
            </a:r>
            <a:r>
              <a:rPr lang="en-US" dirty="0"/>
              <a:t>: Then a morality of objective obligations (understood as unaffected by epistemic limitations) gives </a:t>
            </a:r>
            <a:r>
              <a:rPr lang="en-US" u="sng" dirty="0"/>
              <a:t>wrong advice</a:t>
            </a:r>
            <a:r>
              <a:rPr lang="en-US" dirty="0"/>
              <a:t> (“</a:t>
            </a:r>
            <a:r>
              <a:rPr lang="en-US" i="1" dirty="0"/>
              <a:t>do not get the dishwasher</a:t>
            </a:r>
            <a:r>
              <a:rPr lang="en-US" dirty="0"/>
              <a:t>”).</a:t>
            </a:r>
          </a:p>
          <a:p>
            <a:pPr>
              <a:lnSpc>
                <a:spcPts val="3600"/>
              </a:lnSpc>
            </a:pPr>
            <a:r>
              <a:rPr lang="en-US" dirty="0"/>
              <a:t>My point is not that such a morality gives </a:t>
            </a:r>
            <a:r>
              <a:rPr lang="en-US" u="sng" dirty="0"/>
              <a:t>useless</a:t>
            </a:r>
            <a:r>
              <a:rPr lang="en-US" i="1" dirty="0"/>
              <a:t> </a:t>
            </a:r>
            <a:r>
              <a:rPr lang="en-US" dirty="0"/>
              <a:t>advice (“</a:t>
            </a:r>
            <a:r>
              <a:rPr lang="en-US" i="1" dirty="0"/>
              <a:t>get the computer, although you cannot</a:t>
            </a:r>
            <a:r>
              <a:rPr lang="en-US" dirty="0"/>
              <a:t>”). Instead, such a morality gives </a:t>
            </a:r>
            <a:r>
              <a:rPr lang="en-US" u="sng" dirty="0"/>
              <a:t>wrong</a:t>
            </a:r>
            <a:r>
              <a:rPr lang="en-US" i="1" dirty="0"/>
              <a:t> </a:t>
            </a:r>
            <a:r>
              <a:rPr lang="en-US" dirty="0"/>
              <a:t>advice (“</a:t>
            </a:r>
            <a:r>
              <a:rPr lang="en-US" i="1" dirty="0"/>
              <a:t>do not get the dishwasher, although you can</a:t>
            </a:r>
            <a:r>
              <a:rPr lang="en-US" dirty="0"/>
              <a:t>”).</a:t>
            </a:r>
          </a:p>
        </p:txBody>
      </p:sp>
    </p:spTree>
    <p:extLst>
      <p:ext uri="{BB962C8B-B14F-4D97-AF65-F5344CB8AC3E}">
        <p14:creationId xmlns:p14="http://schemas.microsoft.com/office/powerpoint/2010/main" val="377287339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a:t>OBJECTIVE OBLIGATIONS VS</a:t>
            </a:r>
            <a:br>
              <a:rPr lang="en-US" dirty="0"/>
            </a:br>
            <a:r>
              <a:rPr lang="en-US" dirty="0"/>
              <a:t>EPISTEMIC LIMITATIONS</a:t>
            </a:r>
            <a:endParaRPr lang="en-US" dirty="0">
              <a:solidFill>
                <a:srgbClr val="00CCCC"/>
              </a:solidFill>
            </a:endParaRPr>
          </a:p>
        </p:txBody>
      </p:sp>
      <p:sp>
        <p:nvSpPr>
          <p:cNvPr id="182275" name="Rectangle 3"/>
          <p:cNvSpPr>
            <a:spLocks noGrp="1" noChangeArrowheads="1"/>
          </p:cNvSpPr>
          <p:nvPr>
            <p:ph type="body" idx="1"/>
          </p:nvPr>
        </p:nvSpPr>
        <p:spPr>
          <a:xfrm>
            <a:off x="457200" y="1752600"/>
            <a:ext cx="8382000" cy="4114800"/>
          </a:xfrm>
          <a:noFill/>
        </p:spPr>
        <p:txBody>
          <a:bodyPr/>
          <a:lstStyle/>
          <a:p>
            <a:pPr>
              <a:lnSpc>
                <a:spcPts val="3600"/>
              </a:lnSpc>
            </a:pPr>
            <a:r>
              <a:rPr lang="en-US" dirty="0"/>
              <a:t>If OIC is true, then your objective obligations are affected by what you can do.</a:t>
            </a:r>
          </a:p>
          <a:p>
            <a:pPr>
              <a:lnSpc>
                <a:spcPts val="3600"/>
              </a:lnSpc>
            </a:pPr>
            <a:r>
              <a:rPr lang="en-US" dirty="0"/>
              <a:t>What you can do is affected by your epistemic limitations (e.g., you cannot get the computer because you do not know which ten-digit code is code 2).</a:t>
            </a:r>
          </a:p>
          <a:p>
            <a:pPr>
              <a:lnSpc>
                <a:spcPts val="3600"/>
              </a:lnSpc>
            </a:pPr>
            <a:r>
              <a:rPr lang="en-US" dirty="0"/>
              <a:t>Thus: If OIC is true, </a:t>
            </a:r>
            <a:r>
              <a:rPr lang="en-US" i="1" dirty="0"/>
              <a:t>your objective obligations are affected by your epistemic limitations </a:t>
            </a:r>
            <a:r>
              <a:rPr lang="en-US" dirty="0"/>
              <a:t>(e.g., you have no objective obligation to get the computer).</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a:t>REPLY TO TOMAS BOGARDUS</a:t>
            </a:r>
            <a:br>
              <a:rPr lang="en-US" dirty="0"/>
            </a:br>
            <a:r>
              <a:rPr lang="en-US" dirty="0"/>
              <a:t>PART 1</a:t>
            </a:r>
            <a:endParaRPr lang="en-US" dirty="0">
              <a:solidFill>
                <a:srgbClr val="00CCCC"/>
              </a:solidFill>
            </a:endParaRPr>
          </a:p>
        </p:txBody>
      </p:sp>
      <p:sp>
        <p:nvSpPr>
          <p:cNvPr id="182275" name="Rectangle 3"/>
          <p:cNvSpPr>
            <a:spLocks noGrp="1" noChangeArrowheads="1"/>
          </p:cNvSpPr>
          <p:nvPr>
            <p:ph type="body" idx="1"/>
          </p:nvPr>
        </p:nvSpPr>
        <p:spPr>
          <a:xfrm>
            <a:off x="457200" y="1752600"/>
            <a:ext cx="8534400" cy="4114800"/>
          </a:xfrm>
          <a:noFill/>
        </p:spPr>
        <p:txBody>
          <a:bodyPr/>
          <a:lstStyle/>
          <a:p>
            <a:pPr>
              <a:lnSpc>
                <a:spcPts val="3500"/>
              </a:lnSpc>
              <a:spcBef>
                <a:spcPts val="0"/>
              </a:spcBef>
            </a:pPr>
            <a:r>
              <a:rPr lang="en-US" dirty="0"/>
              <a:t>I agree that feasibility facts are normatively relevant; this is compatible with premise 7.</a:t>
            </a:r>
          </a:p>
          <a:p>
            <a:pPr>
              <a:lnSpc>
                <a:spcPts val="3500"/>
              </a:lnSpc>
              <a:spcBef>
                <a:spcPts val="0"/>
              </a:spcBef>
            </a:pPr>
            <a:r>
              <a:rPr lang="en-US" u="sng" dirty="0"/>
              <a:t>Suggestion 1</a:t>
            </a:r>
            <a:r>
              <a:rPr lang="en-US" dirty="0"/>
              <a:t>: After you miss the last flight, you still have the obligation to attend your father’s funeral, but this obligation is </a:t>
            </a:r>
            <a:r>
              <a:rPr lang="en-US" i="1" dirty="0"/>
              <a:t>inert</a:t>
            </a:r>
            <a:r>
              <a:rPr lang="en-US" dirty="0"/>
              <a:t>: it does not count towards determining your </a:t>
            </a:r>
            <a:r>
              <a:rPr lang="en-US" dirty="0" err="1"/>
              <a:t>atc</a:t>
            </a:r>
            <a:r>
              <a:rPr lang="en-US" dirty="0"/>
              <a:t> obligation.</a:t>
            </a:r>
          </a:p>
          <a:p>
            <a:pPr>
              <a:lnSpc>
                <a:spcPts val="3500"/>
              </a:lnSpc>
              <a:spcBef>
                <a:spcPts val="0"/>
              </a:spcBef>
            </a:pPr>
            <a:r>
              <a:rPr lang="en-US" u="sng" dirty="0"/>
              <a:t>My reply</a:t>
            </a:r>
            <a:r>
              <a:rPr lang="en-US" dirty="0"/>
              <a:t>: If infeasible obligations are inert, then (1) </a:t>
            </a:r>
            <a:r>
              <a:rPr lang="en-US" i="1" dirty="0" err="1"/>
              <a:t>atc</a:t>
            </a:r>
            <a:r>
              <a:rPr lang="en-US" i="1" dirty="0"/>
              <a:t> obligations are feasible</a:t>
            </a:r>
            <a:r>
              <a:rPr lang="en-US" dirty="0"/>
              <a:t>, and (2) </a:t>
            </a:r>
            <a:r>
              <a:rPr lang="en-US" dirty="0" err="1"/>
              <a:t>infeasi-ble</a:t>
            </a:r>
            <a:r>
              <a:rPr lang="en-US" dirty="0"/>
              <a:t> obligations do not </a:t>
            </a:r>
            <a:r>
              <a:rPr lang="en-US" i="1" dirty="0"/>
              <a:t>bind </a:t>
            </a:r>
            <a:r>
              <a:rPr lang="en-US" dirty="0"/>
              <a:t>you (i.e., you do not need to do what they prescribe), so you do not </a:t>
            </a:r>
            <a:r>
              <a:rPr lang="en-US" i="1" dirty="0"/>
              <a:t>have</a:t>
            </a:r>
            <a:r>
              <a:rPr lang="en-US" dirty="0"/>
              <a:t> them (and thus OIC is true).</a:t>
            </a:r>
          </a:p>
        </p:txBody>
      </p:sp>
    </p:spTree>
    <p:extLst>
      <p:ext uri="{BB962C8B-B14F-4D97-AF65-F5344CB8AC3E}">
        <p14:creationId xmlns:p14="http://schemas.microsoft.com/office/powerpoint/2010/main" val="95808318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a:t>REPLY TO TOMAS BOGARDUS</a:t>
            </a:r>
            <a:br>
              <a:rPr lang="en-US" dirty="0"/>
            </a:br>
            <a:r>
              <a:rPr lang="en-US" dirty="0"/>
              <a:t>PART 2</a:t>
            </a:r>
            <a:endParaRPr lang="en-US" dirty="0">
              <a:solidFill>
                <a:srgbClr val="00CCCC"/>
              </a:solidFill>
            </a:endParaRPr>
          </a:p>
        </p:txBody>
      </p:sp>
      <p:sp>
        <p:nvSpPr>
          <p:cNvPr id="182275" name="Rectangle 3"/>
          <p:cNvSpPr>
            <a:spLocks noGrp="1" noChangeArrowheads="1"/>
          </p:cNvSpPr>
          <p:nvPr>
            <p:ph type="body" idx="1"/>
          </p:nvPr>
        </p:nvSpPr>
        <p:spPr>
          <a:xfrm>
            <a:off x="457200" y="1752600"/>
            <a:ext cx="8458200" cy="4114800"/>
          </a:xfrm>
          <a:noFill/>
        </p:spPr>
        <p:txBody>
          <a:bodyPr/>
          <a:lstStyle/>
          <a:p>
            <a:pPr>
              <a:lnSpc>
                <a:spcPts val="3500"/>
              </a:lnSpc>
              <a:spcBef>
                <a:spcPts val="0"/>
              </a:spcBef>
            </a:pPr>
            <a:r>
              <a:rPr lang="en-US" u="sng" dirty="0"/>
              <a:t>Suggestion 2</a:t>
            </a:r>
            <a:r>
              <a:rPr lang="en-US" dirty="0"/>
              <a:t>: Some </a:t>
            </a:r>
            <a:r>
              <a:rPr lang="en-US" i="1" dirty="0"/>
              <a:t>legal </a:t>
            </a:r>
            <a:r>
              <a:rPr lang="en-US" dirty="0"/>
              <a:t>obligations are infeasible. </a:t>
            </a:r>
            <a:r>
              <a:rPr lang="en-US" u="sng" dirty="0"/>
              <a:t>My reply</a:t>
            </a:r>
            <a:r>
              <a:rPr lang="en-US" dirty="0"/>
              <a:t>: “Legally required” (i.e., required by a law) does not entail “legally obligatory” (i.e., required by a </a:t>
            </a:r>
            <a:r>
              <a:rPr lang="en-US" i="1" dirty="0"/>
              <a:t>legitimate </a:t>
            </a:r>
            <a:r>
              <a:rPr lang="en-US" dirty="0"/>
              <a:t>law). A law can require you to square the circle.</a:t>
            </a:r>
          </a:p>
          <a:p>
            <a:pPr>
              <a:lnSpc>
                <a:spcPts val="3500"/>
              </a:lnSpc>
              <a:spcBef>
                <a:spcPts val="0"/>
              </a:spcBef>
            </a:pPr>
            <a:r>
              <a:rPr lang="en-US" u="sng" dirty="0"/>
              <a:t>Suggestion 3</a:t>
            </a:r>
            <a:r>
              <a:rPr lang="en-US" dirty="0"/>
              <a:t>: Your infeasible obligations might guide you to apologize. </a:t>
            </a:r>
            <a:r>
              <a:rPr lang="en-US" u="sng" dirty="0"/>
              <a:t>My reply</a:t>
            </a:r>
            <a:r>
              <a:rPr lang="en-US" dirty="0"/>
              <a:t>: To explain why an apology is in order, there is no need to say that you have an infeasible obligation: say instead that you rendered infeasible an </a:t>
            </a:r>
            <a:r>
              <a:rPr lang="en-US" dirty="0" err="1"/>
              <a:t>obliga-tion</a:t>
            </a:r>
            <a:r>
              <a:rPr lang="en-US" dirty="0"/>
              <a:t> that you previously had but no longer have.</a:t>
            </a:r>
          </a:p>
        </p:txBody>
      </p:sp>
    </p:spTree>
    <p:extLst>
      <p:ext uri="{BB962C8B-B14F-4D97-AF65-F5344CB8AC3E}">
        <p14:creationId xmlns:p14="http://schemas.microsoft.com/office/powerpoint/2010/main" val="101632638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theme/theme1.xml><?xml version="1.0" encoding="utf-8"?>
<a:theme xmlns:a="http://schemas.openxmlformats.org/drawingml/2006/main" name="Double Lines">
  <a:themeElements>
    <a:clrScheme name="Double Lines 1">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FFCCFF"/>
      </a:folHlink>
    </a:clrScheme>
    <a:fontScheme name="Double Lines">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Times New Roman" pitchFamily="18" charset="0"/>
          </a:defRPr>
        </a:defPPr>
      </a:lstStyle>
    </a:lnDef>
  </a:objectDefaults>
  <a:extraClrSchemeLst>
    <a:extraClrScheme>
      <a:clrScheme name="Double Lines 1">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FFCCFF"/>
        </a:folHlink>
      </a:clrScheme>
      <a:clrMap bg1="dk2" tx1="lt1" bg2="dk1" tx2="lt2" accent1="accent1" accent2="accent2" accent3="accent3" accent4="accent4" accent5="accent5" accent6="accent6" hlink="hlink" folHlink="folHlink"/>
    </a:extraClrScheme>
    <a:extraClrScheme>
      <a:clrScheme name="Double Lines 2">
        <a:dk1>
          <a:srgbClr val="000000"/>
        </a:dk1>
        <a:lt1>
          <a:srgbClr val="FFFFCC"/>
        </a:lt1>
        <a:dk2>
          <a:srgbClr val="996600"/>
        </a:dk2>
        <a:lt2>
          <a:srgbClr val="FFFFCC"/>
        </a:lt2>
        <a:accent1>
          <a:srgbClr val="FFCC00"/>
        </a:accent1>
        <a:accent2>
          <a:srgbClr val="6666FF"/>
        </a:accent2>
        <a:accent3>
          <a:srgbClr val="FFFFE2"/>
        </a:accent3>
        <a:accent4>
          <a:srgbClr val="000000"/>
        </a:accent4>
        <a:accent5>
          <a:srgbClr val="FFE2AA"/>
        </a:accent5>
        <a:accent6>
          <a:srgbClr val="5C5CE7"/>
        </a:accent6>
        <a:hlink>
          <a:srgbClr val="999933"/>
        </a:hlink>
        <a:folHlink>
          <a:srgbClr val="990066"/>
        </a:folHlink>
      </a:clrScheme>
      <a:clrMap bg1="lt1" tx1="dk1" bg2="lt2" tx2="dk2" accent1="accent1" accent2="accent2" accent3="accent3" accent4="accent4" accent5="accent5" accent6="accent6" hlink="hlink" folHlink="folHlink"/>
    </a:extraClrScheme>
    <a:extraClrScheme>
      <a:clrScheme name="Double Lines 3">
        <a:dk1>
          <a:srgbClr val="000000"/>
        </a:dk1>
        <a:lt1>
          <a:srgbClr val="FFFFFF"/>
        </a:lt1>
        <a:dk2>
          <a:srgbClr val="000000"/>
        </a:dk2>
        <a:lt2>
          <a:srgbClr val="FFFFFF"/>
        </a:lt2>
        <a:accent1>
          <a:srgbClr val="EAEAEA"/>
        </a:accent1>
        <a:accent2>
          <a:srgbClr val="969696"/>
        </a:accent2>
        <a:accent3>
          <a:srgbClr val="FFFFFF"/>
        </a:accent3>
        <a:accent4>
          <a:srgbClr val="000000"/>
        </a:accent4>
        <a:accent5>
          <a:srgbClr val="F3F3F3"/>
        </a:accent5>
        <a:accent6>
          <a:srgbClr val="878787"/>
        </a:accent6>
        <a:hlink>
          <a:srgbClr val="5F5F5F"/>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ouble Lines 1">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FFCCFF"/>
    </a:folHlink>
  </a:clrScheme>
</a:themeOverride>
</file>

<file path=docProps/app.xml><?xml version="1.0" encoding="utf-8"?>
<Properties xmlns="http://schemas.openxmlformats.org/officeDocument/2006/extended-properties" xmlns:vt="http://schemas.openxmlformats.org/officeDocument/2006/docPropsVTypes">
  <Template>C:\MSOffice\Templates\Presentation Designs\Double Lines.pot</Template>
  <TotalTime>12565</TotalTime>
  <Words>3349</Words>
  <Application>Microsoft Office PowerPoint</Application>
  <PresentationFormat>On-screen Show (4:3)</PresentationFormat>
  <Paragraphs>73</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 Narrow</vt:lpstr>
      <vt:lpstr>Times New Roman</vt:lpstr>
      <vt:lpstr>Arial</vt:lpstr>
      <vt:lpstr>Monotype Sorts</vt:lpstr>
      <vt:lpstr>Double Lines</vt:lpstr>
      <vt:lpstr>A NEW ARGUMENT FOR OUGHT-IMPLIES-CAN</vt:lpstr>
      <vt:lpstr>“OUGHT” IMPLIES “CAN”</vt:lpstr>
      <vt:lpstr>“INFEASIBLE” IMPLIES “LOST”</vt:lpstr>
      <vt:lpstr>THE FUNERAL SCENARIO</vt:lpstr>
      <vt:lpstr>TWO OBLIGATIONS</vt:lpstr>
      <vt:lpstr>THE WRONG-ADVICE ARGUMENT</vt:lpstr>
      <vt:lpstr>THE GIFT CARD SCENARIO</vt:lpstr>
      <vt:lpstr>THE WRONG-ADVICE ARGUMENT AGAIN</vt:lpstr>
      <vt:lpstr>OBJECTION: OBJECTIVE OBLIGATIONS</vt:lpstr>
      <vt:lpstr>OBJECTIVE OBLIGATIONS VS EPISTEMIC LIMITATIONS</vt:lpstr>
      <vt:lpstr>REPLY TO TOMAS BOGARDUS PART 1</vt:lpstr>
      <vt:lpstr>REPLY TO TOMAS BOGARDUS PART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EPSILON-ERGODICITY AND THE SUCCESS OF EQUILIBRIUM STATISTICAL MECHANICS</dc:title>
  <dc:creator>Peter B. M. Vranas</dc:creator>
  <cp:lastModifiedBy>Peter Vranas</cp:lastModifiedBy>
  <cp:revision>892</cp:revision>
  <cp:lastPrinted>2019-02-18T16:56:25Z</cp:lastPrinted>
  <dcterms:created xsi:type="dcterms:W3CDTF">1995-05-28T16:36:34Z</dcterms:created>
  <dcterms:modified xsi:type="dcterms:W3CDTF">2019-02-20T12:41:32Z</dcterms:modified>
</cp:coreProperties>
</file>