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handoutMasterIdLst>
    <p:handoutMasterId r:id="rId26"/>
  </p:handoutMasterIdLst>
  <p:sldIdLst>
    <p:sldId id="296" r:id="rId2"/>
    <p:sldId id="427" r:id="rId3"/>
    <p:sldId id="381" r:id="rId4"/>
    <p:sldId id="431" r:id="rId5"/>
    <p:sldId id="270" r:id="rId6"/>
    <p:sldId id="389" r:id="rId7"/>
    <p:sldId id="428" r:id="rId8"/>
    <p:sldId id="447" r:id="rId9"/>
    <p:sldId id="414" r:id="rId10"/>
    <p:sldId id="417" r:id="rId11"/>
    <p:sldId id="448" r:id="rId12"/>
    <p:sldId id="470" r:id="rId13"/>
    <p:sldId id="449" r:id="rId14"/>
    <p:sldId id="469" r:id="rId15"/>
    <p:sldId id="464" r:id="rId16"/>
    <p:sldId id="451" r:id="rId17"/>
    <p:sldId id="455" r:id="rId18"/>
    <p:sldId id="457" r:id="rId19"/>
    <p:sldId id="460" r:id="rId20"/>
    <p:sldId id="471" r:id="rId21"/>
    <p:sldId id="459" r:id="rId22"/>
    <p:sldId id="472" r:id="rId23"/>
    <p:sldId id="467" r:id="rId24"/>
  </p:sldIdLst>
  <p:sldSz cx="9144000" cy="6858000" type="screen4x3"/>
  <p:notesSz cx="7315200" cy="9601200"/>
  <p:embeddedFontLst>
    <p:embeddedFont>
      <p:font typeface="Monotype Sorts" panose="020B0604020202020204"/>
      <p:regular r:id="rId27"/>
    </p:embeddedFont>
  </p:embeddedFontLst>
  <p:defaultTextStyle>
    <a:defPPr>
      <a:defRPr lang="en-US"/>
    </a:defPPr>
    <a:lvl1pPr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1pPr>
    <a:lvl2pPr marL="4572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2pPr>
    <a:lvl3pPr marL="9144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3pPr>
    <a:lvl4pPr marL="13716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4pPr>
    <a:lvl5pPr marL="1828800" algn="ctr" rtl="0" eaLnBrk="0" fontAlgn="base" hangingPunct="0">
      <a:spcBef>
        <a:spcPct val="0"/>
      </a:spcBef>
      <a:spcAft>
        <a:spcPct val="0"/>
      </a:spcAft>
      <a:defRPr sz="2400" kern="1200">
        <a:solidFill>
          <a:schemeClr val="tx1"/>
        </a:solidFill>
        <a:latin typeface="Arial" charset="0"/>
        <a:ea typeface="+mn-ea"/>
        <a:cs typeface="Times New Roman" pitchFamily="18" charset="0"/>
      </a:defRPr>
    </a:lvl5pPr>
    <a:lvl6pPr marL="2286000" algn="l" defTabSz="914400" rtl="0" eaLnBrk="1" latinLnBrk="0" hangingPunct="1">
      <a:defRPr sz="2400" kern="1200">
        <a:solidFill>
          <a:schemeClr val="tx1"/>
        </a:solidFill>
        <a:latin typeface="Arial" charset="0"/>
        <a:ea typeface="+mn-ea"/>
        <a:cs typeface="Times New Roman" pitchFamily="18" charset="0"/>
      </a:defRPr>
    </a:lvl6pPr>
    <a:lvl7pPr marL="2743200" algn="l" defTabSz="914400" rtl="0" eaLnBrk="1" latinLnBrk="0" hangingPunct="1">
      <a:defRPr sz="2400" kern="1200">
        <a:solidFill>
          <a:schemeClr val="tx1"/>
        </a:solidFill>
        <a:latin typeface="Arial" charset="0"/>
        <a:ea typeface="+mn-ea"/>
        <a:cs typeface="Times New Roman" pitchFamily="18" charset="0"/>
      </a:defRPr>
    </a:lvl7pPr>
    <a:lvl8pPr marL="3200400" algn="l" defTabSz="914400" rtl="0" eaLnBrk="1" latinLnBrk="0" hangingPunct="1">
      <a:defRPr sz="2400" kern="1200">
        <a:solidFill>
          <a:schemeClr val="tx1"/>
        </a:solidFill>
        <a:latin typeface="Arial" charset="0"/>
        <a:ea typeface="+mn-ea"/>
        <a:cs typeface="Times New Roman" pitchFamily="18" charset="0"/>
      </a:defRPr>
    </a:lvl8pPr>
    <a:lvl9pPr marL="3657600" algn="l" defTabSz="914400" rtl="0" eaLnBrk="1" latinLnBrk="0" hangingPunct="1">
      <a:defRPr sz="2400"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45" userDrawn="1">
          <p15:clr>
            <a:srgbClr val="A4A3A4"/>
          </p15:clr>
        </p15:guide>
        <p15:guide id="2" pos="303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B2B2B2"/>
    <a:srgbClr val="FFFFFF"/>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vertBarState="minimized" horzBarState="maximized">
    <p:restoredLeft sz="32787"/>
    <p:restoredTop sz="90929"/>
  </p:normalViewPr>
  <p:slideViewPr>
    <p:cSldViewPr>
      <p:cViewPr varScale="1">
        <p:scale>
          <a:sx n="66" d="100"/>
          <a:sy n="66" d="100"/>
        </p:scale>
        <p:origin x="1627"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68"/>
    </p:cViewPr>
  </p:sorterViewPr>
  <p:notesViewPr>
    <p:cSldViewPr>
      <p:cViewPr>
        <p:scale>
          <a:sx n="112" d="100"/>
          <a:sy n="112" d="100"/>
        </p:scale>
        <p:origin x="1219" y="-1824"/>
      </p:cViewPr>
      <p:guideLst>
        <p:guide orient="horz" pos="2245"/>
        <p:guide pos="303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170475" cy="481046"/>
          </a:xfrm>
          <a:prstGeom prst="rect">
            <a:avLst/>
          </a:prstGeom>
          <a:noFill/>
          <a:ln w="9525">
            <a:noFill/>
            <a:miter lim="800000"/>
            <a:headEnd/>
            <a:tailEnd/>
          </a:ln>
          <a:effectLst/>
        </p:spPr>
        <p:txBody>
          <a:bodyPr vert="horz" wrap="square" lIns="19909" tIns="0" rIns="19909" bIns="0" numCol="1" anchor="t" anchorCtr="0" compatLnSpc="1">
            <a:prstTxWarp prst="textNoShape">
              <a:avLst/>
            </a:prstTxWarp>
          </a:bodyPr>
          <a:lstStyle>
            <a:lvl1pPr algn="l" defTabSz="982188">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4144726" y="0"/>
            <a:ext cx="3170474" cy="481046"/>
          </a:xfrm>
          <a:prstGeom prst="rect">
            <a:avLst/>
          </a:prstGeom>
          <a:noFill/>
          <a:ln w="9525">
            <a:noFill/>
            <a:miter lim="800000"/>
            <a:headEnd/>
            <a:tailEnd/>
          </a:ln>
          <a:effectLst/>
        </p:spPr>
        <p:txBody>
          <a:bodyPr vert="horz" wrap="square" lIns="19909" tIns="0" rIns="19909" bIns="0" numCol="1" anchor="t" anchorCtr="0" compatLnSpc="1">
            <a:prstTxWarp prst="textNoShape">
              <a:avLst/>
            </a:prstTxWarp>
          </a:bodyPr>
          <a:lstStyle>
            <a:lvl1pPr algn="r" defTabSz="982188">
              <a:defRPr sz="1000" i="1">
                <a:latin typeface="Times New Roman" pitchFamily="18" charset="0"/>
              </a:defRPr>
            </a:lvl1pPr>
          </a:lstStyle>
          <a:p>
            <a:pPr>
              <a:defRPr/>
            </a:pPr>
            <a:endParaRPr lang="en-US"/>
          </a:p>
        </p:txBody>
      </p:sp>
      <p:sp>
        <p:nvSpPr>
          <p:cNvPr id="20484" name="Rectangle 4"/>
          <p:cNvSpPr>
            <a:spLocks noGrp="1" noRot="1" noChangeAspect="1" noChangeArrowheads="1" noTextEdit="1"/>
          </p:cNvSpPr>
          <p:nvPr>
            <p:ph type="sldImg" idx="2"/>
          </p:nvPr>
        </p:nvSpPr>
        <p:spPr bwMode="auto">
          <a:xfrm>
            <a:off x="1265238" y="725488"/>
            <a:ext cx="4784725" cy="3587750"/>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75915" y="4560898"/>
            <a:ext cx="5363372" cy="4321197"/>
          </a:xfrm>
          <a:prstGeom prst="rect">
            <a:avLst/>
          </a:prstGeom>
          <a:noFill/>
          <a:ln w="9525">
            <a:noFill/>
            <a:miter lim="800000"/>
            <a:headEnd/>
            <a:tailEnd/>
          </a:ln>
          <a:effectLst/>
        </p:spPr>
        <p:txBody>
          <a:bodyPr vert="horz" wrap="square" lIns="97888" tIns="48115" rIns="97888" bIns="4811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9120156"/>
            <a:ext cx="3170475" cy="481045"/>
          </a:xfrm>
          <a:prstGeom prst="rect">
            <a:avLst/>
          </a:prstGeom>
          <a:noFill/>
          <a:ln w="9525">
            <a:noFill/>
            <a:miter lim="800000"/>
            <a:headEnd/>
            <a:tailEnd/>
          </a:ln>
          <a:effectLst/>
        </p:spPr>
        <p:txBody>
          <a:bodyPr vert="horz" wrap="square" lIns="19909" tIns="0" rIns="19909" bIns="0" numCol="1" anchor="b" anchorCtr="0" compatLnSpc="1">
            <a:prstTxWarp prst="textNoShape">
              <a:avLst/>
            </a:prstTxWarp>
          </a:bodyPr>
          <a:lstStyle>
            <a:lvl1pPr algn="l" defTabSz="982188">
              <a:defRPr sz="1000" i="1">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4144726" y="9120156"/>
            <a:ext cx="3170474" cy="481045"/>
          </a:xfrm>
          <a:prstGeom prst="rect">
            <a:avLst/>
          </a:prstGeom>
          <a:noFill/>
          <a:ln w="9525">
            <a:noFill/>
            <a:miter lim="800000"/>
            <a:headEnd/>
            <a:tailEnd/>
          </a:ln>
          <a:effectLst/>
        </p:spPr>
        <p:txBody>
          <a:bodyPr vert="horz" wrap="square" lIns="19909" tIns="0" rIns="19909" bIns="0" numCol="1" anchor="b" anchorCtr="0" compatLnSpc="1">
            <a:prstTxWarp prst="textNoShape">
              <a:avLst/>
            </a:prstTxWarp>
          </a:bodyPr>
          <a:lstStyle>
            <a:lvl1pPr algn="r" defTabSz="982188">
              <a:defRPr sz="1000" i="1">
                <a:latin typeface="Times New Roman" pitchFamily="18" charset="0"/>
              </a:defRPr>
            </a:lvl1pPr>
          </a:lstStyle>
          <a:p>
            <a:pPr>
              <a:defRPr/>
            </a:pPr>
            <a:fld id="{D8A7D87F-D57C-4DB1-B2FB-1D06F3910D9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635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2710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90650"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52613" algn="l" defTabSz="939800"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pPr defTabSz="982157"/>
            <a:fld id="{8A74A698-6C97-4FDF-A92D-DC056835E665}" type="slidenum">
              <a:rPr lang="en-US" smtClean="0"/>
              <a:pPr defTabSz="982157"/>
              <a:t>1</a:t>
            </a:fld>
            <a:endParaRPr lang="en-US"/>
          </a:p>
        </p:txBody>
      </p:sp>
      <p:sp>
        <p:nvSpPr>
          <p:cNvPr id="21507" name="Rectangle 2"/>
          <p:cNvSpPr>
            <a:spLocks noGrp="1" noRot="1" noChangeAspect="1" noChangeArrowheads="1" noTextEdit="1"/>
          </p:cNvSpPr>
          <p:nvPr>
            <p:ph type="sldImg"/>
          </p:nvPr>
        </p:nvSpPr>
        <p:spPr>
          <a:xfrm>
            <a:off x="1265238" y="725488"/>
            <a:ext cx="4784725" cy="3587750"/>
          </a:xfrm>
          <a:ln cap="flat"/>
        </p:spPr>
      </p:sp>
      <p:sp>
        <p:nvSpPr>
          <p:cNvPr id="21508" name="Rectangle 3"/>
          <p:cNvSpPr>
            <a:spLocks noGrp="1" noChangeArrowheads="1"/>
          </p:cNvSpPr>
          <p:nvPr>
            <p:ph type="body" idx="1"/>
          </p:nvPr>
        </p:nvSpPr>
        <p:spPr>
          <a:xfrm>
            <a:off x="975915" y="4642989"/>
            <a:ext cx="5363372" cy="4239107"/>
          </a:xfrm>
          <a:noFill/>
          <a:ln/>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pPr defTabSz="982157"/>
            <a:fld id="{898BC4F6-48DA-4C60-9FDB-138D986EC074}" type="slidenum">
              <a:rPr lang="en-US" smtClean="0"/>
              <a:pPr defTabSz="982157"/>
              <a:t>2</a:t>
            </a:fld>
            <a:endParaRPr lang="en-US"/>
          </a:p>
        </p:txBody>
      </p:sp>
      <p:sp>
        <p:nvSpPr>
          <p:cNvPr id="23555" name="Rectangle 2"/>
          <p:cNvSpPr>
            <a:spLocks noGrp="1" noRot="1" noChangeAspect="1" noChangeArrowheads="1" noTextEdit="1"/>
          </p:cNvSpPr>
          <p:nvPr>
            <p:ph type="sldImg"/>
          </p:nvPr>
        </p:nvSpPr>
        <p:spPr>
          <a:xfrm>
            <a:off x="1265238" y="725488"/>
            <a:ext cx="4784725" cy="3587750"/>
          </a:xfrm>
          <a:ln cap="flat"/>
        </p:spPr>
      </p:sp>
      <p:sp>
        <p:nvSpPr>
          <p:cNvPr id="23556" name="Rectangle 3"/>
          <p:cNvSpPr>
            <a:spLocks noGrp="1" noChangeArrowheads="1"/>
          </p:cNvSpPr>
          <p:nvPr>
            <p:ph type="body" idx="1"/>
          </p:nvPr>
        </p:nvSpPr>
        <p:spPr>
          <a:xfrm>
            <a:off x="851224" y="4720153"/>
            <a:ext cx="5612753" cy="4040450"/>
          </a:xfrm>
          <a:noFill/>
          <a:ln/>
        </p:spPr>
        <p:txBody>
          <a:bodyPr/>
          <a:lstStyle/>
          <a:p>
            <a:r>
              <a:rPr lang="en-US" dirty="0"/>
              <a:t>Suppose an advisor proposes the following argument to a student: “Take course A or course B exactly if you take course C or course D. Therefore: if you take course A but not course C, take course D.” Is this argument valid? Its premise and its conclusion are imperatives, not declaratives, so to find out whether the argument is valid you need to know some imperative logic. This talk is a primer on imperative logic. It follows the plan of a standard course in elementary declarative logic. First, I introduce a formal language into which one can translate English arguments like this one. Second, I introduce interpretations of the formal language, and I use them to define the validity of an argument. Third, I propose a natural deduction system that one can use to derive the conclusion from the premises of any valid argument. The enterprise relies on some theoretical machinery I have developed in a series of previous papers, but I don’t presuppose any familiarity with those papers: I start from scratch.</a:t>
            </a: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82157"/>
            <a:fld id="{E8BB4D20-E222-400E-B785-60A78FFA9B58}" type="slidenum">
              <a:rPr lang="en-US" smtClean="0"/>
              <a:pPr defTabSz="982157"/>
              <a:t>3</a:t>
            </a:fld>
            <a:endParaRPr lang="en-US"/>
          </a:p>
        </p:txBody>
      </p:sp>
      <p:sp>
        <p:nvSpPr>
          <p:cNvPr id="24579" name="Rectangle 2"/>
          <p:cNvSpPr>
            <a:spLocks noGrp="1" noRot="1" noChangeAspect="1" noChangeArrowheads="1" noTextEdit="1"/>
          </p:cNvSpPr>
          <p:nvPr>
            <p:ph type="sldImg"/>
          </p:nvPr>
        </p:nvSpPr>
        <p:spPr>
          <a:xfrm>
            <a:off x="1265238" y="725488"/>
            <a:ext cx="4784725" cy="3587750"/>
          </a:xfrm>
          <a:ln cap="flat"/>
        </p:spPr>
      </p:sp>
      <p:sp>
        <p:nvSpPr>
          <p:cNvPr id="24580" name="Rectangle 3"/>
          <p:cNvSpPr>
            <a:spLocks noGrp="1" noChangeArrowheads="1"/>
          </p:cNvSpPr>
          <p:nvPr>
            <p:ph type="body" idx="1"/>
          </p:nvPr>
        </p:nvSpPr>
        <p:spPr>
          <a:noFill/>
          <a:ln/>
        </p:spPr>
        <p:txBody>
          <a:bodyPr/>
          <a:lstStyle/>
          <a:p>
            <a:r>
              <a:rPr lang="en-US" dirty="0"/>
              <a:t>My talk has two parts. In the first part, I examine Sentential Pure Imperative Logic, or SPIL for short. This is the imperative analog of classical sentential logic: it has no quantifiers. In the second part, I examine Quantified Pure Imperative Logic, or QPIL for short. This is the imperative analog of classical first-order logic: it has quantifiers and identity. In the paper on which this talk is based, I also examine what happens when one adds modal operators, for necessity and possibility; but I will not have the time to go over that in the talk.</a:t>
            </a:r>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pPr defTabSz="982157"/>
            <a:fld id="{2ADCB542-24F3-4611-9968-8EB616E78CE3}" type="slidenum">
              <a:rPr lang="en-US" smtClean="0"/>
              <a:pPr defTabSz="982157"/>
              <a:t>4</a:t>
            </a:fld>
            <a:endParaRPr lang="en-US"/>
          </a:p>
        </p:txBody>
      </p:sp>
      <p:sp>
        <p:nvSpPr>
          <p:cNvPr id="25603" name="Rectangle 2"/>
          <p:cNvSpPr>
            <a:spLocks noGrp="1" noRot="1" noChangeAspect="1" noChangeArrowheads="1" noTextEdit="1"/>
          </p:cNvSpPr>
          <p:nvPr>
            <p:ph type="sldImg"/>
          </p:nvPr>
        </p:nvSpPr>
        <p:spPr>
          <a:xfrm>
            <a:off x="1265238" y="725488"/>
            <a:ext cx="4784725" cy="3587750"/>
          </a:xfrm>
          <a:ln cap="flat"/>
        </p:spPr>
      </p:sp>
      <p:sp>
        <p:nvSpPr>
          <p:cNvPr id="25604" name="Rectangle 3"/>
          <p:cNvSpPr>
            <a:spLocks noGrp="1" noChangeArrowheads="1"/>
          </p:cNvSpPr>
          <p:nvPr>
            <p:ph type="body" idx="1"/>
          </p:nvPr>
        </p:nvSpPr>
        <p:spPr>
          <a:xfrm>
            <a:off x="864524" y="4560898"/>
            <a:ext cx="5586152" cy="4321197"/>
          </a:xfrm>
          <a:noFill/>
          <a:ln/>
        </p:spPr>
        <p:txBody>
          <a:bodyPr/>
          <a:lstStyle/>
          <a:p>
            <a:r>
              <a:rPr lang="en-US" dirty="0"/>
              <a:t>Let’s start then with the simplest system: Sentential Pure Imperative Logic, or SPIL. This system has only one new symbol: the exclamation mark, on which I say more in a moment. It also has the familiar symbols of classical sentential logic: the connectives tilde (for negations), ampersand (for conjunctions), wedge (for disjunctions), arrow (for conditionals), and double arrow (for </a:t>
            </a:r>
            <a:r>
              <a:rPr lang="en-US" dirty="0" err="1"/>
              <a:t>biconditionals</a:t>
            </a:r>
            <a:r>
              <a:rPr lang="en-US" dirty="0"/>
              <a:t>), the left and the right parenthesis, and the sentence letters </a:t>
            </a:r>
            <a:r>
              <a:rPr lang="en-US" i="1" dirty="0"/>
              <a:t>A</a:t>
            </a:r>
            <a:r>
              <a:rPr lang="en-US" dirty="0"/>
              <a:t>, </a:t>
            </a:r>
            <a:r>
              <a:rPr lang="en-US" i="1" dirty="0"/>
              <a:t>B</a:t>
            </a:r>
            <a:r>
              <a:rPr lang="en-US" dirty="0"/>
              <a:t>, </a:t>
            </a:r>
            <a:r>
              <a:rPr lang="en-US" i="1" dirty="0"/>
              <a:t>C</a:t>
            </a:r>
            <a:r>
              <a:rPr lang="en-US" dirty="0"/>
              <a:t>, and so on. There are two kinds of sentences in SPIL: declarative sentences and imperative sentences. Declarative sentences are built up from sentence letters in the usual way. For example, this is a declarative sentence. As usual, normally I omit outermost parentheses. To form imperative sentences, I use the only new symbol: the exclamation mark. This is read as “let it be the case that”, or “let” for short. It functions as follows: if </a:t>
            </a:r>
            <a:r>
              <a:rPr lang="en-US" i="1" dirty="0"/>
              <a:t>p</a:t>
            </a:r>
            <a:r>
              <a:rPr lang="en-US" dirty="0"/>
              <a:t> is a declarative sentence, then “let </a:t>
            </a:r>
            <a:r>
              <a:rPr lang="en-US" i="1" dirty="0"/>
              <a:t>p</a:t>
            </a:r>
            <a:r>
              <a:rPr lang="en-US" dirty="0"/>
              <a:t>” is an imperative sentence, which I call an </a:t>
            </a:r>
            <a:r>
              <a:rPr lang="en-US" i="1" dirty="0"/>
              <a:t>unconditionally prescriptive sentence</a:t>
            </a:r>
            <a:r>
              <a:rPr lang="en-US" dirty="0"/>
              <a:t>. For example, if </a:t>
            </a:r>
            <a:r>
              <a:rPr lang="en-US" i="1" dirty="0"/>
              <a:t>C</a:t>
            </a:r>
            <a:r>
              <a:rPr lang="en-US" dirty="0"/>
              <a:t> stands for “you confess”, then let </a:t>
            </a:r>
            <a:r>
              <a:rPr lang="en-US" i="1" dirty="0"/>
              <a:t>C</a:t>
            </a:r>
            <a:r>
              <a:rPr lang="en-US" dirty="0"/>
              <a:t> stands for “let it be the case that you confess”—or, more simply, just “confess”. If </a:t>
            </a:r>
            <a:r>
              <a:rPr lang="en-US" i="1" dirty="0" err="1"/>
              <a:t>i</a:t>
            </a:r>
            <a:r>
              <a:rPr lang="en-US" dirty="0"/>
              <a:t> and </a:t>
            </a:r>
            <a:r>
              <a:rPr lang="en-US" i="1" dirty="0"/>
              <a:t>j</a:t>
            </a:r>
            <a:r>
              <a:rPr lang="en-US" dirty="0"/>
              <a:t> are imperative sentences, then tilde </a:t>
            </a:r>
            <a:r>
              <a:rPr lang="en-US" i="1" dirty="0" err="1"/>
              <a:t>i</a:t>
            </a:r>
            <a:r>
              <a:rPr lang="en-US" dirty="0"/>
              <a:t>, </a:t>
            </a:r>
            <a:r>
              <a:rPr lang="en-US" i="1" dirty="0" err="1"/>
              <a:t>i</a:t>
            </a:r>
            <a:r>
              <a:rPr lang="en-US" dirty="0"/>
              <a:t> ampersand </a:t>
            </a:r>
            <a:r>
              <a:rPr lang="en-US" i="1" dirty="0"/>
              <a:t>j</a:t>
            </a:r>
            <a:r>
              <a:rPr lang="en-US" dirty="0"/>
              <a:t>, and </a:t>
            </a:r>
            <a:r>
              <a:rPr lang="en-US" i="1" dirty="0" err="1"/>
              <a:t>i</a:t>
            </a:r>
            <a:r>
              <a:rPr lang="en-US" dirty="0"/>
              <a:t> wedge </a:t>
            </a:r>
            <a:r>
              <a:rPr lang="en-US" i="1" dirty="0"/>
              <a:t>j</a:t>
            </a:r>
            <a:r>
              <a:rPr lang="en-US" dirty="0"/>
              <a:t> are also imperative sentences. For example, if </a:t>
            </a:r>
            <a:r>
              <a:rPr lang="en-US" i="1" dirty="0"/>
              <a:t>R</a:t>
            </a:r>
            <a:r>
              <a:rPr lang="en-US" dirty="0"/>
              <a:t> stands for “you repent”, then “don’t repent” can be translated as tilde let </a:t>
            </a:r>
            <a:r>
              <a:rPr lang="en-US" i="1" dirty="0"/>
              <a:t>R</a:t>
            </a:r>
            <a:r>
              <a:rPr lang="en-US" dirty="0"/>
              <a:t>. It turns out that this is logically equivalent to let tilde </a:t>
            </a:r>
            <a:r>
              <a:rPr lang="en-US" i="1" dirty="0"/>
              <a:t>R</a:t>
            </a:r>
            <a:r>
              <a:rPr lang="en-US" dirty="0"/>
              <a:t>; I define logical equivalence for imperative sentences shortly. Similarly, “repent and confess” can be translated as let </a:t>
            </a:r>
            <a:r>
              <a:rPr lang="en-US" i="1" dirty="0"/>
              <a:t>R</a:t>
            </a:r>
            <a:r>
              <a:rPr lang="en-US" dirty="0"/>
              <a:t> ampersand let </a:t>
            </a:r>
            <a:r>
              <a:rPr lang="en-US" i="1" dirty="0"/>
              <a:t>C</a:t>
            </a:r>
            <a:r>
              <a:rPr lang="en-US" dirty="0"/>
              <a:t>; or, equivalently, as let </a:t>
            </a:r>
            <a:r>
              <a:rPr lang="en-US" i="1" dirty="0"/>
              <a:t>R </a:t>
            </a:r>
            <a:r>
              <a:rPr lang="en-US" dirty="0"/>
              <a:t>ampersand </a:t>
            </a:r>
            <a:r>
              <a:rPr lang="en-US" i="1" dirty="0"/>
              <a:t>C</a:t>
            </a:r>
            <a:r>
              <a:rPr lang="en-US" dirty="0"/>
              <a:t>. Note that in this sentence the ampersand connects imperative </a:t>
            </a:r>
            <a:r>
              <a:rPr lang="en-US" dirty="0" err="1"/>
              <a:t>subsentences</a:t>
            </a:r>
            <a:r>
              <a:rPr lang="en-US" dirty="0"/>
              <a:t>, let </a:t>
            </a:r>
            <a:r>
              <a:rPr lang="en-US" i="1" dirty="0"/>
              <a:t>R</a:t>
            </a:r>
            <a:r>
              <a:rPr lang="en-US" dirty="0"/>
              <a:t> and let </a:t>
            </a:r>
            <a:r>
              <a:rPr lang="en-US" i="1" dirty="0"/>
              <a:t>C</a:t>
            </a:r>
            <a:r>
              <a:rPr lang="en-US" dirty="0"/>
              <a:t>, but in this sentence the ampersand connects declarative </a:t>
            </a:r>
            <a:r>
              <a:rPr lang="en-US" dirty="0" err="1"/>
              <a:t>subsentences</a:t>
            </a:r>
            <a:r>
              <a:rPr lang="en-US" dirty="0"/>
              <a:t>, </a:t>
            </a:r>
            <a:r>
              <a:rPr lang="en-US" i="1" dirty="0"/>
              <a:t>R</a:t>
            </a:r>
            <a:r>
              <a:rPr lang="en-US" dirty="0"/>
              <a:t> and </a:t>
            </a:r>
            <a:r>
              <a:rPr lang="en-US" i="1" dirty="0"/>
              <a:t>C</a:t>
            </a:r>
            <a:r>
              <a:rPr lang="en-US" dirty="0"/>
              <a:t>. To keep the notation simple, I use the same symbol, the ampersand, both for declarative and for imperative conjunction; similarly for the other connectives. This does not result in any loss of precision.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pPr defTabSz="982157"/>
            <a:fld id="{112B234D-3971-46B4-8CF9-DAD6BD0E0BEB}" type="slidenum">
              <a:rPr lang="en-US" smtClean="0"/>
              <a:pPr defTabSz="982157"/>
              <a:t>5</a:t>
            </a:fld>
            <a:endParaRPr lang="en-US"/>
          </a:p>
        </p:txBody>
      </p:sp>
      <p:sp>
        <p:nvSpPr>
          <p:cNvPr id="26627" name="Rectangle 2"/>
          <p:cNvSpPr>
            <a:spLocks noGrp="1" noRot="1" noChangeAspect="1" noChangeArrowheads="1" noTextEdit="1"/>
          </p:cNvSpPr>
          <p:nvPr>
            <p:ph type="sldImg"/>
          </p:nvPr>
        </p:nvSpPr>
        <p:spPr>
          <a:xfrm>
            <a:off x="1265238" y="725488"/>
            <a:ext cx="4784725" cy="3587750"/>
          </a:xfrm>
          <a:ln cap="flat"/>
        </p:spPr>
      </p:sp>
      <p:sp>
        <p:nvSpPr>
          <p:cNvPr id="26628" name="Rectangle 3"/>
          <p:cNvSpPr>
            <a:spLocks noGrp="1" noChangeArrowheads="1"/>
          </p:cNvSpPr>
          <p:nvPr>
            <p:ph type="body" idx="1"/>
          </p:nvPr>
        </p:nvSpPr>
        <p:spPr>
          <a:noFill/>
          <a:ln/>
        </p:spPr>
        <p:txBody>
          <a:bodyPr/>
          <a:lstStyle/>
          <a:p>
            <a:r>
              <a:rPr lang="en-US" dirty="0"/>
              <a:t>Imperative sentences can also be formed by combining a declarative with an imperative sentence, as follows. If </a:t>
            </a:r>
            <a:r>
              <a:rPr lang="en-US" i="1" dirty="0"/>
              <a:t>p</a:t>
            </a:r>
            <a:r>
              <a:rPr lang="en-US" dirty="0"/>
              <a:t> is a declarative sentence and </a:t>
            </a:r>
            <a:r>
              <a:rPr lang="en-US" i="1" dirty="0" err="1"/>
              <a:t>i</a:t>
            </a:r>
            <a:r>
              <a:rPr lang="en-US" dirty="0"/>
              <a:t> is an imperative sentence, then </a:t>
            </a:r>
            <a:r>
              <a:rPr lang="en-US" i="1" dirty="0"/>
              <a:t>p</a:t>
            </a:r>
            <a:r>
              <a:rPr lang="en-US" dirty="0"/>
              <a:t> arrow </a:t>
            </a:r>
            <a:r>
              <a:rPr lang="en-US" i="1" dirty="0" err="1"/>
              <a:t>i</a:t>
            </a:r>
            <a:r>
              <a:rPr lang="en-US" dirty="0"/>
              <a:t>, </a:t>
            </a:r>
            <a:r>
              <a:rPr lang="en-US" i="1" dirty="0" err="1"/>
              <a:t>i</a:t>
            </a:r>
            <a:r>
              <a:rPr lang="en-US" dirty="0"/>
              <a:t> arrow </a:t>
            </a:r>
            <a:r>
              <a:rPr lang="en-US" i="1" dirty="0"/>
              <a:t>p</a:t>
            </a:r>
            <a:r>
              <a:rPr lang="en-US" dirty="0"/>
              <a:t>, </a:t>
            </a:r>
            <a:r>
              <a:rPr lang="en-US" i="1" dirty="0"/>
              <a:t>p </a:t>
            </a:r>
            <a:r>
              <a:rPr lang="en-US" dirty="0"/>
              <a:t>double arrow </a:t>
            </a:r>
            <a:r>
              <a:rPr lang="en-US" i="1" dirty="0" err="1"/>
              <a:t>i</a:t>
            </a:r>
            <a:r>
              <a:rPr lang="en-US" dirty="0"/>
              <a:t>, and </a:t>
            </a:r>
            <a:r>
              <a:rPr lang="en-US" i="1" dirty="0" err="1"/>
              <a:t>i</a:t>
            </a:r>
            <a:r>
              <a:rPr lang="en-US" dirty="0"/>
              <a:t> double arrow </a:t>
            </a:r>
            <a:r>
              <a:rPr lang="en-US" i="1" dirty="0"/>
              <a:t>p</a:t>
            </a:r>
            <a:r>
              <a:rPr lang="en-US" dirty="0"/>
              <a:t> are also imperative sentences. Take some examples. “If you repent, confess”: </a:t>
            </a:r>
            <a:r>
              <a:rPr lang="en-US" i="1" dirty="0"/>
              <a:t>R</a:t>
            </a:r>
            <a:r>
              <a:rPr lang="en-US" dirty="0"/>
              <a:t> arrow let </a:t>
            </a:r>
            <a:r>
              <a:rPr lang="en-US" i="1" dirty="0"/>
              <a:t>C.</a:t>
            </a:r>
            <a:r>
              <a:rPr lang="en-US" dirty="0"/>
              <a:t> “Confess only if you repent”: let </a:t>
            </a:r>
            <a:r>
              <a:rPr lang="en-US" i="1" dirty="0"/>
              <a:t>C</a:t>
            </a:r>
            <a:r>
              <a:rPr lang="en-US" dirty="0"/>
              <a:t> arrow </a:t>
            </a:r>
            <a:r>
              <a:rPr lang="en-US" i="1" dirty="0"/>
              <a:t>R</a:t>
            </a:r>
            <a:r>
              <a:rPr lang="en-US" dirty="0"/>
              <a:t>. “Confess if and only if you repent”: let </a:t>
            </a:r>
            <a:r>
              <a:rPr lang="en-US" i="1" dirty="0"/>
              <a:t>C</a:t>
            </a:r>
            <a:r>
              <a:rPr lang="en-US" dirty="0"/>
              <a:t> double arrow </a:t>
            </a:r>
            <a:r>
              <a:rPr lang="en-US" i="1" dirty="0"/>
              <a:t>R</a:t>
            </a:r>
            <a:r>
              <a:rPr lang="en-US" dirty="0"/>
              <a:t>. Contrast “If you repent, confess”, which is an imperative conditional, with “Let it be the case that if you repent you confess”, which is an unconditionally prescriptive sentence and turns out to be logically equivalent to “Either don’t repent or confess”. A sentence of SPIL is either a declarative or an imperative sentence. It follows from these definitions that a sentence is imperative exactly if it contains at least one occurrence of the exclamation mark, and is declarative otherwise; so no sentence is both declarative and imperative. Note that certain strings of symbols are </a:t>
            </a:r>
            <a:r>
              <a:rPr lang="en-US" i="1" dirty="0"/>
              <a:t>not</a:t>
            </a:r>
            <a:r>
              <a:rPr lang="en-US" dirty="0"/>
              <a:t> sentences. For example, let </a:t>
            </a:r>
            <a:r>
              <a:rPr lang="en-US" dirty="0" err="1"/>
              <a:t>let</a:t>
            </a:r>
            <a:r>
              <a:rPr lang="en-US" dirty="0"/>
              <a:t> </a:t>
            </a:r>
            <a:r>
              <a:rPr lang="en-US" i="1" dirty="0"/>
              <a:t>C</a:t>
            </a:r>
            <a:r>
              <a:rPr lang="en-US" dirty="0"/>
              <a:t> is not a sentence: it corresponds to the English non-sentence “let it be the case that confess”.</a:t>
            </a: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82157"/>
            <a:fld id="{276754C6-21C5-4654-9B89-C27BE836B9CE}" type="slidenum">
              <a:rPr lang="en-US" smtClean="0"/>
              <a:pPr defTabSz="982157"/>
              <a:t>6</a:t>
            </a:fld>
            <a:endParaRPr lang="en-US"/>
          </a:p>
        </p:txBody>
      </p:sp>
      <p:sp>
        <p:nvSpPr>
          <p:cNvPr id="27651" name="Rectangle 2"/>
          <p:cNvSpPr>
            <a:spLocks noGrp="1" noRot="1" noChangeAspect="1" noChangeArrowheads="1" noTextEdit="1"/>
          </p:cNvSpPr>
          <p:nvPr>
            <p:ph type="sldImg"/>
          </p:nvPr>
        </p:nvSpPr>
        <p:spPr>
          <a:xfrm>
            <a:off x="1265238" y="725488"/>
            <a:ext cx="4784725" cy="3587750"/>
          </a:xfrm>
          <a:ln cap="flat"/>
        </p:spPr>
      </p:sp>
      <p:sp>
        <p:nvSpPr>
          <p:cNvPr id="27652" name="Rectangle 3"/>
          <p:cNvSpPr>
            <a:spLocks noGrp="1" noChangeArrowheads="1"/>
          </p:cNvSpPr>
          <p:nvPr>
            <p:ph type="body" idx="1"/>
          </p:nvPr>
        </p:nvSpPr>
        <p:spPr>
          <a:xfrm>
            <a:off x="851224" y="4720153"/>
            <a:ext cx="5612753" cy="4040450"/>
          </a:xfrm>
          <a:noFill/>
          <a:ln/>
        </p:spPr>
        <p:txBody>
          <a:bodyPr/>
          <a:lstStyle/>
          <a:p>
            <a:r>
              <a:rPr lang="en-US" dirty="0"/>
              <a:t>I turn now to the semantics of Sentential Pure Imperative Logic. Declarative sentences, as usual, have two possible semantic values: they can be true or false. Imperative sentences, by contrast, have three possible semantic values: they can be satisfied, violated, or </a:t>
            </a:r>
            <a:r>
              <a:rPr lang="en-US" i="1" dirty="0"/>
              <a:t>avoided</a:t>
            </a:r>
            <a:r>
              <a:rPr lang="en-US" dirty="0"/>
              <a:t>—which means neither satisfied nor violated. For example: “if you are guilty, confess” is satisfied exactly if you are guilty and you confess, is violated exactly if you are guilty but you don’t confess, and is avoided exactly if you are not guilty. More formally, an </a:t>
            </a:r>
            <a:r>
              <a:rPr lang="en-US" i="1" dirty="0"/>
              <a:t>interpretation</a:t>
            </a:r>
            <a:r>
              <a:rPr lang="en-US" dirty="0"/>
              <a:t> specifies a set of sentence letters, namely those sentence letters that are true on the interpretation. The truth and the falsity of a </a:t>
            </a:r>
            <a:r>
              <a:rPr lang="en-US" i="1" dirty="0"/>
              <a:t>declarative </a:t>
            </a:r>
            <a:r>
              <a:rPr lang="en-US" dirty="0"/>
              <a:t>sentence on an interpretation are defined in the usual way. For example, ~</a:t>
            </a:r>
            <a:r>
              <a:rPr lang="en-US" i="1" dirty="0"/>
              <a:t>p</a:t>
            </a:r>
            <a:r>
              <a:rPr lang="en-US" dirty="0"/>
              <a:t> is true on an interpretation exactly if </a:t>
            </a:r>
            <a:r>
              <a:rPr lang="en-US" i="1" dirty="0"/>
              <a:t>p</a:t>
            </a:r>
            <a:r>
              <a:rPr lang="en-US" dirty="0"/>
              <a:t> is not true on the interpretation. The satisfaction, violation, and avoidance of an </a:t>
            </a:r>
            <a:r>
              <a:rPr lang="en-US" i="1" dirty="0"/>
              <a:t>imperative </a:t>
            </a:r>
            <a:r>
              <a:rPr lang="en-US" dirty="0"/>
              <a:t>sentence on an interpretation are defined as follows. If </a:t>
            </a:r>
            <a:r>
              <a:rPr lang="en-US" i="1" dirty="0"/>
              <a:t>p</a:t>
            </a:r>
            <a:r>
              <a:rPr lang="en-US" dirty="0"/>
              <a:t> is a declarative sentence, let </a:t>
            </a:r>
            <a:r>
              <a:rPr lang="en-US" i="1" dirty="0"/>
              <a:t>p</a:t>
            </a:r>
            <a:r>
              <a:rPr lang="en-US" dirty="0"/>
              <a:t> is satisfied on an interpretation exactly if </a:t>
            </a:r>
            <a:r>
              <a:rPr lang="en-US" i="1" dirty="0"/>
              <a:t>p</a:t>
            </a:r>
            <a:r>
              <a:rPr lang="en-US" dirty="0"/>
              <a:t> is true on the interpretation, and let </a:t>
            </a:r>
            <a:r>
              <a:rPr lang="en-US" i="1" dirty="0"/>
              <a:t>p </a:t>
            </a:r>
            <a:r>
              <a:rPr lang="en-US" dirty="0"/>
              <a:t>is violated on an interpretation exactly </a:t>
            </a:r>
            <a:r>
              <a:rPr lang="en-US" i="1" dirty="0"/>
              <a:t>p </a:t>
            </a:r>
            <a:r>
              <a:rPr lang="en-US" dirty="0"/>
              <a:t>is false on the interpretation. If </a:t>
            </a:r>
            <a:r>
              <a:rPr lang="en-US" i="1" dirty="0" err="1"/>
              <a:t>i</a:t>
            </a:r>
            <a:r>
              <a:rPr lang="en-US" dirty="0"/>
              <a:t> is an imperative sentence, ~</a:t>
            </a:r>
            <a:r>
              <a:rPr lang="en-US" i="1" dirty="0" err="1"/>
              <a:t>i</a:t>
            </a:r>
            <a:r>
              <a:rPr lang="en-US" dirty="0"/>
              <a:t> is satisfied on an interpretation exactly if </a:t>
            </a:r>
            <a:r>
              <a:rPr lang="en-US" i="1" dirty="0" err="1"/>
              <a:t>i</a:t>
            </a:r>
            <a:r>
              <a:rPr lang="en-US" dirty="0"/>
              <a:t> is violated on the interpretation, and the other way around. For example, “don’t confess” is satisfied exactly if you don’t confess, and thus exactly if “confess” is violated.</a:t>
            </a: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pPr defTabSz="982157"/>
            <a:fld id="{D43B6297-A750-410A-96D2-103C21832AAC}" type="slidenum">
              <a:rPr lang="en-US" smtClean="0"/>
              <a:pPr defTabSz="982157"/>
              <a:t>7</a:t>
            </a:fld>
            <a:endParaRPr lang="en-US"/>
          </a:p>
        </p:txBody>
      </p:sp>
      <p:sp>
        <p:nvSpPr>
          <p:cNvPr id="28675" name="Rectangle 2"/>
          <p:cNvSpPr>
            <a:spLocks noGrp="1" noRot="1" noChangeAspect="1" noChangeArrowheads="1" noTextEdit="1"/>
          </p:cNvSpPr>
          <p:nvPr>
            <p:ph type="sldImg"/>
          </p:nvPr>
        </p:nvSpPr>
        <p:spPr>
          <a:xfrm>
            <a:off x="1265238" y="725488"/>
            <a:ext cx="4784725" cy="3587750"/>
          </a:xfrm>
          <a:ln cap="flat"/>
        </p:spPr>
      </p:sp>
      <p:sp>
        <p:nvSpPr>
          <p:cNvPr id="28676" name="Rectangle 3"/>
          <p:cNvSpPr>
            <a:spLocks noGrp="1" noChangeArrowheads="1"/>
          </p:cNvSpPr>
          <p:nvPr>
            <p:ph type="body" idx="1"/>
          </p:nvPr>
        </p:nvSpPr>
        <p:spPr>
          <a:xfrm>
            <a:off x="851224" y="4720153"/>
            <a:ext cx="5612753" cy="4040450"/>
          </a:xfrm>
          <a:noFill/>
          <a:ln/>
        </p:spPr>
        <p:txBody>
          <a:bodyPr/>
          <a:lstStyle/>
          <a:p>
            <a:r>
              <a:rPr lang="en-US" dirty="0"/>
              <a:t>Things are a bit more complicated for the conjunction of two imperative sentences</a:t>
            </a:r>
            <a:r>
              <a:rPr lang="en-US" i="1" dirty="0"/>
              <a:t> </a:t>
            </a:r>
            <a:r>
              <a:rPr lang="en-US" i="1" dirty="0" err="1"/>
              <a:t>i</a:t>
            </a:r>
            <a:r>
              <a:rPr lang="en-US" i="1" dirty="0"/>
              <a:t> </a:t>
            </a:r>
            <a:r>
              <a:rPr lang="en-US" dirty="0"/>
              <a:t>and </a:t>
            </a:r>
            <a:r>
              <a:rPr lang="en-US" i="1" dirty="0"/>
              <a:t>j</a:t>
            </a:r>
            <a:r>
              <a:rPr lang="en-US" dirty="0"/>
              <a:t>: the conjunction is violated exactly if at least one conjunct is violated, the conjunction is avoided exactly if both</a:t>
            </a:r>
            <a:r>
              <a:rPr lang="en-US" i="1" dirty="0"/>
              <a:t> </a:t>
            </a:r>
            <a:r>
              <a:rPr lang="en-US" dirty="0"/>
              <a:t>conjuncts are avoided, and the conjunction is satisfied otherwise. I have defended this definition of imperative conjunction in my paper “New foundations for imperative logic I”, so here I will just take it for granted. The remaining connectives function as you would expect: disjunction is defined in terms of conjunction and negation essentially by De Morgan’s law, and so on. Two sentences are </a:t>
            </a:r>
            <a:r>
              <a:rPr lang="en-US" i="1" dirty="0"/>
              <a:t>logically equivalent </a:t>
            </a:r>
            <a:r>
              <a:rPr lang="en-US" dirty="0"/>
              <a:t>exactly if either they are both declarative and they have the same truth value on every interpretation or they are both imperative and they have the same satisfaction value on every interpretation. </a:t>
            </a:r>
          </a:p>
          <a:p>
            <a:r>
              <a:rPr lang="en-US" dirty="0"/>
              <a:t>	Besides specifying a set of sentence letters, an interpretations specifies what I call a </a:t>
            </a:r>
            <a:r>
              <a:rPr lang="en-US" i="1" dirty="0"/>
              <a:t>favoring relation</a:t>
            </a:r>
            <a:r>
              <a:rPr lang="en-US" dirty="0"/>
              <a:t>, namely a three-place relation on declarative sentences that is preserved under logical equivalence and satisfies a certain condition that I will not go over because you don’t need it to understand what follows.</a:t>
            </a:r>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82157"/>
            <a:fld id="{276754C6-21C5-4654-9B89-C27BE836B9CE}" type="slidenum">
              <a:rPr lang="en-US" smtClean="0"/>
              <a:pPr defTabSz="982157"/>
              <a:t>8</a:t>
            </a:fld>
            <a:endParaRPr lang="en-US"/>
          </a:p>
        </p:txBody>
      </p:sp>
      <p:sp>
        <p:nvSpPr>
          <p:cNvPr id="27651" name="Rectangle 2"/>
          <p:cNvSpPr>
            <a:spLocks noGrp="1" noRot="1" noChangeAspect="1" noChangeArrowheads="1" noTextEdit="1"/>
          </p:cNvSpPr>
          <p:nvPr>
            <p:ph type="sldImg"/>
          </p:nvPr>
        </p:nvSpPr>
        <p:spPr>
          <a:xfrm>
            <a:off x="1265238" y="725488"/>
            <a:ext cx="4784725" cy="3587750"/>
          </a:xfrm>
          <a:ln cap="flat"/>
        </p:spPr>
      </p:sp>
      <p:sp>
        <p:nvSpPr>
          <p:cNvPr id="27652" name="Rectangle 3"/>
          <p:cNvSpPr>
            <a:spLocks noGrp="1" noChangeArrowheads="1"/>
          </p:cNvSpPr>
          <p:nvPr>
            <p:ph type="body" idx="1"/>
          </p:nvPr>
        </p:nvSpPr>
        <p:spPr>
          <a:xfrm>
            <a:off x="76200" y="4419600"/>
            <a:ext cx="7162800" cy="5105400"/>
          </a:xfrm>
          <a:noFill/>
          <a:ln/>
        </p:spPr>
        <p:txBody>
          <a:bodyPr/>
          <a:lstStyle/>
          <a:p>
            <a:r>
              <a:rPr lang="en-US" dirty="0"/>
              <a:t>Now we get to the interesting part. To find out whether two imperative sentences are logically equivalent, we can use the method of truth-satisfaction tables. The method is easy and fun, and I will illustrate it with an example. Are these two imperative sentences logically equivalent? They are exactly if they have the same truth-satisfaction table. Each row of the table corresponds to an assignment of truth values to the sentence letters that occur in the imperative sentence. This imperative sentence has two sentence letters, </a:t>
            </a:r>
            <a:r>
              <a:rPr lang="en-US" i="1" dirty="0"/>
              <a:t>C</a:t>
            </a:r>
            <a:r>
              <a:rPr lang="en-US" dirty="0"/>
              <a:t> and </a:t>
            </a:r>
            <a:r>
              <a:rPr lang="en-US" i="1" dirty="0"/>
              <a:t>R</a:t>
            </a:r>
            <a:r>
              <a:rPr lang="en-US" dirty="0"/>
              <a:t>, so the table has four rows: true-true, true-false, false-true, false-false. The table gives us the truth values of the declarative </a:t>
            </a:r>
            <a:r>
              <a:rPr lang="en-US" dirty="0" err="1"/>
              <a:t>subsentences</a:t>
            </a:r>
            <a:r>
              <a:rPr lang="en-US" dirty="0"/>
              <a:t> and the satisfaction values, namely satisfied, violated, or avoided, of the imperative </a:t>
            </a:r>
            <a:r>
              <a:rPr lang="en-US" dirty="0" err="1"/>
              <a:t>subsentences</a:t>
            </a:r>
            <a:r>
              <a:rPr lang="en-US" dirty="0"/>
              <a:t>. Let’s start here. If </a:t>
            </a:r>
            <a:r>
              <a:rPr lang="en-US" i="1" dirty="0"/>
              <a:t>R</a:t>
            </a:r>
            <a:r>
              <a:rPr lang="en-US" dirty="0"/>
              <a:t> is true, let </a:t>
            </a:r>
            <a:r>
              <a:rPr lang="en-US" i="1" dirty="0"/>
              <a:t>R</a:t>
            </a:r>
            <a:r>
              <a:rPr lang="en-US" dirty="0"/>
              <a:t> is satisfied. If </a:t>
            </a:r>
            <a:r>
              <a:rPr lang="en-US" i="1" dirty="0"/>
              <a:t>R</a:t>
            </a:r>
            <a:r>
              <a:rPr lang="en-US" dirty="0"/>
              <a:t> is false, let </a:t>
            </a:r>
            <a:r>
              <a:rPr lang="en-US" i="1" dirty="0"/>
              <a:t>R </a:t>
            </a:r>
            <a:r>
              <a:rPr lang="en-US" dirty="0"/>
              <a:t>is violated. Similarly, if </a:t>
            </a:r>
            <a:r>
              <a:rPr lang="en-US" i="1" dirty="0"/>
              <a:t>C</a:t>
            </a:r>
            <a:r>
              <a:rPr lang="en-US" dirty="0"/>
              <a:t> is true, let </a:t>
            </a:r>
            <a:r>
              <a:rPr lang="en-US" i="1" dirty="0"/>
              <a:t>C</a:t>
            </a:r>
            <a:r>
              <a:rPr lang="en-US" dirty="0"/>
              <a:t> is satisfied, and if </a:t>
            </a:r>
            <a:r>
              <a:rPr lang="en-US" i="1" dirty="0"/>
              <a:t>C</a:t>
            </a:r>
            <a:r>
              <a:rPr lang="en-US" dirty="0"/>
              <a:t> is false, let </a:t>
            </a:r>
            <a:r>
              <a:rPr lang="en-US" i="1" dirty="0"/>
              <a:t>C </a:t>
            </a:r>
            <a:r>
              <a:rPr lang="en-US" dirty="0"/>
              <a:t>is violated. Now consider this sentence, which is an imperative conditional. If the antecedent is true and the consequent is satisfied, the conditional is satisfied. If the antecedent is true and the consequent is violated, the conditional is violated. And if the antecedent is false, the conditional is avoided. Similarly for this imperative conditional. If the antecedent is true and the consequent is satisfied, the conditional is satisfied. If the antecedent is true and the consequent is violated, the conditional is violated. And if the antecedent is false, the conditional is avoided. Finally, consider the whole sentence, which is an imperative conjunction. A conjunction is violated exactly if at least one conjunct is violated. First conjunct violated, conjunction violated. Second conjunct violated, conjunction violated. A conjunction is avoided exactly if both conjuncts are avoided. Here both conjuncts are avoided, so the conjunction is avoided. Finally, the conjunction is satisfied in all other cases. So this is the truth-satisfaction table of the first imperative sentence. Now consider the truth-satisfaction table of the second imperative sentence. The declarative disjunction of </a:t>
            </a:r>
            <a:r>
              <a:rPr lang="en-US" i="1" dirty="0"/>
              <a:t>C</a:t>
            </a:r>
            <a:r>
              <a:rPr lang="en-US" dirty="0"/>
              <a:t> and </a:t>
            </a:r>
            <a:r>
              <a:rPr lang="en-US" i="1" dirty="0"/>
              <a:t>R</a:t>
            </a:r>
            <a:r>
              <a:rPr lang="en-US" dirty="0"/>
              <a:t> is false exactly if </a:t>
            </a:r>
            <a:r>
              <a:rPr lang="en-US" i="1" dirty="0"/>
              <a:t>C</a:t>
            </a:r>
            <a:r>
              <a:rPr lang="en-US" dirty="0"/>
              <a:t> and </a:t>
            </a:r>
            <a:r>
              <a:rPr lang="en-US" i="1" dirty="0"/>
              <a:t>R</a:t>
            </a:r>
            <a:r>
              <a:rPr lang="en-US" dirty="0"/>
              <a:t> and both false, and is true otherwise. The declarative conjunction of </a:t>
            </a:r>
            <a:r>
              <a:rPr lang="en-US" i="1" dirty="0"/>
              <a:t>C</a:t>
            </a:r>
            <a:r>
              <a:rPr lang="en-US" dirty="0"/>
              <a:t> and </a:t>
            </a:r>
            <a:r>
              <a:rPr lang="en-US" i="1" dirty="0"/>
              <a:t>R </a:t>
            </a:r>
            <a:r>
              <a:rPr lang="en-US" dirty="0"/>
              <a:t>is true exactly if </a:t>
            </a:r>
            <a:r>
              <a:rPr lang="en-US" i="1" dirty="0"/>
              <a:t>C</a:t>
            </a:r>
            <a:r>
              <a:rPr lang="en-US" dirty="0"/>
              <a:t> and </a:t>
            </a:r>
            <a:r>
              <a:rPr lang="en-US" i="1" dirty="0"/>
              <a:t>R</a:t>
            </a:r>
            <a:r>
              <a:rPr lang="en-US" dirty="0"/>
              <a:t> are both true, and is false otherwise. Let </a:t>
            </a:r>
            <a:r>
              <a:rPr lang="en-US" i="1" dirty="0"/>
              <a:t>C</a:t>
            </a:r>
            <a:r>
              <a:rPr lang="en-US" dirty="0"/>
              <a:t> and </a:t>
            </a:r>
            <a:r>
              <a:rPr lang="en-US" i="1" dirty="0"/>
              <a:t>R</a:t>
            </a:r>
            <a:r>
              <a:rPr lang="en-US" dirty="0"/>
              <a:t> is satisfied if </a:t>
            </a:r>
            <a:r>
              <a:rPr lang="en-US" i="1" dirty="0"/>
              <a:t>C</a:t>
            </a:r>
            <a:r>
              <a:rPr lang="en-US" dirty="0"/>
              <a:t> and </a:t>
            </a:r>
            <a:r>
              <a:rPr lang="en-US" i="1" dirty="0"/>
              <a:t>R</a:t>
            </a:r>
            <a:r>
              <a:rPr lang="en-US" dirty="0"/>
              <a:t> is true, and is violated if </a:t>
            </a:r>
            <a:r>
              <a:rPr lang="en-US" i="1" dirty="0"/>
              <a:t>C</a:t>
            </a:r>
            <a:r>
              <a:rPr lang="en-US" dirty="0"/>
              <a:t> and </a:t>
            </a:r>
            <a:r>
              <a:rPr lang="en-US" i="1" dirty="0"/>
              <a:t>R</a:t>
            </a:r>
            <a:r>
              <a:rPr lang="en-US" dirty="0"/>
              <a:t> is false. Finally, the whole sentence is an imperative conditional. If the antecedent is true and the consequent is satisfied, the conditional is satisfied. If the antecedent is true and the consequent is violated, the conditional is violated. And if the antecedent is false, the conditional is avoided. So this is the truth-satisfaction table of the second imperative sentence. We see then that the truth-satisfaction tables of the two imperative sentences are the same, so the sentences are logically equivalent: “if you confess, repent and if you repent, confess” is equivalent to “if you confess or repent, both confess and repent”.</a:t>
            </a:r>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pPr defTabSz="982157"/>
            <a:fld id="{EDD49687-F30A-4363-9DD2-9F5C5195DA5F}" type="slidenum">
              <a:rPr lang="en-US" smtClean="0"/>
              <a:pPr defTabSz="982157"/>
              <a:t>9</a:t>
            </a:fld>
            <a:endParaRPr lang="en-US"/>
          </a:p>
        </p:txBody>
      </p:sp>
      <p:sp>
        <p:nvSpPr>
          <p:cNvPr id="29699" name="Rectangle 2"/>
          <p:cNvSpPr>
            <a:spLocks noGrp="1" noRot="1" noChangeAspect="1" noChangeArrowheads="1" noTextEdit="1"/>
          </p:cNvSpPr>
          <p:nvPr>
            <p:ph type="sldImg"/>
          </p:nvPr>
        </p:nvSpPr>
        <p:spPr>
          <a:xfrm>
            <a:off x="1265238" y="725488"/>
            <a:ext cx="4784725" cy="3587750"/>
          </a:xfrm>
          <a:ln cap="flat"/>
        </p:spPr>
      </p:sp>
      <p:sp>
        <p:nvSpPr>
          <p:cNvPr id="29700" name="Rectangle 3"/>
          <p:cNvSpPr>
            <a:spLocks noGrp="1" noChangeArrowheads="1"/>
          </p:cNvSpPr>
          <p:nvPr>
            <p:ph type="body" idx="1"/>
          </p:nvPr>
        </p:nvSpPr>
        <p:spPr>
          <a:noFill/>
          <a:ln/>
        </p:spPr>
        <p:txBody>
          <a:bodyPr/>
          <a:lstStyle/>
          <a:p>
            <a:r>
              <a:rPr lang="en-US" dirty="0"/>
              <a:t>I turn now to my definition of semantic validity for a pure imperative argument, namely an argument whose premises and conclusion are all imperative sentences. A pure imperative argument is semantically valid exactly if, for every interpretation, every declarative sentence that supports on the interpretation a conjunction of all premises of the argument also supports on the interpretation the conclusion of the argument. The notion of support is defined in terms of the favoring relation I previously mentioned. I have extensively defended this definition of validity in a previous publication, “New foundations for imperative logic II”, so I will not give its details or any defense of it here. You don’t need the details of the definition to understand what follows: my main goal here is to develop a </a:t>
            </a:r>
            <a:r>
              <a:rPr lang="en-US" i="1" dirty="0"/>
              <a:t>syntactic</a:t>
            </a:r>
            <a:r>
              <a:rPr lang="en-US" dirty="0"/>
              <a:t> account of validity equivalent to the semantic account provided by the definition, so I turn next to the syntactic account. Before I do so, just a brief note for those of you who are familiar with my previous work: I have argued that two kinds of validity are useful, strong and weak validity, but to keep things simple in this talk I only examine weak validity. The paper on which the talk is based also provides a full treatment of strong validity.</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pPr defTabSz="982157"/>
            <a:fld id="{376D63E3-CAD9-4BAE-9286-962AAED936DD}" type="slidenum">
              <a:rPr lang="en-US" smtClean="0"/>
              <a:pPr defTabSz="982157"/>
              <a:t>10</a:t>
            </a:fld>
            <a:endParaRPr lang="en-US"/>
          </a:p>
        </p:txBody>
      </p:sp>
      <p:sp>
        <p:nvSpPr>
          <p:cNvPr id="31747" name="Rectangle 2"/>
          <p:cNvSpPr>
            <a:spLocks noGrp="1" noRot="1" noChangeAspect="1" noChangeArrowheads="1" noTextEdit="1"/>
          </p:cNvSpPr>
          <p:nvPr>
            <p:ph type="sldImg"/>
          </p:nvPr>
        </p:nvSpPr>
        <p:spPr>
          <a:xfrm>
            <a:off x="1265238" y="725488"/>
            <a:ext cx="4784725" cy="3587750"/>
          </a:xfrm>
          <a:ln cap="flat"/>
        </p:spPr>
      </p:sp>
      <p:sp>
        <p:nvSpPr>
          <p:cNvPr id="31748" name="Rectangle 3"/>
          <p:cNvSpPr>
            <a:spLocks noGrp="1" noChangeArrowheads="1"/>
          </p:cNvSpPr>
          <p:nvPr>
            <p:ph type="body" idx="1"/>
          </p:nvPr>
        </p:nvSpPr>
        <p:spPr>
          <a:xfrm>
            <a:off x="944326" y="4564181"/>
            <a:ext cx="5346746" cy="4196422"/>
          </a:xfrm>
          <a:noFill/>
          <a:ln/>
        </p:spPr>
        <p:txBody>
          <a:bodyPr/>
          <a:lstStyle/>
          <a:p>
            <a:r>
              <a:rPr lang="en-US" sz="1100" dirty="0"/>
              <a:t>In Table 1 of your handout with the tables you have a list of replacement rules. In the table, </a:t>
            </a:r>
            <a:r>
              <a:rPr lang="en-US" sz="1100" i="1" dirty="0"/>
              <a:t>p</a:t>
            </a:r>
            <a:r>
              <a:rPr lang="en-US" sz="1100" dirty="0"/>
              <a:t>, </a:t>
            </a:r>
            <a:r>
              <a:rPr lang="en-US" sz="1100" i="1" dirty="0"/>
              <a:t>q</a:t>
            </a:r>
            <a:r>
              <a:rPr lang="en-US" sz="1100" dirty="0"/>
              <a:t>, and </a:t>
            </a:r>
            <a:r>
              <a:rPr lang="en-US" sz="1100" i="1" dirty="0"/>
              <a:t>r</a:t>
            </a:r>
            <a:r>
              <a:rPr lang="en-US" sz="1100" dirty="0"/>
              <a:t> are declarative sentences, while </a:t>
            </a:r>
            <a:r>
              <a:rPr lang="en-US" sz="1100" i="1" dirty="0" err="1"/>
              <a:t>i</a:t>
            </a:r>
            <a:r>
              <a:rPr lang="en-US" sz="1100" dirty="0"/>
              <a:t>, </a:t>
            </a:r>
            <a:r>
              <a:rPr lang="en-US" sz="1100" i="1" dirty="0"/>
              <a:t>j</a:t>
            </a:r>
            <a:r>
              <a:rPr lang="en-US" sz="1100" dirty="0"/>
              <a:t>, and </a:t>
            </a:r>
            <a:r>
              <a:rPr lang="en-US" sz="1100" i="1" dirty="0"/>
              <a:t>k</a:t>
            </a:r>
            <a:r>
              <a:rPr lang="en-US" sz="1100" dirty="0"/>
              <a:t> are imperative sentences. The declarative logical equivalences on which these rules are based are familiar from classical logic, so let me only go over some of the imperative logical equivalences. According to Unconditional Negation, let tilde </a:t>
            </a:r>
            <a:r>
              <a:rPr lang="en-US" sz="1100" i="1" dirty="0"/>
              <a:t>p</a:t>
            </a:r>
            <a:r>
              <a:rPr lang="en-US" sz="1100" dirty="0"/>
              <a:t> is logically equivalent to tilde let </a:t>
            </a:r>
            <a:r>
              <a:rPr lang="en-US" sz="1100" i="1" dirty="0"/>
              <a:t>p</a:t>
            </a:r>
            <a:r>
              <a:rPr lang="en-US" sz="1100" dirty="0"/>
              <a:t>. According to Transposition, or contraposition, if </a:t>
            </a:r>
            <a:r>
              <a:rPr lang="en-US" sz="1100" i="1" dirty="0"/>
              <a:t>p </a:t>
            </a:r>
            <a:r>
              <a:rPr lang="en-US" sz="1100" dirty="0"/>
              <a:t>then </a:t>
            </a:r>
            <a:r>
              <a:rPr lang="en-US" sz="1100" i="1" dirty="0" err="1"/>
              <a:t>i</a:t>
            </a:r>
            <a:r>
              <a:rPr lang="en-US" sz="1100" dirty="0"/>
              <a:t> is logically equivalent to not </a:t>
            </a:r>
            <a:r>
              <a:rPr lang="en-US" sz="1100" i="1" dirty="0" err="1"/>
              <a:t>i</a:t>
            </a:r>
            <a:r>
              <a:rPr lang="en-US" sz="1100" dirty="0"/>
              <a:t> only if not </a:t>
            </a:r>
            <a:r>
              <a:rPr lang="en-US" sz="1100" i="1" dirty="0"/>
              <a:t>p</a:t>
            </a:r>
            <a:r>
              <a:rPr lang="en-US" sz="1100" dirty="0"/>
              <a:t>. In the literature, people often give alleged counterexamples to imperative contraposition. For example, they may say that “if you killed, confess” is not logically equivalent to “if you don’t confess, let it not be case that you killed”. I agree that the equivalence fails, but this is no counterexample to contraposition. The </a:t>
            </a:r>
            <a:r>
              <a:rPr lang="en-US" sz="1100" dirty="0" err="1"/>
              <a:t>contrapositive</a:t>
            </a:r>
            <a:r>
              <a:rPr lang="en-US" sz="1100" dirty="0"/>
              <a:t> of “if you killed, confess” is not “if you don’t confess, let it not be the case that you killed”. To form the </a:t>
            </a:r>
            <a:r>
              <a:rPr lang="en-US" sz="1100" dirty="0" err="1"/>
              <a:t>contrapositive</a:t>
            </a:r>
            <a:r>
              <a:rPr lang="en-US" sz="1100" dirty="0"/>
              <a:t>, we switch the antecedent with the consequent and we negate both; so we get “don’t confess only if you didn’t kill”, which is indeed equivalent to “if you killed, confess”. According to Material Equivalence, an imperative </a:t>
            </a:r>
            <a:r>
              <a:rPr lang="en-US" sz="1100" dirty="0" err="1"/>
              <a:t>biconditional</a:t>
            </a:r>
            <a:r>
              <a:rPr lang="en-US" sz="1100" dirty="0"/>
              <a:t> is equivalent to the conjunction of two imperative conditionals, as expected.</a:t>
            </a:r>
          </a:p>
          <a:p>
            <a:endParaRPr lang="en-US" sz="11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82157"/>
            <a:fld id="{276754C6-21C5-4654-9B89-C27BE836B9CE}" type="slidenum">
              <a:rPr lang="en-US" smtClean="0"/>
              <a:pPr defTabSz="982157"/>
              <a:t>11</a:t>
            </a:fld>
            <a:endParaRPr lang="en-US"/>
          </a:p>
        </p:txBody>
      </p:sp>
      <p:sp>
        <p:nvSpPr>
          <p:cNvPr id="27651" name="Rectangle 2"/>
          <p:cNvSpPr>
            <a:spLocks noGrp="1" noRot="1" noChangeAspect="1" noChangeArrowheads="1" noTextEdit="1"/>
          </p:cNvSpPr>
          <p:nvPr>
            <p:ph type="sldImg"/>
          </p:nvPr>
        </p:nvSpPr>
        <p:spPr>
          <a:xfrm>
            <a:off x="1265238" y="725488"/>
            <a:ext cx="4784725" cy="3587750"/>
          </a:xfrm>
          <a:ln cap="flat"/>
        </p:spPr>
      </p:sp>
      <p:sp>
        <p:nvSpPr>
          <p:cNvPr id="27652" name="Rectangle 3"/>
          <p:cNvSpPr>
            <a:spLocks noGrp="1" noChangeArrowheads="1"/>
          </p:cNvSpPr>
          <p:nvPr>
            <p:ph type="body" idx="1"/>
          </p:nvPr>
        </p:nvSpPr>
        <p:spPr>
          <a:xfrm>
            <a:off x="851224" y="4720153"/>
            <a:ext cx="5612753" cy="4040450"/>
          </a:xfrm>
          <a:noFill/>
          <a:ln/>
        </p:spPr>
        <p:txBody>
          <a:bodyPr/>
          <a:lstStyle/>
          <a:p>
            <a:r>
              <a:rPr lang="en-US" dirty="0"/>
              <a:t>Exportation and Absorption are very similar to their declarative counterparts. According to </a:t>
            </a:r>
            <a:r>
              <a:rPr lang="en-US" dirty="0" err="1"/>
              <a:t>Tautologous</a:t>
            </a:r>
            <a:r>
              <a:rPr lang="en-US" dirty="0"/>
              <a:t> Antecedent, </a:t>
            </a:r>
            <a:r>
              <a:rPr lang="en-US" i="1" dirty="0"/>
              <a:t>p</a:t>
            </a:r>
            <a:r>
              <a:rPr lang="en-US" dirty="0"/>
              <a:t> or not </a:t>
            </a:r>
            <a:r>
              <a:rPr lang="en-US" i="1" dirty="0"/>
              <a:t>p</a:t>
            </a:r>
            <a:r>
              <a:rPr lang="en-US" dirty="0"/>
              <a:t> arrow </a:t>
            </a:r>
            <a:r>
              <a:rPr lang="en-US" i="1" dirty="0" err="1"/>
              <a:t>i</a:t>
            </a:r>
            <a:r>
              <a:rPr lang="en-US" dirty="0"/>
              <a:t> is equivalent to </a:t>
            </a:r>
            <a:r>
              <a:rPr lang="en-US" i="1" dirty="0" err="1"/>
              <a:t>i</a:t>
            </a:r>
            <a:r>
              <a:rPr lang="en-US" dirty="0"/>
              <a:t>. According to Negated Conditional, negating a conditional is equivalent to negating its consequent. For example, the negation of “if you killed, confess” is equivalent to “if you killed, don’t confess”. This is one significant </a:t>
            </a:r>
            <a:r>
              <a:rPr lang="en-US" dirty="0" err="1"/>
              <a:t>disanalogy</a:t>
            </a:r>
            <a:r>
              <a:rPr lang="en-US" dirty="0"/>
              <a:t> with classical logic. According to Imperative Conjunction, the conjunction of two imperative conditionals, </a:t>
            </a:r>
            <a:r>
              <a:rPr lang="en-US" i="1" dirty="0"/>
              <a:t>p</a:t>
            </a:r>
            <a:r>
              <a:rPr lang="en-US" dirty="0"/>
              <a:t> arrow let </a:t>
            </a:r>
            <a:r>
              <a:rPr lang="en-US" i="1" dirty="0"/>
              <a:t>q</a:t>
            </a:r>
            <a:r>
              <a:rPr lang="en-US" dirty="0"/>
              <a:t> and </a:t>
            </a:r>
            <a:r>
              <a:rPr lang="en-US" i="1" dirty="0"/>
              <a:t>p</a:t>
            </a:r>
            <a:r>
              <a:rPr lang="en-US" dirty="0"/>
              <a:t> prime arrow let </a:t>
            </a:r>
            <a:r>
              <a:rPr lang="en-US" i="1" dirty="0"/>
              <a:t>q</a:t>
            </a:r>
            <a:r>
              <a:rPr lang="en-US" dirty="0"/>
              <a:t> prime, is the imperative conditional whose antecedent is the disjunction of the two antecedents, </a:t>
            </a:r>
            <a:r>
              <a:rPr lang="en-US" i="1" dirty="0"/>
              <a:t>p</a:t>
            </a:r>
            <a:r>
              <a:rPr lang="en-US" dirty="0"/>
              <a:t> or </a:t>
            </a:r>
            <a:r>
              <a:rPr lang="en-US" i="1" dirty="0"/>
              <a:t>p</a:t>
            </a:r>
            <a:r>
              <a:rPr lang="en-US" dirty="0"/>
              <a:t> prime, and whose consequent is let the conjunction of the corresponding two declarative conditionals, </a:t>
            </a:r>
            <a:r>
              <a:rPr lang="en-US" i="1" dirty="0"/>
              <a:t>p</a:t>
            </a:r>
            <a:r>
              <a:rPr lang="en-US" dirty="0"/>
              <a:t> arrow </a:t>
            </a:r>
            <a:r>
              <a:rPr lang="en-US" i="1" dirty="0"/>
              <a:t>q</a:t>
            </a:r>
            <a:r>
              <a:rPr lang="en-US" dirty="0"/>
              <a:t> and </a:t>
            </a:r>
            <a:r>
              <a:rPr lang="en-US" i="1" dirty="0"/>
              <a:t>p</a:t>
            </a:r>
            <a:r>
              <a:rPr lang="en-US" dirty="0"/>
              <a:t> prime arrow </a:t>
            </a:r>
            <a:r>
              <a:rPr lang="en-US" i="1" dirty="0"/>
              <a:t>q</a:t>
            </a:r>
            <a:r>
              <a:rPr lang="en-US" dirty="0"/>
              <a:t> prime. Imperative Disjunction works similarly.</a:t>
            </a:r>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82157"/>
            <a:fld id="{E8BB4D20-E222-400E-B785-60A78FFA9B58}" type="slidenum">
              <a:rPr lang="en-US" smtClean="0"/>
              <a:pPr defTabSz="982157"/>
              <a:t>12</a:t>
            </a:fld>
            <a:endParaRPr lang="en-US"/>
          </a:p>
        </p:txBody>
      </p:sp>
      <p:sp>
        <p:nvSpPr>
          <p:cNvPr id="24579" name="Rectangle 2"/>
          <p:cNvSpPr>
            <a:spLocks noGrp="1" noRot="1" noChangeAspect="1" noChangeArrowheads="1" noTextEdit="1"/>
          </p:cNvSpPr>
          <p:nvPr>
            <p:ph type="sldImg"/>
          </p:nvPr>
        </p:nvSpPr>
        <p:spPr>
          <a:xfrm>
            <a:off x="1265238" y="725488"/>
            <a:ext cx="4784725" cy="3587750"/>
          </a:xfrm>
          <a:ln cap="flat"/>
        </p:spPr>
      </p:sp>
      <p:sp>
        <p:nvSpPr>
          <p:cNvPr id="24580" name="Rectangle 3"/>
          <p:cNvSpPr>
            <a:spLocks noGrp="1" noChangeArrowheads="1"/>
          </p:cNvSpPr>
          <p:nvPr>
            <p:ph type="body" idx="1"/>
          </p:nvPr>
        </p:nvSpPr>
        <p:spPr>
          <a:noFill/>
          <a:ln/>
        </p:spPr>
        <p:txBody>
          <a:bodyPr/>
          <a:lstStyle/>
          <a:p>
            <a:r>
              <a:rPr lang="en-US" dirty="0"/>
              <a:t>In the paper on which this talk is based, I prove the following soundness and completeness theorem: two imperative sentences are logically equivalent exactly if they are </a:t>
            </a:r>
            <a:r>
              <a:rPr lang="en-US" i="1" dirty="0"/>
              <a:t>replacement </a:t>
            </a:r>
            <a:r>
              <a:rPr lang="en-US" i="1" dirty="0" err="1"/>
              <a:t>interderivable</a:t>
            </a:r>
            <a:r>
              <a:rPr lang="en-US" dirty="0"/>
              <a:t>; in other words, each of them can be derived from the other by applying only replacement rules. For example, these two imperative sentences are logically equivalent, as we have already shown by using the method of truth-satisfaction tables. So, by the theorem, there must be derivations of the one sentence from the other that apply only replacement rules. As an illustration, let’s go over such a derivation. Start with the first imperative sentence as a premise. First, apply Absorption to the first conjunct, to get an extra </a:t>
            </a:r>
            <a:r>
              <a:rPr lang="en-US" i="1" dirty="0"/>
              <a:t>C</a:t>
            </a:r>
            <a:r>
              <a:rPr lang="en-US" dirty="0"/>
              <a:t> in the consequent. Next, apply Absorption to the second conjunct, to get an extra </a:t>
            </a:r>
            <a:r>
              <a:rPr lang="en-US" i="1" dirty="0"/>
              <a:t>R</a:t>
            </a:r>
            <a:r>
              <a:rPr lang="en-US" dirty="0"/>
              <a:t> in the consequent. Next, apply </a:t>
            </a:r>
            <a:r>
              <a:rPr lang="en-US" dirty="0" err="1"/>
              <a:t>Commutativity</a:t>
            </a:r>
            <a:r>
              <a:rPr lang="en-US" dirty="0"/>
              <a:t>, to switch </a:t>
            </a:r>
            <a:r>
              <a:rPr lang="en-US" i="1" dirty="0"/>
              <a:t>R</a:t>
            </a:r>
            <a:r>
              <a:rPr lang="en-US" dirty="0"/>
              <a:t> and </a:t>
            </a:r>
            <a:r>
              <a:rPr lang="en-US" i="1" dirty="0"/>
              <a:t>C</a:t>
            </a:r>
            <a:r>
              <a:rPr lang="en-US" dirty="0"/>
              <a:t>. Finally, apply </a:t>
            </a:r>
            <a:r>
              <a:rPr lang="en-US" dirty="0" err="1"/>
              <a:t>Distributivity</a:t>
            </a:r>
            <a:r>
              <a:rPr lang="en-US" dirty="0"/>
              <a:t>: </a:t>
            </a:r>
            <a:r>
              <a:rPr lang="en-US" i="1" dirty="0"/>
              <a:t>C</a:t>
            </a:r>
            <a:r>
              <a:rPr lang="en-US" dirty="0"/>
              <a:t> arrow let this conjunction and </a:t>
            </a:r>
            <a:r>
              <a:rPr lang="en-US" i="1"/>
              <a:t>R</a:t>
            </a:r>
            <a:r>
              <a:rPr lang="en-US"/>
              <a:t> arrow let </a:t>
            </a:r>
            <a:r>
              <a:rPr lang="en-US" dirty="0"/>
              <a:t>the same conjunction becomes </a:t>
            </a:r>
            <a:r>
              <a:rPr lang="en-US" i="1" dirty="0"/>
              <a:t>C </a:t>
            </a:r>
            <a:r>
              <a:rPr lang="en-US" dirty="0"/>
              <a:t>or </a:t>
            </a:r>
            <a:r>
              <a:rPr lang="en-US" i="1" dirty="0"/>
              <a:t>R </a:t>
            </a:r>
            <a:r>
              <a:rPr lang="en-US" dirty="0"/>
              <a:t>let the conjunction, which is the desired conclusion.</a:t>
            </a:r>
          </a:p>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82157"/>
            <a:fld id="{276754C6-21C5-4654-9B89-C27BE836B9CE}" type="slidenum">
              <a:rPr lang="en-US" smtClean="0"/>
              <a:pPr defTabSz="982157"/>
              <a:t>13</a:t>
            </a:fld>
            <a:endParaRPr lang="en-US"/>
          </a:p>
        </p:txBody>
      </p:sp>
      <p:sp>
        <p:nvSpPr>
          <p:cNvPr id="27651" name="Rectangle 2"/>
          <p:cNvSpPr>
            <a:spLocks noGrp="1" noRot="1" noChangeAspect="1" noChangeArrowheads="1" noTextEdit="1"/>
          </p:cNvSpPr>
          <p:nvPr>
            <p:ph type="sldImg"/>
          </p:nvPr>
        </p:nvSpPr>
        <p:spPr>
          <a:xfrm>
            <a:off x="1265238" y="725488"/>
            <a:ext cx="4784725" cy="3587750"/>
          </a:xfrm>
          <a:ln cap="flat"/>
        </p:spPr>
      </p:sp>
      <p:sp>
        <p:nvSpPr>
          <p:cNvPr id="27652" name="Rectangle 3"/>
          <p:cNvSpPr>
            <a:spLocks noGrp="1" noChangeArrowheads="1"/>
          </p:cNvSpPr>
          <p:nvPr>
            <p:ph type="body" idx="1"/>
          </p:nvPr>
        </p:nvSpPr>
        <p:spPr>
          <a:xfrm>
            <a:off x="851224" y="4720153"/>
            <a:ext cx="5612753" cy="4040450"/>
          </a:xfrm>
          <a:noFill/>
          <a:ln/>
        </p:spPr>
        <p:txBody>
          <a:bodyPr/>
          <a:lstStyle/>
          <a:p>
            <a:r>
              <a:rPr lang="en-US" dirty="0"/>
              <a:t>In Table 2 of your handout with the tables you have a list of inference rules. Recall from classical logic the two differences between inference and replacement rules. First, inference rules are one-way; for example, with Imperative Conjunction Elimination, one can derive the conclusion from the premise, but one cannot derive the premise from the conclusion. By contrast, replacement rules are two-way. Second, replacement rules can be applied to parts of lines, but inference rules can only be applied to whole lines; for example, one cannot apply Imperative Conjunction Elimination to the antecedent of</a:t>
            </a:r>
            <a:r>
              <a:rPr lang="en-US" i="1" dirty="0"/>
              <a:t> </a:t>
            </a:r>
            <a:r>
              <a:rPr lang="en-US" i="1" dirty="0" err="1"/>
              <a:t>i</a:t>
            </a:r>
            <a:r>
              <a:rPr lang="en-US" dirty="0"/>
              <a:t> and </a:t>
            </a:r>
            <a:r>
              <a:rPr lang="en-US" i="1" dirty="0"/>
              <a:t>j</a:t>
            </a:r>
            <a:r>
              <a:rPr lang="en-US" dirty="0"/>
              <a:t> arrow </a:t>
            </a:r>
            <a:r>
              <a:rPr lang="en-US" i="1" dirty="0"/>
              <a:t>p</a:t>
            </a:r>
            <a:r>
              <a:rPr lang="en-US" dirty="0"/>
              <a:t> to derive </a:t>
            </a:r>
            <a:r>
              <a:rPr lang="en-US" i="1" dirty="0" err="1"/>
              <a:t>i</a:t>
            </a:r>
            <a:r>
              <a:rPr lang="en-US" dirty="0"/>
              <a:t> arrow </a:t>
            </a:r>
            <a:r>
              <a:rPr lang="en-US" i="1" dirty="0"/>
              <a:t>p</a:t>
            </a:r>
            <a:r>
              <a:rPr lang="en-US" dirty="0"/>
              <a:t>. Most of the rules in Table 2 are straightforward analogs of familiar declarative inference rules, so let me only go over Strengthening the Antecedent and Weakening the Consequent. According to Strengthening the Antecedent, if </a:t>
            </a:r>
            <a:r>
              <a:rPr lang="en-US" i="1" dirty="0"/>
              <a:t>p</a:t>
            </a:r>
            <a:r>
              <a:rPr lang="en-US" dirty="0"/>
              <a:t> prime entails </a:t>
            </a:r>
            <a:r>
              <a:rPr lang="en-US" i="1" dirty="0"/>
              <a:t>p</a:t>
            </a:r>
            <a:r>
              <a:rPr lang="en-US" dirty="0"/>
              <a:t>, then one can replace the antecedent </a:t>
            </a:r>
            <a:r>
              <a:rPr lang="en-US" i="1" dirty="0"/>
              <a:t>p</a:t>
            </a:r>
            <a:r>
              <a:rPr lang="en-US" dirty="0"/>
              <a:t> of </a:t>
            </a:r>
            <a:r>
              <a:rPr lang="en-US" i="1" dirty="0"/>
              <a:t>p</a:t>
            </a:r>
            <a:r>
              <a:rPr lang="en-US" dirty="0"/>
              <a:t> arrow </a:t>
            </a:r>
            <a:r>
              <a:rPr lang="en-US" i="1" dirty="0" err="1"/>
              <a:t>i</a:t>
            </a:r>
            <a:r>
              <a:rPr lang="en-US" dirty="0"/>
              <a:t> with the stronger antecedent </a:t>
            </a:r>
            <a:r>
              <a:rPr lang="en-US" i="1" dirty="0"/>
              <a:t>p</a:t>
            </a:r>
            <a:r>
              <a:rPr lang="en-US" dirty="0"/>
              <a:t> prime. For example, since “you are guilty and you repent” entails “you are guilty”, from “if you are guilty, confess” one can derive “if you are guilty and you repent, confess”. Similarly, according to Weakening the Consequent, if </a:t>
            </a:r>
            <a:r>
              <a:rPr lang="en-US" i="1" dirty="0"/>
              <a:t>q</a:t>
            </a:r>
            <a:r>
              <a:rPr lang="en-US" dirty="0"/>
              <a:t> entails </a:t>
            </a:r>
            <a:r>
              <a:rPr lang="en-US" i="1" dirty="0"/>
              <a:t>q</a:t>
            </a:r>
            <a:r>
              <a:rPr lang="en-US" dirty="0"/>
              <a:t> prime, then in the consequent of </a:t>
            </a:r>
            <a:r>
              <a:rPr lang="en-US" i="1" dirty="0"/>
              <a:t>p</a:t>
            </a:r>
            <a:r>
              <a:rPr lang="en-US" dirty="0"/>
              <a:t> arrow let </a:t>
            </a:r>
            <a:r>
              <a:rPr lang="en-US" i="1" dirty="0"/>
              <a:t>q</a:t>
            </a:r>
            <a:r>
              <a:rPr lang="en-US" dirty="0"/>
              <a:t> one can replace </a:t>
            </a:r>
            <a:r>
              <a:rPr lang="en-US" i="1" dirty="0"/>
              <a:t>q </a:t>
            </a:r>
            <a:r>
              <a:rPr lang="en-US" dirty="0"/>
              <a:t>with the weaker </a:t>
            </a:r>
            <a:r>
              <a:rPr lang="en-US" i="1" dirty="0"/>
              <a:t>q</a:t>
            </a:r>
            <a:r>
              <a:rPr lang="en-US" dirty="0"/>
              <a:t> prime. For example, since “you confess” entails “you confess or you repent”, from “if you are guilty, confess” one can derive “if you are guilty, confess or repent”.</a:t>
            </a:r>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82157"/>
            <a:fld id="{E8BB4D20-E222-400E-B785-60A78FFA9B58}" type="slidenum">
              <a:rPr lang="en-US" smtClean="0"/>
              <a:pPr defTabSz="982157"/>
              <a:t>14</a:t>
            </a:fld>
            <a:endParaRPr lang="en-US"/>
          </a:p>
        </p:txBody>
      </p:sp>
      <p:sp>
        <p:nvSpPr>
          <p:cNvPr id="24579" name="Rectangle 2"/>
          <p:cNvSpPr>
            <a:spLocks noGrp="1" noRot="1" noChangeAspect="1" noChangeArrowheads="1" noTextEdit="1"/>
          </p:cNvSpPr>
          <p:nvPr>
            <p:ph type="sldImg"/>
          </p:nvPr>
        </p:nvSpPr>
        <p:spPr>
          <a:xfrm>
            <a:off x="1265238" y="725488"/>
            <a:ext cx="4784725" cy="3587750"/>
          </a:xfrm>
          <a:ln cap="flat"/>
        </p:spPr>
      </p:sp>
      <p:sp>
        <p:nvSpPr>
          <p:cNvPr id="24580" name="Rectangle 3"/>
          <p:cNvSpPr>
            <a:spLocks noGrp="1" noChangeArrowheads="1"/>
          </p:cNvSpPr>
          <p:nvPr>
            <p:ph type="body" idx="1"/>
          </p:nvPr>
        </p:nvSpPr>
        <p:spPr>
          <a:noFill/>
          <a:ln/>
        </p:spPr>
        <p:txBody>
          <a:bodyPr/>
          <a:lstStyle/>
          <a:p>
            <a:r>
              <a:rPr lang="en-US" dirty="0"/>
              <a:t>In the paper I prove the following soundness and completeness theorem: a pure imperative argument is valid exactly if its conclusion can be derived from its premises by applying replacement and inference rules. To illustrate, consider an example similar to the one with which I started </a:t>
            </a:r>
            <a:r>
              <a:rPr lang="en-US"/>
              <a:t>the talk: </a:t>
            </a:r>
            <a:r>
              <a:rPr lang="en-US" dirty="0"/>
              <a:t>“Take course A or course B exactly if you take course C or course D. Therefore: if you take course A but not course C, take course D.” This argument is valid; here is a derivation of the conclusion from the premise. First, we apply Material Equivalence to replace this imperative </a:t>
            </a:r>
            <a:r>
              <a:rPr lang="en-US" dirty="0" err="1"/>
              <a:t>biconditional</a:t>
            </a:r>
            <a:r>
              <a:rPr lang="en-US" dirty="0"/>
              <a:t> with the conjunction of two imperative conditionals. By Imperative Conjunction Elimination, we derive the first conjunct on its own. Now we notice, using declarative logic, that </a:t>
            </a:r>
            <a:r>
              <a:rPr lang="en-US" i="1" dirty="0"/>
              <a:t>A</a:t>
            </a:r>
            <a:r>
              <a:rPr lang="en-US" dirty="0"/>
              <a:t> and not </a:t>
            </a:r>
            <a:r>
              <a:rPr lang="en-US" i="1" dirty="0"/>
              <a:t>C</a:t>
            </a:r>
            <a:r>
              <a:rPr lang="en-US" dirty="0"/>
              <a:t> entails </a:t>
            </a:r>
            <a:r>
              <a:rPr lang="en-US" i="1" dirty="0"/>
              <a:t>A</a:t>
            </a:r>
            <a:r>
              <a:rPr lang="en-US" dirty="0"/>
              <a:t> and thus entails </a:t>
            </a:r>
            <a:r>
              <a:rPr lang="en-US" i="1" dirty="0"/>
              <a:t>A</a:t>
            </a:r>
            <a:r>
              <a:rPr lang="en-US" dirty="0"/>
              <a:t> or </a:t>
            </a:r>
            <a:r>
              <a:rPr lang="en-US" i="1" dirty="0"/>
              <a:t>B</a:t>
            </a:r>
            <a:r>
              <a:rPr lang="en-US" dirty="0"/>
              <a:t>; so, by Strengthening the Antecedent, we replace the antecedent </a:t>
            </a:r>
            <a:r>
              <a:rPr lang="en-US" i="1" dirty="0"/>
              <a:t>A</a:t>
            </a:r>
            <a:r>
              <a:rPr lang="en-US" dirty="0"/>
              <a:t> or </a:t>
            </a:r>
            <a:r>
              <a:rPr lang="en-US" i="1" dirty="0"/>
              <a:t>B</a:t>
            </a:r>
            <a:r>
              <a:rPr lang="en-US" dirty="0"/>
              <a:t> with the stronger antecedent </a:t>
            </a:r>
            <a:r>
              <a:rPr lang="en-US" i="1" dirty="0"/>
              <a:t>A</a:t>
            </a:r>
            <a:r>
              <a:rPr lang="en-US" dirty="0"/>
              <a:t> and not </a:t>
            </a:r>
            <a:r>
              <a:rPr lang="en-US" i="1" dirty="0"/>
              <a:t>C</a:t>
            </a:r>
            <a:r>
              <a:rPr lang="en-US" dirty="0"/>
              <a:t>. By Exportation, we get line 5. By Absorption, we get the extra tilde </a:t>
            </a:r>
            <a:r>
              <a:rPr lang="en-US" i="1" dirty="0"/>
              <a:t>C </a:t>
            </a:r>
            <a:r>
              <a:rPr lang="en-US" dirty="0"/>
              <a:t>in the consequent here. By Exportation again, we get line 7. Finally, by using declarative logic, more specifically disjunctive syllogism, we notice that not </a:t>
            </a:r>
            <a:r>
              <a:rPr lang="en-US" i="1" dirty="0"/>
              <a:t>C</a:t>
            </a:r>
            <a:r>
              <a:rPr lang="en-US" dirty="0"/>
              <a:t> and </a:t>
            </a:r>
            <a:r>
              <a:rPr lang="en-US" i="1" dirty="0"/>
              <a:t>C</a:t>
            </a:r>
            <a:r>
              <a:rPr lang="en-US" dirty="0"/>
              <a:t> or </a:t>
            </a:r>
            <a:r>
              <a:rPr lang="en-US" i="1" dirty="0"/>
              <a:t>D</a:t>
            </a:r>
            <a:r>
              <a:rPr lang="en-US" dirty="0"/>
              <a:t> entails </a:t>
            </a:r>
            <a:r>
              <a:rPr lang="en-US" i="1" dirty="0"/>
              <a:t>D</a:t>
            </a:r>
            <a:r>
              <a:rPr lang="en-US" dirty="0"/>
              <a:t>; so, by Weakening the Consequent, we replace this conjunction in the consequent with the weaker </a:t>
            </a:r>
            <a:r>
              <a:rPr lang="en-US" i="1" dirty="0"/>
              <a:t>D</a:t>
            </a:r>
            <a:r>
              <a:rPr lang="en-US" dirty="0"/>
              <a:t>, and we get the conclusion.</a:t>
            </a:r>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82157"/>
            <a:fld id="{E8BB4D20-E222-400E-B785-60A78FFA9B58}" type="slidenum">
              <a:rPr lang="en-US" smtClean="0"/>
              <a:pPr defTabSz="982157"/>
              <a:t>15</a:t>
            </a:fld>
            <a:endParaRPr lang="en-US"/>
          </a:p>
        </p:txBody>
      </p:sp>
      <p:sp>
        <p:nvSpPr>
          <p:cNvPr id="24579" name="Rectangle 2"/>
          <p:cNvSpPr>
            <a:spLocks noGrp="1" noRot="1" noChangeAspect="1" noChangeArrowheads="1" noTextEdit="1"/>
          </p:cNvSpPr>
          <p:nvPr>
            <p:ph type="sldImg"/>
          </p:nvPr>
        </p:nvSpPr>
        <p:spPr>
          <a:xfrm>
            <a:off x="1265238" y="725488"/>
            <a:ext cx="4784725" cy="3587750"/>
          </a:xfrm>
          <a:ln cap="flat"/>
        </p:spPr>
      </p:sp>
      <p:sp>
        <p:nvSpPr>
          <p:cNvPr id="24580" name="Rectangle 3"/>
          <p:cNvSpPr>
            <a:spLocks noGrp="1" noChangeArrowheads="1"/>
          </p:cNvSpPr>
          <p:nvPr>
            <p:ph type="body" idx="1"/>
          </p:nvPr>
        </p:nvSpPr>
        <p:spPr>
          <a:noFill/>
          <a:ln/>
        </p:spPr>
        <p:txBody>
          <a:bodyPr/>
          <a:lstStyle/>
          <a:p>
            <a:r>
              <a:rPr lang="en-US" dirty="0"/>
              <a:t>This completes my exposition of Sentential Pure Imperative Logic, and the first part of my talk. I turn now to the second part of my talk, in which I examine Quantified Pure Imperative Logic, or QPIL for short.</a:t>
            </a:r>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82157"/>
            <a:fld id="{276754C6-21C5-4654-9B89-C27BE836B9CE}" type="slidenum">
              <a:rPr lang="en-US" smtClean="0"/>
              <a:pPr defTabSz="982157"/>
              <a:t>16</a:t>
            </a:fld>
            <a:endParaRPr lang="en-US"/>
          </a:p>
        </p:txBody>
      </p:sp>
      <p:sp>
        <p:nvSpPr>
          <p:cNvPr id="27651" name="Rectangle 2"/>
          <p:cNvSpPr>
            <a:spLocks noGrp="1" noRot="1" noChangeAspect="1" noChangeArrowheads="1" noTextEdit="1"/>
          </p:cNvSpPr>
          <p:nvPr>
            <p:ph type="sldImg"/>
          </p:nvPr>
        </p:nvSpPr>
        <p:spPr>
          <a:xfrm>
            <a:off x="1265238" y="725488"/>
            <a:ext cx="4784725" cy="3587750"/>
          </a:xfrm>
          <a:ln cap="flat"/>
        </p:spPr>
      </p:sp>
      <p:sp>
        <p:nvSpPr>
          <p:cNvPr id="27652" name="Rectangle 3"/>
          <p:cNvSpPr>
            <a:spLocks noGrp="1" noChangeArrowheads="1"/>
          </p:cNvSpPr>
          <p:nvPr>
            <p:ph type="body" idx="1"/>
          </p:nvPr>
        </p:nvSpPr>
        <p:spPr>
          <a:xfrm>
            <a:off x="851224" y="4720152"/>
            <a:ext cx="5612753" cy="4347647"/>
          </a:xfrm>
          <a:noFill/>
          <a:ln/>
        </p:spPr>
        <p:txBody>
          <a:bodyPr/>
          <a:lstStyle/>
          <a:p>
            <a:r>
              <a:rPr lang="en-US" dirty="0"/>
              <a:t>The language of QPIL has all the symbols of the language of SPIL, plus the following extra symbols: the universal and the existential quantifier, the identity symbol, variables, constants, and </a:t>
            </a:r>
            <a:r>
              <a:rPr lang="en-US" i="1" dirty="0"/>
              <a:t>n</a:t>
            </a:r>
            <a:r>
              <a:rPr lang="en-US" dirty="0"/>
              <a:t>-place predicates, from which I will omit the subscripts. As in classical quantified logic, there is a distinction between formulas that are sentences and formulas that are not sentences. The declarative formulas are formed in the familiar way by being built up from atomic formulas, which are either identity formulas or </a:t>
            </a:r>
            <a:r>
              <a:rPr lang="en-US" i="1" dirty="0"/>
              <a:t>n</a:t>
            </a:r>
            <a:r>
              <a:rPr lang="en-US" dirty="0"/>
              <a:t>-place predicates followed by </a:t>
            </a:r>
            <a:r>
              <a:rPr lang="en-US" i="1" dirty="0"/>
              <a:t>n</a:t>
            </a:r>
            <a:r>
              <a:rPr lang="en-US" dirty="0"/>
              <a:t> variables or constants. The imperative formulas are formed from declarative formulas by applying the three formation rules I gave for SPIL, plus the following new rule: if </a:t>
            </a:r>
            <a:r>
              <a:rPr lang="en-US" i="1" dirty="0"/>
              <a:t>u</a:t>
            </a:r>
            <a:r>
              <a:rPr lang="en-US" dirty="0"/>
              <a:t> is a variable and </a:t>
            </a:r>
            <a:r>
              <a:rPr lang="en-US" i="1" dirty="0" err="1"/>
              <a:t>i</a:t>
            </a:r>
            <a:r>
              <a:rPr lang="en-US" i="1" dirty="0"/>
              <a:t> </a:t>
            </a:r>
            <a:r>
              <a:rPr lang="en-US" dirty="0"/>
              <a:t>is an imperative formula, then for all </a:t>
            </a:r>
            <a:r>
              <a:rPr lang="en-US" i="1" dirty="0"/>
              <a:t>u</a:t>
            </a:r>
            <a:r>
              <a:rPr lang="en-US" dirty="0"/>
              <a:t> </a:t>
            </a:r>
            <a:r>
              <a:rPr lang="en-US" i="1" dirty="0" err="1"/>
              <a:t>i</a:t>
            </a:r>
            <a:r>
              <a:rPr lang="en-US" dirty="0"/>
              <a:t> and for some </a:t>
            </a:r>
            <a:r>
              <a:rPr lang="en-US" i="1" dirty="0"/>
              <a:t>u </a:t>
            </a:r>
            <a:r>
              <a:rPr lang="en-US" i="1" dirty="0" err="1"/>
              <a:t>i</a:t>
            </a:r>
            <a:r>
              <a:rPr lang="en-US" i="1" dirty="0"/>
              <a:t> </a:t>
            </a:r>
            <a:r>
              <a:rPr lang="en-US" dirty="0"/>
              <a:t>are imperative formulas. Let’s now see how to translate some English sentences into the language of QPIL. The sentence “Eat every apple” can be translated in two ways. First way: let it be the case that you eat every apple. This is satisfied if there are no apples, since then this declarative </a:t>
            </a:r>
            <a:r>
              <a:rPr lang="en-US" dirty="0" err="1"/>
              <a:t>subsentence</a:t>
            </a:r>
            <a:r>
              <a:rPr lang="en-US" dirty="0"/>
              <a:t>, “you eat every apple”, is trivially true. Second way: for all </a:t>
            </a:r>
            <a:r>
              <a:rPr lang="en-US" i="1" dirty="0"/>
              <a:t>x</a:t>
            </a:r>
            <a:r>
              <a:rPr lang="en-US" dirty="0"/>
              <a:t>, if </a:t>
            </a:r>
            <a:r>
              <a:rPr lang="en-US" i="1" dirty="0"/>
              <a:t>x</a:t>
            </a:r>
            <a:r>
              <a:rPr lang="en-US" dirty="0"/>
              <a:t> is an apple, eat </a:t>
            </a:r>
            <a:r>
              <a:rPr lang="en-US" i="1" dirty="0"/>
              <a:t>x</a:t>
            </a:r>
            <a:r>
              <a:rPr lang="en-US" dirty="0"/>
              <a:t>. It turns out that this is logically equivalent to “If there are any apples, let it be the case that you eat every apple”, and thus is avoided rather than satisfied if there are no apples, since then the antecedent of this imperative conditional is false. Note that there is no analogous contrast in declarative logic: the declarative sentences “You will eat every apple” and “If there are any apples, you will eat every apple” are logically equivalent, as you may recall. “Eat only apples” is translated as: for all </a:t>
            </a:r>
            <a:r>
              <a:rPr lang="en-US" i="1" dirty="0"/>
              <a:t>x</a:t>
            </a:r>
            <a:r>
              <a:rPr lang="en-US" dirty="0"/>
              <a:t>, eat </a:t>
            </a:r>
            <a:r>
              <a:rPr lang="en-US" i="1" dirty="0"/>
              <a:t>x</a:t>
            </a:r>
            <a:r>
              <a:rPr lang="en-US" dirty="0"/>
              <a:t> only if </a:t>
            </a:r>
            <a:r>
              <a:rPr lang="en-US" i="1" dirty="0"/>
              <a:t>x</a:t>
            </a:r>
            <a:r>
              <a:rPr lang="en-US" dirty="0"/>
              <a:t> is an apple. “Eat at most one apple”: for all </a:t>
            </a:r>
            <a:r>
              <a:rPr lang="en-US" i="1" dirty="0"/>
              <a:t>x</a:t>
            </a:r>
            <a:r>
              <a:rPr lang="en-US" dirty="0"/>
              <a:t> and </a:t>
            </a:r>
            <a:r>
              <a:rPr lang="en-US" i="1" dirty="0"/>
              <a:t>y</a:t>
            </a:r>
            <a:r>
              <a:rPr lang="en-US" dirty="0"/>
              <a:t>, if they are both apples, then eat both of them only if they are identical.</a:t>
            </a:r>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82157"/>
            <a:fld id="{276754C6-21C5-4654-9B89-C27BE836B9CE}" type="slidenum">
              <a:rPr lang="en-US" smtClean="0"/>
              <a:pPr defTabSz="982157"/>
              <a:t>17</a:t>
            </a:fld>
            <a:endParaRPr lang="en-US"/>
          </a:p>
        </p:txBody>
      </p:sp>
      <p:sp>
        <p:nvSpPr>
          <p:cNvPr id="27651" name="Rectangle 2"/>
          <p:cNvSpPr>
            <a:spLocks noGrp="1" noRot="1" noChangeAspect="1" noChangeArrowheads="1" noTextEdit="1"/>
          </p:cNvSpPr>
          <p:nvPr>
            <p:ph type="sldImg"/>
          </p:nvPr>
        </p:nvSpPr>
        <p:spPr>
          <a:xfrm>
            <a:off x="1265238" y="725488"/>
            <a:ext cx="4784725" cy="3587750"/>
          </a:xfrm>
          <a:ln cap="flat"/>
        </p:spPr>
      </p:sp>
      <p:sp>
        <p:nvSpPr>
          <p:cNvPr id="27652" name="Rectangle 3"/>
          <p:cNvSpPr>
            <a:spLocks noGrp="1" noChangeArrowheads="1"/>
          </p:cNvSpPr>
          <p:nvPr>
            <p:ph type="body" idx="1"/>
          </p:nvPr>
        </p:nvSpPr>
        <p:spPr>
          <a:xfrm>
            <a:off x="851224" y="4720152"/>
            <a:ext cx="5612753" cy="4271447"/>
          </a:xfrm>
          <a:noFill/>
          <a:ln/>
        </p:spPr>
        <p:txBody>
          <a:bodyPr/>
          <a:lstStyle/>
          <a:p>
            <a:r>
              <a:rPr lang="en-US" dirty="0"/>
              <a:t>I turn now to some translations with the existential quantifier. “Eat at least one apple” can be translated in two ways. First way: let it be the case that you eat at least one apple. This is violated if there are no apples. Second way: for some </a:t>
            </a:r>
            <a:r>
              <a:rPr lang="en-US" i="1" dirty="0"/>
              <a:t>x</a:t>
            </a:r>
            <a:r>
              <a:rPr lang="en-US" dirty="0"/>
              <a:t>, if </a:t>
            </a:r>
            <a:r>
              <a:rPr lang="en-US" i="1" dirty="0"/>
              <a:t>x</a:t>
            </a:r>
            <a:r>
              <a:rPr lang="en-US" dirty="0"/>
              <a:t> is an apple, eat </a:t>
            </a:r>
            <a:r>
              <a:rPr lang="en-US" i="1" dirty="0"/>
              <a:t>x</a:t>
            </a:r>
            <a:r>
              <a:rPr lang="en-US" dirty="0"/>
              <a:t>. It turns out that this is logically equivalent to “If there are any apples, let it be the case that you eat at least one apple”, and thus is avoided rather than violated if there are no apples. One might think that there is also a third possible translation: for some </a:t>
            </a:r>
            <a:r>
              <a:rPr lang="en-US" i="1" dirty="0"/>
              <a:t>x</a:t>
            </a:r>
            <a:r>
              <a:rPr lang="en-US" dirty="0"/>
              <a:t>, </a:t>
            </a:r>
            <a:r>
              <a:rPr lang="en-US" i="1" dirty="0"/>
              <a:t>x</a:t>
            </a:r>
            <a:r>
              <a:rPr lang="en-US" dirty="0"/>
              <a:t> is an apple and eat </a:t>
            </a:r>
            <a:r>
              <a:rPr lang="en-US" i="1" dirty="0"/>
              <a:t>x</a:t>
            </a:r>
            <a:r>
              <a:rPr lang="en-US" dirty="0"/>
              <a:t>. This is not a formula, however. Why not? Intuitively, because conjoining a declarative with an imperative sentence results in a new kind of sentence, a mixed sentence, which is neither only declarative nor only imperative. However, one might think that we </a:t>
            </a:r>
            <a:r>
              <a:rPr lang="en-US" i="1" dirty="0"/>
              <a:t>need</a:t>
            </a:r>
            <a:r>
              <a:rPr lang="en-US" dirty="0"/>
              <a:t> this to be a formula because it would entail that there are apples, something that these two formulas don’t entail. If this is not a formula, how are we going to translate the mixed English sentence “There are apples; eat at least one of them”? With two separate sentences, I reply: the declarative sentence “There are apples”, and the imperative sentence “If there are apples, eat at least one of them”. “Don’t eat every apple” can be translated either as the negation of “Eat every apple” or, equivalently, as “For some </a:t>
            </a:r>
            <a:r>
              <a:rPr lang="en-US" i="1" dirty="0"/>
              <a:t>x</a:t>
            </a:r>
            <a:r>
              <a:rPr lang="en-US" dirty="0"/>
              <a:t>, if </a:t>
            </a:r>
            <a:r>
              <a:rPr lang="en-US" i="1" dirty="0"/>
              <a:t>x</a:t>
            </a:r>
            <a:r>
              <a:rPr lang="en-US" dirty="0"/>
              <a:t> is an apple, don’t eat </a:t>
            </a:r>
            <a:r>
              <a:rPr lang="en-US" i="1" dirty="0"/>
              <a:t>x</a:t>
            </a:r>
            <a:r>
              <a:rPr lang="en-US" dirty="0"/>
              <a:t>”. The two sentences are logically equivalent because, by Quantifier Negation (which, as you will see shortly, is one of the replacement rules), tilde universal becomes existential tilde, and then by the rule of replacement Negated Conditional negating this blue conditional amounts to negating its consequent. As a final translation example, “Don’t eat any apple” can be translated either as the negation of “Eat at least one apple” or, equivalently, as “For all </a:t>
            </a:r>
            <a:r>
              <a:rPr lang="en-US" i="1" dirty="0"/>
              <a:t>x</a:t>
            </a:r>
            <a:r>
              <a:rPr lang="en-US" dirty="0"/>
              <a:t>, if </a:t>
            </a:r>
            <a:r>
              <a:rPr lang="en-US" i="1" dirty="0"/>
              <a:t>x</a:t>
            </a:r>
            <a:r>
              <a:rPr lang="en-US" dirty="0"/>
              <a:t> is an apple, don’t eat </a:t>
            </a:r>
            <a:r>
              <a:rPr lang="en-US" i="1" dirty="0"/>
              <a:t>x</a:t>
            </a:r>
            <a:r>
              <a:rPr lang="en-US" dirty="0"/>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82157"/>
            <a:fld id="{276754C6-21C5-4654-9B89-C27BE836B9CE}" type="slidenum">
              <a:rPr lang="en-US" smtClean="0"/>
              <a:pPr defTabSz="982157"/>
              <a:t>18</a:t>
            </a:fld>
            <a:endParaRPr lang="en-US"/>
          </a:p>
        </p:txBody>
      </p:sp>
      <p:sp>
        <p:nvSpPr>
          <p:cNvPr id="27651" name="Rectangle 2"/>
          <p:cNvSpPr>
            <a:spLocks noGrp="1" noRot="1" noChangeAspect="1" noChangeArrowheads="1" noTextEdit="1"/>
          </p:cNvSpPr>
          <p:nvPr>
            <p:ph type="sldImg"/>
          </p:nvPr>
        </p:nvSpPr>
        <p:spPr>
          <a:xfrm>
            <a:off x="1265238" y="725488"/>
            <a:ext cx="4784725" cy="3587750"/>
          </a:xfrm>
          <a:ln cap="flat"/>
        </p:spPr>
      </p:sp>
      <p:sp>
        <p:nvSpPr>
          <p:cNvPr id="27652" name="Rectangle 3"/>
          <p:cNvSpPr>
            <a:spLocks noGrp="1" noChangeArrowheads="1"/>
          </p:cNvSpPr>
          <p:nvPr>
            <p:ph type="body" idx="1"/>
          </p:nvPr>
        </p:nvSpPr>
        <p:spPr>
          <a:xfrm>
            <a:off x="851224" y="4720153"/>
            <a:ext cx="5612753" cy="4040450"/>
          </a:xfrm>
          <a:noFill/>
          <a:ln/>
        </p:spPr>
        <p:txBody>
          <a:bodyPr/>
          <a:lstStyle/>
          <a:p>
            <a:r>
              <a:rPr lang="en-US" dirty="0"/>
              <a:t>I turn now to the semantics of Quantified Pure Imperative Logic. In addition to specifying a set of sentence letters and a favoring relation, an </a:t>
            </a:r>
            <a:r>
              <a:rPr lang="en-US" i="1" dirty="0"/>
              <a:t>interpretation </a:t>
            </a:r>
            <a:r>
              <a:rPr lang="en-US" dirty="0"/>
              <a:t>now specifies a </a:t>
            </a:r>
            <a:r>
              <a:rPr lang="en-US" i="1" dirty="0"/>
              <a:t>domain</a:t>
            </a:r>
            <a:r>
              <a:rPr lang="en-US" dirty="0"/>
              <a:t>, namely any non-empty set, and a </a:t>
            </a:r>
            <a:r>
              <a:rPr lang="en-US" i="1" dirty="0"/>
              <a:t>denotation function</a:t>
            </a:r>
            <a:r>
              <a:rPr lang="en-US" dirty="0"/>
              <a:t> that assigns members of the domain to constants and assigns ordered </a:t>
            </a:r>
            <a:r>
              <a:rPr lang="en-US" i="1" dirty="0"/>
              <a:t>n</a:t>
            </a:r>
            <a:r>
              <a:rPr lang="en-US" dirty="0"/>
              <a:t>-</a:t>
            </a:r>
            <a:r>
              <a:rPr lang="en-US" dirty="0" err="1"/>
              <a:t>tuples</a:t>
            </a:r>
            <a:r>
              <a:rPr lang="en-US" dirty="0"/>
              <a:t> of members of the domain to </a:t>
            </a:r>
            <a:r>
              <a:rPr lang="en-US" i="1" dirty="0"/>
              <a:t>n</a:t>
            </a:r>
            <a:r>
              <a:rPr lang="en-US" dirty="0"/>
              <a:t>-place predicates, just as in classical quantified logic. The truth and falsity of a declarative sentence on an interpretation are defined as in classical quantified logic. The satisfaction, violation, and avoidance of an imperative sentence on an interpretation are defined as in Sentential Pure Imperative Logic, except that we need some new clauses for quantified sentences. Here is a simplified from of the clause for universally quantified sentences. For all </a:t>
            </a:r>
            <a:r>
              <a:rPr lang="en-US" i="1" dirty="0"/>
              <a:t>u</a:t>
            </a:r>
            <a:r>
              <a:rPr lang="en-US" dirty="0"/>
              <a:t>, </a:t>
            </a:r>
            <a:r>
              <a:rPr lang="en-US" i="1" dirty="0"/>
              <a:t>p</a:t>
            </a:r>
            <a:r>
              <a:rPr lang="en-US" dirty="0"/>
              <a:t> arrow let </a:t>
            </a:r>
            <a:r>
              <a:rPr lang="en-US" i="1" dirty="0"/>
              <a:t>q</a:t>
            </a:r>
            <a:r>
              <a:rPr lang="en-US" dirty="0"/>
              <a:t> is understood as a generalized conjunction of the instances of the formula </a:t>
            </a:r>
            <a:r>
              <a:rPr lang="en-US" i="1" dirty="0"/>
              <a:t>p</a:t>
            </a:r>
            <a:r>
              <a:rPr lang="en-US" dirty="0"/>
              <a:t> arrow let </a:t>
            </a:r>
            <a:r>
              <a:rPr lang="en-US" i="1" dirty="0"/>
              <a:t>q</a:t>
            </a:r>
            <a:r>
              <a:rPr lang="en-US" dirty="0"/>
              <a:t>, so it is violated exactly if at least one conjunct is violated, namely exactly if at least one instance of </a:t>
            </a:r>
            <a:r>
              <a:rPr lang="en-US" i="1" dirty="0"/>
              <a:t>p</a:t>
            </a:r>
            <a:r>
              <a:rPr lang="en-US" dirty="0"/>
              <a:t> and not </a:t>
            </a:r>
            <a:r>
              <a:rPr lang="en-US" i="1" dirty="0"/>
              <a:t>q</a:t>
            </a:r>
            <a:r>
              <a:rPr lang="en-US" dirty="0"/>
              <a:t> is true, and it is avoided exactly if all conjuncts are avoided, namely exactly if all instances of not </a:t>
            </a:r>
            <a:r>
              <a:rPr lang="en-US" i="1" dirty="0"/>
              <a:t>p</a:t>
            </a:r>
            <a:r>
              <a:rPr lang="en-US" dirty="0"/>
              <a:t> are true. Existentially quantified sentences are defined as duals of universally quantified ones. Finally, the definitions of logical equivalence for sentences and of semantic validity for arguments are as in Sentential Pure Imperative Logic.</a:t>
            </a:r>
          </a:p>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82157"/>
            <a:fld id="{276754C6-21C5-4654-9B89-C27BE836B9CE}" type="slidenum">
              <a:rPr lang="en-US" smtClean="0"/>
              <a:pPr defTabSz="982157"/>
              <a:t>19</a:t>
            </a:fld>
            <a:endParaRPr lang="en-US"/>
          </a:p>
        </p:txBody>
      </p:sp>
      <p:sp>
        <p:nvSpPr>
          <p:cNvPr id="27651" name="Rectangle 2"/>
          <p:cNvSpPr>
            <a:spLocks noGrp="1" noRot="1" noChangeAspect="1" noChangeArrowheads="1" noTextEdit="1"/>
          </p:cNvSpPr>
          <p:nvPr>
            <p:ph type="sldImg"/>
          </p:nvPr>
        </p:nvSpPr>
        <p:spPr>
          <a:xfrm>
            <a:off x="1265238" y="725488"/>
            <a:ext cx="4784725" cy="3587750"/>
          </a:xfrm>
          <a:ln cap="flat"/>
        </p:spPr>
      </p:sp>
      <p:sp>
        <p:nvSpPr>
          <p:cNvPr id="27652" name="Rectangle 3"/>
          <p:cNvSpPr>
            <a:spLocks noGrp="1" noChangeArrowheads="1"/>
          </p:cNvSpPr>
          <p:nvPr>
            <p:ph type="body" idx="1"/>
          </p:nvPr>
        </p:nvSpPr>
        <p:spPr>
          <a:xfrm>
            <a:off x="851224" y="4720153"/>
            <a:ext cx="5612753" cy="4040450"/>
          </a:xfrm>
          <a:noFill/>
          <a:ln/>
        </p:spPr>
        <p:txBody>
          <a:bodyPr/>
          <a:lstStyle/>
          <a:p>
            <a:r>
              <a:rPr lang="en-US" dirty="0"/>
              <a:t>In table 3 of your handout with the tables you have a list of new replacement rules for QPIL. Most of these rules, like Quantifier Negation, are straightforward analogs of rules familiar from classical quantified logic, so let me only go over a couple of rules. According to Unconditional Quantification, quantifying over an unconditionally prescriptive formula results in something equivalent to an unconditionally prescriptive formula. I have already in effect mentioned Imperative Quantification when I was going over translations. According to this rule, every formula in which an occurrence of the exclamation mark is in the scope of a quantifier is equivalent to a formula in which the exclamation mark is not in the scope of any quantifier. It follows that what may be called a grade of “imperative involvement” analogous to what </a:t>
            </a:r>
            <a:r>
              <a:rPr lang="en-US" dirty="0" err="1"/>
              <a:t>Quine</a:t>
            </a:r>
            <a:r>
              <a:rPr lang="en-US" dirty="0"/>
              <a:t> called “the third grade of modal involvement” is redundant in QPIL: formulas in which the exclamation mark is in the scope of a quantifier are not needed to translate quantified imperative English sentences, since they are equivalent to formulas in which the exclamation mark is not in the scope of any quantifier.</a:t>
            </a:r>
          </a:p>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82157"/>
            <a:fld id="{E8BB4D20-E222-400E-B785-60A78FFA9B58}" type="slidenum">
              <a:rPr lang="en-US" smtClean="0"/>
              <a:pPr defTabSz="982157"/>
              <a:t>20</a:t>
            </a:fld>
            <a:endParaRPr lang="en-US"/>
          </a:p>
        </p:txBody>
      </p:sp>
      <p:sp>
        <p:nvSpPr>
          <p:cNvPr id="24579" name="Rectangle 2"/>
          <p:cNvSpPr>
            <a:spLocks noGrp="1" noRot="1" noChangeAspect="1" noChangeArrowheads="1" noTextEdit="1"/>
          </p:cNvSpPr>
          <p:nvPr>
            <p:ph type="sldImg"/>
          </p:nvPr>
        </p:nvSpPr>
        <p:spPr>
          <a:xfrm>
            <a:off x="1265238" y="725488"/>
            <a:ext cx="4784725" cy="3587750"/>
          </a:xfrm>
          <a:ln cap="flat"/>
        </p:spPr>
      </p:sp>
      <p:sp>
        <p:nvSpPr>
          <p:cNvPr id="24580" name="Rectangle 3"/>
          <p:cNvSpPr>
            <a:spLocks noGrp="1" noChangeArrowheads="1"/>
          </p:cNvSpPr>
          <p:nvPr>
            <p:ph type="body" idx="1"/>
          </p:nvPr>
        </p:nvSpPr>
        <p:spPr>
          <a:noFill/>
          <a:ln/>
        </p:spPr>
        <p:txBody>
          <a:bodyPr/>
          <a:lstStyle/>
          <a:p>
            <a:r>
              <a:rPr lang="en-US" dirty="0"/>
              <a:t>In the paper on which this talk is based, I prove the following soundness and completeness theorem: two imperative sentences are logically equivalent exactly if they are </a:t>
            </a:r>
            <a:r>
              <a:rPr lang="en-US" i="1" dirty="0"/>
              <a:t>replacement </a:t>
            </a:r>
            <a:r>
              <a:rPr lang="en-US" i="1" dirty="0" err="1"/>
              <a:t>interderivable</a:t>
            </a:r>
            <a:r>
              <a:rPr lang="en-US" dirty="0"/>
              <a:t>. I give here an example of a replacement derivation, but to save time I will not go over it.</a:t>
            </a:r>
          </a:p>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82157"/>
            <a:fld id="{276754C6-21C5-4654-9B89-C27BE836B9CE}" type="slidenum">
              <a:rPr lang="en-US" smtClean="0"/>
              <a:pPr defTabSz="982157"/>
              <a:t>21</a:t>
            </a:fld>
            <a:endParaRPr lang="en-US"/>
          </a:p>
        </p:txBody>
      </p:sp>
      <p:sp>
        <p:nvSpPr>
          <p:cNvPr id="27651" name="Rectangle 2"/>
          <p:cNvSpPr>
            <a:spLocks noGrp="1" noRot="1" noChangeAspect="1" noChangeArrowheads="1" noTextEdit="1"/>
          </p:cNvSpPr>
          <p:nvPr>
            <p:ph type="sldImg"/>
          </p:nvPr>
        </p:nvSpPr>
        <p:spPr>
          <a:xfrm>
            <a:off x="1265238" y="725488"/>
            <a:ext cx="4784725" cy="3587750"/>
          </a:xfrm>
          <a:ln cap="flat"/>
        </p:spPr>
      </p:sp>
      <p:sp>
        <p:nvSpPr>
          <p:cNvPr id="27652" name="Rectangle 3"/>
          <p:cNvSpPr>
            <a:spLocks noGrp="1" noChangeArrowheads="1"/>
          </p:cNvSpPr>
          <p:nvPr>
            <p:ph type="body" idx="1"/>
          </p:nvPr>
        </p:nvSpPr>
        <p:spPr>
          <a:xfrm>
            <a:off x="625117" y="4720152"/>
            <a:ext cx="6064966" cy="4195247"/>
          </a:xfrm>
          <a:noFill/>
          <a:ln/>
        </p:spPr>
        <p:txBody>
          <a:bodyPr/>
          <a:lstStyle/>
          <a:p>
            <a:r>
              <a:rPr lang="en-US" dirty="0"/>
              <a:t>In Table 4 of your handout with the tables you have a list of new inference rules for Quantified Pure Imperative Logic. They are analogous to the familiar inference rules for classical quantified logic. According to Imperative Universal Instantiation, from a universally quantified imperative sentence one can derive the instance of the sentence with respect to any constant. This notation here stands for the result of replacing in the imperative formula </a:t>
            </a:r>
            <a:r>
              <a:rPr lang="en-US" i="1" dirty="0" err="1"/>
              <a:t>i</a:t>
            </a:r>
            <a:r>
              <a:rPr lang="en-US" i="1" dirty="0"/>
              <a:t> </a:t>
            </a:r>
            <a:r>
              <a:rPr lang="en-US" dirty="0"/>
              <a:t>all free occurrences of the variable </a:t>
            </a:r>
            <a:r>
              <a:rPr lang="en-US" i="1" dirty="0"/>
              <a:t>u </a:t>
            </a:r>
            <a:r>
              <a:rPr lang="en-US" dirty="0"/>
              <a:t>with occurrences of the constant </a:t>
            </a:r>
            <a:r>
              <a:rPr lang="en-US" i="1" dirty="0"/>
              <a:t>h</a:t>
            </a:r>
            <a:r>
              <a:rPr lang="en-US" dirty="0"/>
              <a:t>. According to Imperative Existential Instantiation, from an existentially quantified imperative sentence one can derive the instance of the sentence with respect to any </a:t>
            </a:r>
            <a:r>
              <a:rPr lang="en-US" i="1" dirty="0"/>
              <a:t>new </a:t>
            </a:r>
            <a:r>
              <a:rPr lang="en-US" dirty="0"/>
              <a:t>constant, namely a constant that does not occur in any previous line or in the last line of the derivation. (This is a slightly nonstandard formulation, but I prove that it is sound.) According to Imperative Universal Generalization, a universally quantified imperative sentence can be derived from the instance of it with respect to any constant that does not occur in the premises, provided that no constant that occurs in the instance was introduced by Imperative Existential Instantiation. Finally, things are more interesting concerning Imperative Existential Generalization. According to this rule, an existentially quantified unconditionally prescriptive imperative sentence can be derived from any instance of it that is an unconditionally prescriptive imperative sentence. Note that Imperative Existential Generalization fails for instances that are imperative conditionals. For example, the argument from “If b is an apple, eat it” to “Eat at least one apple” is invalid. This is because existentially quantified sentences are analogous to disjunctions, and Imperative Disjunctive Addition fails. For example, “If you are guilty, confess” does not entail “Confess”, which is equivalent to “If you are guilty, confess” or “If you are not guilty, confess”, so it’s not allowed to add this second </a:t>
            </a:r>
            <a:r>
              <a:rPr lang="en-US" dirty="0" err="1"/>
              <a:t>disjunct</a:t>
            </a:r>
            <a:r>
              <a:rPr lang="en-US" dirty="0"/>
              <a:t>.</a:t>
            </a:r>
          </a:p>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82157"/>
            <a:fld id="{E8BB4D20-E222-400E-B785-60A78FFA9B58}" type="slidenum">
              <a:rPr lang="en-US" smtClean="0"/>
              <a:pPr defTabSz="982157"/>
              <a:t>22</a:t>
            </a:fld>
            <a:endParaRPr lang="en-US"/>
          </a:p>
        </p:txBody>
      </p:sp>
      <p:sp>
        <p:nvSpPr>
          <p:cNvPr id="24579" name="Rectangle 2"/>
          <p:cNvSpPr>
            <a:spLocks noGrp="1" noRot="1" noChangeAspect="1" noChangeArrowheads="1" noTextEdit="1"/>
          </p:cNvSpPr>
          <p:nvPr>
            <p:ph type="sldImg"/>
          </p:nvPr>
        </p:nvSpPr>
        <p:spPr>
          <a:xfrm>
            <a:off x="1265238" y="725488"/>
            <a:ext cx="4784725" cy="3587750"/>
          </a:xfrm>
          <a:ln cap="flat"/>
        </p:spPr>
      </p:sp>
      <p:sp>
        <p:nvSpPr>
          <p:cNvPr id="24580" name="Rectangle 3"/>
          <p:cNvSpPr>
            <a:spLocks noGrp="1" noChangeArrowheads="1"/>
          </p:cNvSpPr>
          <p:nvPr>
            <p:ph type="body" idx="1"/>
          </p:nvPr>
        </p:nvSpPr>
        <p:spPr>
          <a:noFill/>
          <a:ln/>
        </p:spPr>
        <p:txBody>
          <a:bodyPr/>
          <a:lstStyle/>
          <a:p>
            <a:r>
              <a:rPr lang="en-US" dirty="0"/>
              <a:t>In the paper I prove the following soundness and completeness theorem: a pure imperative argument is valid exactly if its conclusion can be derived from its premises by applying replacement and inference rules. For an example, consider this argument. First premise: take only math or physics courses. For all </a:t>
            </a:r>
            <a:r>
              <a:rPr lang="en-US" i="1" dirty="0"/>
              <a:t>x</a:t>
            </a:r>
            <a:r>
              <a:rPr lang="en-US" dirty="0"/>
              <a:t>, take </a:t>
            </a:r>
            <a:r>
              <a:rPr lang="en-US" i="1" dirty="0"/>
              <a:t>x</a:t>
            </a:r>
            <a:r>
              <a:rPr lang="en-US" dirty="0"/>
              <a:t> only if </a:t>
            </a:r>
            <a:r>
              <a:rPr lang="en-US" i="1" dirty="0"/>
              <a:t>x</a:t>
            </a:r>
            <a:r>
              <a:rPr lang="en-US" dirty="0"/>
              <a:t> is a math course or </a:t>
            </a:r>
            <a:r>
              <a:rPr lang="en-US" i="1" dirty="0"/>
              <a:t>x</a:t>
            </a:r>
            <a:r>
              <a:rPr lang="en-US" dirty="0"/>
              <a:t> is a physics course. Second premise: don’t take any physics courses. For all </a:t>
            </a:r>
            <a:r>
              <a:rPr lang="en-US" i="1" dirty="0"/>
              <a:t>x</a:t>
            </a:r>
            <a:r>
              <a:rPr lang="en-US" dirty="0"/>
              <a:t>, if </a:t>
            </a:r>
            <a:r>
              <a:rPr lang="en-US" i="1" dirty="0"/>
              <a:t>x</a:t>
            </a:r>
            <a:r>
              <a:rPr lang="en-US" dirty="0"/>
              <a:t> is a physics course, don’t take </a:t>
            </a:r>
            <a:r>
              <a:rPr lang="en-US" i="1" dirty="0"/>
              <a:t>x</a:t>
            </a:r>
            <a:r>
              <a:rPr lang="en-US" dirty="0"/>
              <a:t>. Conclusion: take only math courses. For all </a:t>
            </a:r>
            <a:r>
              <a:rPr lang="en-US" i="1" dirty="0"/>
              <a:t>x</a:t>
            </a:r>
            <a:r>
              <a:rPr lang="en-US" dirty="0"/>
              <a:t>, take </a:t>
            </a:r>
            <a:r>
              <a:rPr lang="en-US" i="1" dirty="0"/>
              <a:t>x</a:t>
            </a:r>
            <a:r>
              <a:rPr lang="en-US" dirty="0"/>
              <a:t> only if </a:t>
            </a:r>
            <a:r>
              <a:rPr lang="en-US" i="1" dirty="0"/>
              <a:t>x</a:t>
            </a:r>
            <a:r>
              <a:rPr lang="en-US" dirty="0"/>
              <a:t> is a math course.</a:t>
            </a:r>
          </a:p>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82157"/>
            <a:fld id="{E8BB4D20-E222-400E-B785-60A78FFA9B58}" type="slidenum">
              <a:rPr lang="en-US" smtClean="0"/>
              <a:pPr defTabSz="982157"/>
              <a:t>23</a:t>
            </a:fld>
            <a:endParaRPr lang="en-US"/>
          </a:p>
        </p:txBody>
      </p:sp>
      <p:sp>
        <p:nvSpPr>
          <p:cNvPr id="24579" name="Rectangle 2"/>
          <p:cNvSpPr>
            <a:spLocks noGrp="1" noRot="1" noChangeAspect="1" noChangeArrowheads="1" noTextEdit="1"/>
          </p:cNvSpPr>
          <p:nvPr>
            <p:ph type="sldImg"/>
          </p:nvPr>
        </p:nvSpPr>
        <p:spPr>
          <a:xfrm>
            <a:off x="1265238" y="725488"/>
            <a:ext cx="4784725" cy="3587750"/>
          </a:xfrm>
          <a:ln cap="flat"/>
        </p:spPr>
      </p:sp>
      <p:sp>
        <p:nvSpPr>
          <p:cNvPr id="24580" name="Rectangle 3"/>
          <p:cNvSpPr>
            <a:spLocks noGrp="1" noChangeArrowheads="1"/>
          </p:cNvSpPr>
          <p:nvPr>
            <p:ph type="body" idx="1"/>
          </p:nvPr>
        </p:nvSpPr>
        <p:spPr>
          <a:noFill/>
          <a:ln/>
        </p:spPr>
        <p:txBody>
          <a:bodyPr/>
          <a:lstStyle/>
          <a:p>
            <a:r>
              <a:rPr lang="en-US" dirty="0"/>
              <a:t>Here is a derivation of the conclusion from the premises. By applying Imperative Universal Instantiation to the first premise, we get line 3: take </a:t>
            </a:r>
            <a:r>
              <a:rPr lang="en-US" i="1" dirty="0"/>
              <a:t>b</a:t>
            </a:r>
            <a:r>
              <a:rPr lang="en-US" dirty="0"/>
              <a:t> only if </a:t>
            </a:r>
            <a:r>
              <a:rPr lang="en-US" i="1" dirty="0"/>
              <a:t>b </a:t>
            </a:r>
            <a:r>
              <a:rPr lang="en-US" dirty="0"/>
              <a:t>is a math or physics course. By Transposition, we get: if </a:t>
            </a:r>
            <a:r>
              <a:rPr lang="en-US" i="1" dirty="0"/>
              <a:t>b </a:t>
            </a:r>
            <a:r>
              <a:rPr lang="en-US" dirty="0"/>
              <a:t>is not a math or physics course, don’t take </a:t>
            </a:r>
            <a:r>
              <a:rPr lang="en-US" i="1" dirty="0"/>
              <a:t>b</a:t>
            </a:r>
            <a:r>
              <a:rPr lang="en-US" dirty="0"/>
              <a:t>. By applying Imperative Universal Instantiation to the second premise, we get: if </a:t>
            </a:r>
            <a:r>
              <a:rPr lang="en-US" i="1" dirty="0"/>
              <a:t>b </a:t>
            </a:r>
            <a:r>
              <a:rPr lang="en-US" dirty="0"/>
              <a:t>is a physics course, don’t take </a:t>
            </a:r>
            <a:r>
              <a:rPr lang="en-US" i="1" dirty="0"/>
              <a:t>b</a:t>
            </a:r>
            <a:r>
              <a:rPr lang="en-US" dirty="0"/>
              <a:t>. By Imperative Conjunction Introduction, we get the conjunction of lines 4 and 5. This is of the form “if something, don’t take </a:t>
            </a:r>
            <a:r>
              <a:rPr lang="en-US" i="1" dirty="0"/>
              <a:t>b</a:t>
            </a:r>
            <a:r>
              <a:rPr lang="en-US" dirty="0"/>
              <a:t>, and if something else, don’t take </a:t>
            </a:r>
            <a:r>
              <a:rPr lang="en-US" i="1" dirty="0"/>
              <a:t>b</a:t>
            </a:r>
            <a:r>
              <a:rPr lang="en-US" dirty="0"/>
              <a:t>”, so by </a:t>
            </a:r>
            <a:r>
              <a:rPr lang="en-US" dirty="0" err="1"/>
              <a:t>Distributivity</a:t>
            </a:r>
            <a:r>
              <a:rPr lang="en-US" dirty="0"/>
              <a:t> we get line 7: if something </a:t>
            </a:r>
            <a:r>
              <a:rPr lang="en-US" i="1" dirty="0"/>
              <a:t>or</a:t>
            </a:r>
            <a:r>
              <a:rPr lang="en-US" dirty="0"/>
              <a:t> something else, don’t take </a:t>
            </a:r>
            <a:r>
              <a:rPr lang="en-US" i="1" dirty="0"/>
              <a:t>b</a:t>
            </a:r>
            <a:r>
              <a:rPr lang="en-US" dirty="0"/>
              <a:t>. By declarative logic, tilde </a:t>
            </a:r>
            <a:r>
              <a:rPr lang="en-US" i="1" dirty="0"/>
              <a:t>Mb</a:t>
            </a:r>
            <a:r>
              <a:rPr lang="en-US" dirty="0"/>
              <a:t> entails the antecedent of line 7, so by Strengthening the Antecedent we get: if </a:t>
            </a:r>
            <a:r>
              <a:rPr lang="en-US" i="1" dirty="0"/>
              <a:t>b</a:t>
            </a:r>
            <a:r>
              <a:rPr lang="en-US" dirty="0"/>
              <a:t> is not a math course, don’t take </a:t>
            </a:r>
            <a:r>
              <a:rPr lang="en-US" i="1" dirty="0"/>
              <a:t>b</a:t>
            </a:r>
            <a:r>
              <a:rPr lang="en-US" dirty="0"/>
              <a:t>. By Transposition, we get: take </a:t>
            </a:r>
            <a:r>
              <a:rPr lang="en-US" i="1" dirty="0"/>
              <a:t>b</a:t>
            </a:r>
            <a:r>
              <a:rPr lang="en-US" dirty="0"/>
              <a:t> only if </a:t>
            </a:r>
            <a:r>
              <a:rPr lang="en-US" i="1" dirty="0"/>
              <a:t>b</a:t>
            </a:r>
            <a:r>
              <a:rPr lang="en-US" dirty="0"/>
              <a:t> is a math course. Finally, by Imperative Universal Generalization, we get the conclusion.</a:t>
            </a:r>
          </a:p>
          <a:p>
            <a:r>
              <a:rPr lang="en-US" dirty="0"/>
              <a:t>	To conclude, let me mention that in the paper on which this talk is based I also prove soundness and completeness for Modal Imperative Logic, which generalizes what I presented here in two ways. First, it introduces modal operators, for necessity and possibility. Second, it deals with arguments whose premises and conclusions are any mixtures of declarative and imperative sentences. </a:t>
            </a:r>
            <a:r>
              <a:rPr lang="en-US"/>
              <a:t>The completion of this paper brings to an end, at least for the moment, my 10-year long research program of proposing new foundations for imperative logic.</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9"/>
          <p:cNvGrpSpPr>
            <a:grpSpLocks/>
          </p:cNvGrpSpPr>
          <p:nvPr/>
        </p:nvGrpSpPr>
        <p:grpSpPr bwMode="auto">
          <a:xfrm>
            <a:off x="4763" y="3276600"/>
            <a:ext cx="9137650" cy="152400"/>
            <a:chOff x="3" y="2064"/>
            <a:chExt cx="5756" cy="96"/>
          </a:xfrm>
        </p:grpSpPr>
        <p:sp>
          <p:nvSpPr>
            <p:cNvPr id="5" name="Rectangle 7"/>
            <p:cNvSpPr>
              <a:spLocks noChangeArrowheads="1"/>
            </p:cNvSpPr>
            <p:nvPr/>
          </p:nvSpPr>
          <p:spPr bwMode="ltGray">
            <a:xfrm>
              <a:off x="3" y="2064"/>
              <a:ext cx="5756"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6" name="Rectangle 8"/>
            <p:cNvSpPr>
              <a:spLocks noChangeArrowheads="1"/>
            </p:cNvSpPr>
            <p:nvPr/>
          </p:nvSpPr>
          <p:spPr bwMode="ltGray">
            <a:xfrm>
              <a:off x="3" y="2136"/>
              <a:ext cx="5756"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3074" name="Rectangle 2"/>
          <p:cNvSpPr>
            <a:spLocks noGrp="1" noChangeArrowheads="1"/>
          </p:cNvSpPr>
          <p:nvPr>
            <p:ph type="ctrTitle" sz="quarter"/>
          </p:nvPr>
        </p:nvSpPr>
        <p:spPr>
          <a:xfrm>
            <a:off x="685800" y="2057400"/>
            <a:ext cx="7772400" cy="1143000"/>
          </a:xfrm>
        </p:spPr>
        <p:txBody>
          <a:bodyPr/>
          <a:lstStyle>
            <a:lvl1pPr>
              <a:defRPr/>
            </a:lvl1pPr>
          </a:lstStyle>
          <a:p>
            <a:r>
              <a:rPr lang="en-US"/>
              <a:t>Click to edit Master title style</a:t>
            </a:r>
          </a:p>
        </p:txBody>
      </p:sp>
      <p:sp>
        <p:nvSpPr>
          <p:cNvPr id="3075" name="Rectangle 3"/>
          <p:cNvSpPr>
            <a:spLocks noGrp="1" noChangeArrowheads="1"/>
          </p:cNvSpPr>
          <p:nvPr>
            <p:ph type="subTitle" sz="quarter" idx="1"/>
          </p:nvPr>
        </p:nvSpPr>
        <p:spPr>
          <a:xfrm>
            <a:off x="1371600" y="4114800"/>
            <a:ext cx="6400800" cy="1752600"/>
          </a:xfrm>
        </p:spPr>
        <p:txBody>
          <a:bodyPr/>
          <a:lstStyle>
            <a:lvl1pPr marL="0" indent="0" algn="ctr">
              <a:buFont typeface="Monotype Sorts" pitchFamily="2" charset="2"/>
              <a:buNone/>
              <a:defRPr/>
            </a:lvl1pPr>
          </a:lstStyle>
          <a:p>
            <a:r>
              <a:rPr lang="en-US"/>
              <a:t>Click to edit Master subtitle style</a:t>
            </a:r>
          </a:p>
        </p:txBody>
      </p:sp>
      <p:sp>
        <p:nvSpPr>
          <p:cNvPr id="7" name="Rectangle 4"/>
          <p:cNvSpPr>
            <a:spLocks noGrp="1" noChangeArrowheads="1"/>
          </p:cNvSpPr>
          <p:nvPr>
            <p:ph type="dt" sz="quarter"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5D906AEF-1197-42ED-8802-C68DEEADDF6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2668CA95-0477-414E-A629-E87D537E3C7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CA2D48F7-A27C-440B-A355-39FC1665293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DFCA4973-E2DD-4A78-A4C6-F46AC603A7F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9DD6E8CB-2D51-4D33-92B1-A0C73A396B0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43360B8A-DA95-4ADA-ADF1-55F85C9009D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AF6D302B-0BB3-4FD1-A1BE-E6D68C37CFD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FECA949F-F473-4C09-846B-D06EED9416F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817A32E7-E395-491D-A037-D0B29A201FF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ED6C1CE1-A800-4F70-B1A5-DE7C663A720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4F6C2048-C1B7-437A-9A47-3A5E34A25BA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4"/>
          <p:cNvGrpSpPr>
            <a:grpSpLocks/>
          </p:cNvGrpSpPr>
          <p:nvPr/>
        </p:nvGrpSpPr>
        <p:grpSpPr bwMode="auto">
          <a:xfrm>
            <a:off x="0" y="1428750"/>
            <a:ext cx="9142413" cy="152400"/>
            <a:chOff x="0" y="900"/>
            <a:chExt cx="5759" cy="96"/>
          </a:xfrm>
        </p:grpSpPr>
        <p:sp>
          <p:nvSpPr>
            <p:cNvPr id="2" name="Rectangle 2"/>
            <p:cNvSpPr>
              <a:spLocks noChangeArrowheads="1"/>
            </p:cNvSpPr>
            <p:nvPr/>
          </p:nvSpPr>
          <p:spPr bwMode="ltGray">
            <a:xfrm>
              <a:off x="0" y="900"/>
              <a:ext cx="5759"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3" name="Rectangle 3"/>
            <p:cNvSpPr>
              <a:spLocks noChangeArrowheads="1"/>
            </p:cNvSpPr>
            <p:nvPr/>
          </p:nvSpPr>
          <p:spPr bwMode="ltGray">
            <a:xfrm>
              <a:off x="0" y="972"/>
              <a:ext cx="5759"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1027" name="Rectangle 5"/>
          <p:cNvSpPr>
            <a:spLocks noGrp="1" noChangeArrowheads="1"/>
          </p:cNvSpPr>
          <p:nvPr>
            <p:ph type="title"/>
          </p:nvPr>
        </p:nvSpPr>
        <p:spPr bwMode="auto">
          <a:xfrm>
            <a:off x="609600" y="228600"/>
            <a:ext cx="7848600" cy="1143000"/>
          </a:xfrm>
          <a:prstGeom prst="rect">
            <a:avLst/>
          </a:prstGeom>
          <a:noFill/>
          <a:ln w="9525">
            <a:noFill/>
            <a:miter lim="800000"/>
            <a:headEnd/>
            <a:tailEnd/>
          </a:ln>
        </p:spPr>
        <p:txBody>
          <a:bodyPr vert="horz" wrap="square" lIns="92075" tIns="46038" rIns="92075" bIns="46038" numCol="1" anchor="b" anchorCtr="0" compatLnSpc="1">
            <a:prstTxWarp prst="textNoShape">
              <a:avLst/>
            </a:prstTxWarp>
          </a:bodyPr>
          <a:lstStyle/>
          <a:p>
            <a:pPr lvl="0"/>
            <a:r>
              <a:rPr lang="en-US"/>
              <a:t>Click to edit Master title style</a:t>
            </a:r>
          </a:p>
        </p:txBody>
      </p:sp>
      <p:sp>
        <p:nvSpPr>
          <p:cNvPr id="1028" name="Rectangle 6"/>
          <p:cNvSpPr>
            <a:spLocks noGrp="1" noChangeArrowheads="1"/>
          </p:cNvSpPr>
          <p:nvPr>
            <p:ph type="body" idx="1"/>
          </p:nvPr>
        </p:nvSpPr>
        <p:spPr bwMode="auto">
          <a:xfrm>
            <a:off x="609600" y="1981200"/>
            <a:ext cx="78486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1" name="Rectangle 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defRPr sz="1400"/>
            </a:lvl1pPr>
          </a:lstStyle>
          <a:p>
            <a:pPr>
              <a:defRPr/>
            </a:pPr>
            <a:endParaRPr lang="en-US"/>
          </a:p>
        </p:txBody>
      </p:sp>
      <p:sp>
        <p:nvSpPr>
          <p:cNvPr id="1032"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pPr>
              <a:defRPr/>
            </a:pPr>
            <a:endParaRPr lang="en-US"/>
          </a:p>
        </p:txBody>
      </p:sp>
      <p:sp>
        <p:nvSpPr>
          <p:cNvPr id="1033" name="Rectangle 9"/>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pPr>
              <a:defRPr/>
            </a:pPr>
            <a:fld id="{2084F7B3-07D9-4392-9F17-B896F19329D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07"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Monotype Sort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tx2"/>
        </a:buClr>
        <a:buSzPct val="65000"/>
        <a:buFont typeface="Monotype Sorts" pitchFamily="2" charset="2"/>
        <a:buChar char="l"/>
        <a:defRPr sz="2000">
          <a:solidFill>
            <a:schemeClr val="tx1"/>
          </a:solidFill>
          <a:latin typeface="+mn-lt"/>
          <a:cs typeface="+mn-cs"/>
        </a:defRPr>
      </a:lvl4pPr>
      <a:lvl5pPr marL="20574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5pPr>
      <a:lvl6pPr marL="25146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6pPr>
      <a:lvl7pPr marL="29718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7pPr>
      <a:lvl8pPr marL="34290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8pPr>
      <a:lvl9pPr marL="38862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1295400"/>
            <a:ext cx="8001000" cy="1981200"/>
          </a:xfrm>
          <a:noFill/>
        </p:spPr>
        <p:txBody>
          <a:bodyPr/>
          <a:lstStyle/>
          <a:p>
            <a:r>
              <a:rPr lang="en-US" sz="4600" dirty="0"/>
              <a:t>NEW FOUNDATIONS</a:t>
            </a:r>
            <a:br>
              <a:rPr lang="en-US" sz="4600" dirty="0"/>
            </a:br>
            <a:r>
              <a:rPr lang="en-US" sz="4600" dirty="0"/>
              <a:t>FOR IMPERATIVE LOGIC IV:</a:t>
            </a:r>
            <a:br>
              <a:rPr lang="en-US" sz="4600" dirty="0"/>
            </a:br>
            <a:r>
              <a:rPr lang="en-US" sz="4600" dirty="0"/>
              <a:t> NATURAL DEDUCTION</a:t>
            </a:r>
          </a:p>
        </p:txBody>
      </p:sp>
      <p:sp>
        <p:nvSpPr>
          <p:cNvPr id="3075" name="Rectangle 3"/>
          <p:cNvSpPr>
            <a:spLocks noGrp="1" noChangeArrowheads="1"/>
          </p:cNvSpPr>
          <p:nvPr>
            <p:ph type="subTitle" idx="1"/>
          </p:nvPr>
        </p:nvSpPr>
        <p:spPr>
          <a:xfrm>
            <a:off x="990600" y="3429000"/>
            <a:ext cx="7543800" cy="2895600"/>
          </a:xfrm>
          <a:noFill/>
        </p:spPr>
        <p:txBody>
          <a:bodyPr/>
          <a:lstStyle/>
          <a:p>
            <a:endParaRPr lang="en-US" sz="1800" dirty="0">
              <a:solidFill>
                <a:schemeClr val="folHlink"/>
              </a:solidFill>
              <a:latin typeface="Arial" charset="0"/>
            </a:endParaRPr>
          </a:p>
          <a:p>
            <a:r>
              <a:rPr lang="en-US" dirty="0">
                <a:solidFill>
                  <a:schemeClr val="folHlink"/>
                </a:solidFill>
              </a:rPr>
              <a:t>Peter B. M. Vranas</a:t>
            </a:r>
          </a:p>
          <a:p>
            <a:r>
              <a:rPr lang="en-US" dirty="0">
                <a:solidFill>
                  <a:schemeClr val="folHlink"/>
                </a:solidFill>
              </a:rPr>
              <a:t>vranas@wisc.edu</a:t>
            </a:r>
            <a:endParaRPr lang="en-US" sz="400" dirty="0">
              <a:solidFill>
                <a:schemeClr val="folHlink"/>
              </a:solidFill>
            </a:endParaRPr>
          </a:p>
          <a:p>
            <a:r>
              <a:rPr lang="en-US" dirty="0">
                <a:solidFill>
                  <a:schemeClr val="folHlink"/>
                </a:solidFill>
              </a:rPr>
              <a:t>University of Wisconsin-Madison</a:t>
            </a:r>
          </a:p>
          <a:p>
            <a:endParaRPr lang="en-US" sz="2600" dirty="0">
              <a:solidFill>
                <a:schemeClr val="folHlink"/>
              </a:solidFill>
            </a:endParaRPr>
          </a:p>
          <a:p>
            <a:r>
              <a:rPr lang="en-US" sz="2400" dirty="0">
                <a:solidFill>
                  <a:schemeClr val="folHlink"/>
                </a:solidFill>
              </a:rPr>
              <a:t>2 May 2014</a:t>
            </a:r>
          </a:p>
        </p:txBody>
      </p:sp>
    </p:spTree>
  </p:cSld>
  <p:clrMapOvr>
    <a:overrideClrMapping bg1="dk2" tx1="lt1" bg2="dk1" tx2="lt2" accent1="accent1" accent2="accent2" accent3="accent3" accent4="accent4" accent5="accent5" accent6="accent6" hlink="hlink" folHlink="folHlink"/>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685800" y="228600"/>
            <a:ext cx="8153400" cy="1143000"/>
          </a:xfrm>
          <a:noFill/>
        </p:spPr>
        <p:txBody>
          <a:bodyPr/>
          <a:lstStyle/>
          <a:p>
            <a:r>
              <a:rPr lang="en-US" dirty="0"/>
              <a:t>INTRODUCTION</a:t>
            </a:r>
          </a:p>
        </p:txBody>
      </p:sp>
      <p:sp>
        <p:nvSpPr>
          <p:cNvPr id="162819" name="Rectangle 3"/>
          <p:cNvSpPr>
            <a:spLocks noGrp="1" noChangeArrowheads="1"/>
          </p:cNvSpPr>
          <p:nvPr>
            <p:ph type="body" idx="1"/>
          </p:nvPr>
        </p:nvSpPr>
        <p:spPr>
          <a:xfrm>
            <a:off x="533400" y="1752600"/>
            <a:ext cx="8382000" cy="4114800"/>
          </a:xfrm>
          <a:noFill/>
        </p:spPr>
        <p:txBody>
          <a:bodyPr/>
          <a:lstStyle/>
          <a:p>
            <a:pPr>
              <a:lnSpc>
                <a:spcPts val="3800"/>
              </a:lnSpc>
              <a:spcBef>
                <a:spcPts val="0"/>
              </a:spcBef>
            </a:pPr>
            <a:r>
              <a:rPr lang="en-US" dirty="0"/>
              <a:t>An advisor proposes this argument to a student:</a:t>
            </a:r>
          </a:p>
          <a:p>
            <a:pPr>
              <a:lnSpc>
                <a:spcPts val="3800"/>
              </a:lnSpc>
              <a:spcBef>
                <a:spcPts val="0"/>
              </a:spcBef>
              <a:buNone/>
              <a:tabLst>
                <a:tab pos="514350" algn="l"/>
              </a:tabLst>
            </a:pPr>
            <a:r>
              <a:rPr lang="en-US" dirty="0"/>
              <a:t>	Take course A or B exactly if you take C or D.</a:t>
            </a:r>
          </a:p>
          <a:p>
            <a:pPr>
              <a:lnSpc>
                <a:spcPts val="3800"/>
              </a:lnSpc>
              <a:spcBef>
                <a:spcPts val="0"/>
              </a:spcBef>
              <a:buNone/>
              <a:tabLst>
                <a:tab pos="514350" algn="l"/>
              </a:tabLst>
            </a:pPr>
            <a:r>
              <a:rPr lang="en-US" dirty="0"/>
              <a:t>	So: If you take A but not C, take D.</a:t>
            </a:r>
          </a:p>
          <a:p>
            <a:pPr>
              <a:lnSpc>
                <a:spcPts val="3800"/>
              </a:lnSpc>
              <a:spcBef>
                <a:spcPts val="0"/>
              </a:spcBef>
            </a:pPr>
            <a:r>
              <a:rPr lang="en-US" dirty="0"/>
              <a:t>Is this argument valid? Answer in three steps.</a:t>
            </a:r>
          </a:p>
          <a:p>
            <a:pPr>
              <a:lnSpc>
                <a:spcPts val="3800"/>
              </a:lnSpc>
              <a:spcBef>
                <a:spcPts val="0"/>
              </a:spcBef>
              <a:buNone/>
            </a:pPr>
            <a:r>
              <a:rPr lang="en-US" dirty="0"/>
              <a:t>	</a:t>
            </a:r>
            <a:r>
              <a:rPr lang="en-US" u="sng" dirty="0"/>
              <a:t>Step 1</a:t>
            </a:r>
            <a:r>
              <a:rPr lang="en-US" dirty="0"/>
              <a:t>: Introduce a </a:t>
            </a:r>
            <a:r>
              <a:rPr lang="en-US" i="1" dirty="0"/>
              <a:t>formal language</a:t>
            </a:r>
            <a:r>
              <a:rPr lang="en-US" dirty="0"/>
              <a:t> and translate into it from English.</a:t>
            </a:r>
          </a:p>
          <a:p>
            <a:pPr>
              <a:lnSpc>
                <a:spcPts val="3800"/>
              </a:lnSpc>
              <a:spcBef>
                <a:spcPts val="0"/>
              </a:spcBef>
              <a:buNone/>
            </a:pPr>
            <a:r>
              <a:rPr lang="en-US" dirty="0"/>
              <a:t>	</a:t>
            </a:r>
            <a:r>
              <a:rPr lang="en-US" u="sng" dirty="0"/>
              <a:t>Step 2</a:t>
            </a:r>
            <a:r>
              <a:rPr lang="en-US" dirty="0"/>
              <a:t>: Introduce </a:t>
            </a:r>
            <a:r>
              <a:rPr lang="en-US" i="1" dirty="0"/>
              <a:t>interpretations</a:t>
            </a:r>
            <a:r>
              <a:rPr lang="en-US" dirty="0"/>
              <a:t> of the language and define validity.</a:t>
            </a:r>
          </a:p>
          <a:p>
            <a:pPr>
              <a:lnSpc>
                <a:spcPts val="3800"/>
              </a:lnSpc>
              <a:spcBef>
                <a:spcPts val="0"/>
              </a:spcBef>
              <a:buNone/>
            </a:pPr>
            <a:r>
              <a:rPr lang="en-US" dirty="0"/>
              <a:t>	</a:t>
            </a:r>
            <a:r>
              <a:rPr lang="en-US" u="sng" dirty="0"/>
              <a:t>Step 3</a:t>
            </a:r>
            <a:r>
              <a:rPr lang="en-US" dirty="0"/>
              <a:t>: Introduce a </a:t>
            </a:r>
            <a:r>
              <a:rPr lang="en-US" i="1" dirty="0"/>
              <a:t>natural deduction system </a:t>
            </a:r>
            <a:r>
              <a:rPr lang="en-US" dirty="0"/>
              <a:t>to derive the conclusion from the premises.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28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28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281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281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6281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6281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62819">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62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autoUpdateAnimBg="0"/>
      <p:bldP spid="16281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09600" y="228600"/>
            <a:ext cx="8229600" cy="1143000"/>
          </a:xfrm>
          <a:noFill/>
        </p:spPr>
        <p:txBody>
          <a:bodyPr/>
          <a:lstStyle/>
          <a:p>
            <a:r>
              <a:rPr lang="en-US"/>
              <a:t>OVERVIEW</a:t>
            </a:r>
          </a:p>
        </p:txBody>
      </p:sp>
      <p:sp>
        <p:nvSpPr>
          <p:cNvPr id="6147" name="Rectangle 3"/>
          <p:cNvSpPr>
            <a:spLocks noGrp="1" noChangeArrowheads="1"/>
          </p:cNvSpPr>
          <p:nvPr>
            <p:ph type="body" idx="1"/>
          </p:nvPr>
        </p:nvSpPr>
        <p:spPr>
          <a:xfrm>
            <a:off x="685800" y="1676400"/>
            <a:ext cx="8229600" cy="4191000"/>
          </a:xfrm>
          <a:noFill/>
        </p:spPr>
        <p:txBody>
          <a:bodyPr/>
          <a:lstStyle/>
          <a:p>
            <a:pPr marL="0" indent="0" algn="ctr">
              <a:lnSpc>
                <a:spcPct val="90000"/>
              </a:lnSpc>
              <a:spcBef>
                <a:spcPct val="17000"/>
              </a:spcBef>
              <a:buFont typeface="Monotype Sorts" pitchFamily="2" charset="2"/>
              <a:buNone/>
            </a:pPr>
            <a:endParaRPr lang="en-US" sz="400" u="sng" dirty="0"/>
          </a:p>
          <a:p>
            <a:pPr marL="0" indent="0" algn="ctr">
              <a:lnSpc>
                <a:spcPct val="90000"/>
              </a:lnSpc>
              <a:spcBef>
                <a:spcPct val="17000"/>
              </a:spcBef>
              <a:buFont typeface="Monotype Sorts" pitchFamily="2" charset="2"/>
              <a:buNone/>
            </a:pPr>
            <a:endParaRPr lang="en-US" sz="400" u="sng" dirty="0"/>
          </a:p>
          <a:p>
            <a:pPr marL="0" indent="0" algn="ctr">
              <a:lnSpc>
                <a:spcPct val="90000"/>
              </a:lnSpc>
              <a:spcBef>
                <a:spcPct val="17000"/>
              </a:spcBef>
              <a:buFont typeface="Monotype Sorts" pitchFamily="2" charset="2"/>
              <a:buNone/>
            </a:pPr>
            <a:endParaRPr lang="en-US" sz="400" u="sng" dirty="0"/>
          </a:p>
          <a:p>
            <a:pPr marL="0" indent="0" algn="ctr">
              <a:lnSpc>
                <a:spcPct val="90000"/>
              </a:lnSpc>
              <a:spcBef>
                <a:spcPct val="17000"/>
              </a:spcBef>
              <a:buFont typeface="Monotype Sorts" pitchFamily="2" charset="2"/>
              <a:buNone/>
            </a:pPr>
            <a:r>
              <a:rPr lang="en-US" u="sng" dirty="0"/>
              <a:t>Part 1</a:t>
            </a:r>
            <a:r>
              <a:rPr lang="en-US" dirty="0"/>
              <a:t>:</a:t>
            </a:r>
          </a:p>
          <a:p>
            <a:pPr marL="0" indent="0" algn="ctr">
              <a:lnSpc>
                <a:spcPct val="90000"/>
              </a:lnSpc>
              <a:spcBef>
                <a:spcPct val="17000"/>
              </a:spcBef>
              <a:buNone/>
            </a:pPr>
            <a:r>
              <a:rPr lang="it-IT" dirty="0"/>
              <a:t>SENTENTIAL PURE</a:t>
            </a:r>
          </a:p>
          <a:p>
            <a:pPr marL="0" indent="0" algn="ctr">
              <a:lnSpc>
                <a:spcPct val="90000"/>
              </a:lnSpc>
              <a:spcBef>
                <a:spcPct val="17000"/>
              </a:spcBef>
              <a:buNone/>
            </a:pPr>
            <a:r>
              <a:rPr lang="it-IT" dirty="0"/>
              <a:t>IMPERATIVE LOGIC</a:t>
            </a:r>
          </a:p>
          <a:p>
            <a:pPr marL="0" indent="0" algn="ctr">
              <a:lnSpc>
                <a:spcPct val="90000"/>
              </a:lnSpc>
              <a:spcBef>
                <a:spcPct val="17000"/>
              </a:spcBef>
              <a:buNone/>
            </a:pPr>
            <a:r>
              <a:rPr lang="it-IT" dirty="0"/>
              <a:t>(SPIL)</a:t>
            </a:r>
            <a:endParaRPr lang="en-US" dirty="0"/>
          </a:p>
          <a:p>
            <a:pPr marL="0" indent="0" algn="ctr">
              <a:lnSpc>
                <a:spcPct val="90000"/>
              </a:lnSpc>
              <a:spcBef>
                <a:spcPct val="17000"/>
              </a:spcBef>
              <a:buFont typeface="Monotype Sorts" pitchFamily="2" charset="2"/>
              <a:buNone/>
            </a:pPr>
            <a:endParaRPr lang="en-US" sz="400" dirty="0"/>
          </a:p>
          <a:p>
            <a:pPr marL="0" indent="0" algn="ctr">
              <a:lnSpc>
                <a:spcPct val="90000"/>
              </a:lnSpc>
              <a:spcBef>
                <a:spcPct val="17000"/>
              </a:spcBef>
              <a:buFont typeface="Monotype Sorts" pitchFamily="2" charset="2"/>
              <a:buNone/>
            </a:pPr>
            <a:endParaRPr lang="en-US" sz="400" dirty="0"/>
          </a:p>
          <a:p>
            <a:pPr marL="0" indent="0" algn="ctr">
              <a:lnSpc>
                <a:spcPct val="90000"/>
              </a:lnSpc>
              <a:spcBef>
                <a:spcPct val="17000"/>
              </a:spcBef>
              <a:buFont typeface="Monotype Sorts" pitchFamily="2" charset="2"/>
              <a:buNone/>
            </a:pPr>
            <a:endParaRPr lang="en-US" sz="400" dirty="0"/>
          </a:p>
          <a:p>
            <a:pPr marL="0" indent="0" algn="ctr">
              <a:lnSpc>
                <a:spcPct val="90000"/>
              </a:lnSpc>
              <a:spcBef>
                <a:spcPct val="17000"/>
              </a:spcBef>
              <a:buFont typeface="Monotype Sorts" pitchFamily="2" charset="2"/>
              <a:buNone/>
            </a:pPr>
            <a:r>
              <a:rPr lang="en-US" u="sng" dirty="0"/>
              <a:t>Part 2</a:t>
            </a:r>
            <a:r>
              <a:rPr lang="en-US" dirty="0"/>
              <a:t>:</a:t>
            </a:r>
          </a:p>
          <a:p>
            <a:pPr marL="0" indent="0" algn="ctr">
              <a:lnSpc>
                <a:spcPct val="90000"/>
              </a:lnSpc>
              <a:spcBef>
                <a:spcPct val="17000"/>
              </a:spcBef>
              <a:buNone/>
            </a:pPr>
            <a:r>
              <a:rPr lang="it-IT" dirty="0"/>
              <a:t>QUANTIFIED PURE</a:t>
            </a:r>
          </a:p>
          <a:p>
            <a:pPr marL="0" indent="0" algn="ctr">
              <a:lnSpc>
                <a:spcPct val="90000"/>
              </a:lnSpc>
              <a:spcBef>
                <a:spcPct val="17000"/>
              </a:spcBef>
              <a:buNone/>
            </a:pPr>
            <a:r>
              <a:rPr lang="it-IT" dirty="0"/>
              <a:t>IMPERATIVE LOGIC</a:t>
            </a:r>
          </a:p>
          <a:p>
            <a:pPr marL="0" indent="0" algn="ctr">
              <a:lnSpc>
                <a:spcPct val="90000"/>
              </a:lnSpc>
              <a:spcBef>
                <a:spcPct val="17000"/>
              </a:spcBef>
              <a:buNone/>
            </a:pPr>
            <a:r>
              <a:rPr lang="it-IT" dirty="0"/>
              <a:t>(QPIL)</a:t>
            </a:r>
            <a:endParaRPr lang="en-US" dirty="0"/>
          </a:p>
          <a:p>
            <a:pPr marL="0" indent="0" algn="ctr">
              <a:lnSpc>
                <a:spcPct val="90000"/>
              </a:lnSpc>
              <a:spcBef>
                <a:spcPct val="17000"/>
              </a:spcBef>
              <a:buFont typeface="Monotype Sorts" pitchFamily="2" charset="2"/>
              <a:buNone/>
            </a:pPr>
            <a:endParaRPr lang="en-US" sz="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342900"/>
            <a:ext cx="8610600" cy="1028700"/>
          </a:xfrm>
          <a:noFill/>
        </p:spPr>
        <p:txBody>
          <a:bodyPr/>
          <a:lstStyle/>
          <a:p>
            <a:r>
              <a:rPr lang="en-US" dirty="0"/>
              <a:t>SPIL: SYNTAX</a:t>
            </a:r>
          </a:p>
        </p:txBody>
      </p:sp>
      <p:sp>
        <p:nvSpPr>
          <p:cNvPr id="13315" name="Rectangle 3"/>
          <p:cNvSpPr>
            <a:spLocks noGrp="1" noChangeArrowheads="1"/>
          </p:cNvSpPr>
          <p:nvPr>
            <p:ph type="body" idx="1"/>
          </p:nvPr>
        </p:nvSpPr>
        <p:spPr>
          <a:xfrm>
            <a:off x="381000" y="1752600"/>
            <a:ext cx="8610600" cy="4114800"/>
          </a:xfrm>
        </p:spPr>
        <p:txBody>
          <a:bodyPr/>
          <a:lstStyle/>
          <a:p>
            <a:pPr>
              <a:lnSpc>
                <a:spcPts val="3500"/>
              </a:lnSpc>
              <a:spcBef>
                <a:spcPts val="0"/>
              </a:spcBef>
            </a:pPr>
            <a:r>
              <a:rPr lang="en-US" u="sng" dirty="0"/>
              <a:t>List of symbols</a:t>
            </a:r>
            <a:r>
              <a:rPr lang="en-US" dirty="0"/>
              <a:t>: !, ~, &amp;, </a:t>
            </a:r>
            <a:r>
              <a:rPr lang="en-US" dirty="0">
                <a:sym typeface="Symbol"/>
              </a:rPr>
              <a:t></a:t>
            </a:r>
            <a:r>
              <a:rPr lang="en-US" dirty="0"/>
              <a:t>, </a:t>
            </a:r>
            <a:r>
              <a:rPr lang="en-US" dirty="0">
                <a:sym typeface="Symbol"/>
              </a:rPr>
              <a:t></a:t>
            </a:r>
            <a:r>
              <a:rPr lang="en-US" dirty="0"/>
              <a:t>, </a:t>
            </a:r>
            <a:r>
              <a:rPr lang="en-US" dirty="0">
                <a:sym typeface="Symbol"/>
              </a:rPr>
              <a:t></a:t>
            </a:r>
            <a:r>
              <a:rPr lang="en-US" dirty="0"/>
              <a:t>, (, ), </a:t>
            </a:r>
            <a:r>
              <a:rPr lang="en-US" i="1" dirty="0"/>
              <a:t>A</a:t>
            </a:r>
            <a:r>
              <a:rPr lang="en-US" dirty="0"/>
              <a:t>, </a:t>
            </a:r>
            <a:r>
              <a:rPr lang="en-US" i="1" dirty="0"/>
              <a:t>B</a:t>
            </a:r>
            <a:r>
              <a:rPr lang="en-US" dirty="0"/>
              <a:t>, …</a:t>
            </a:r>
          </a:p>
          <a:p>
            <a:pPr>
              <a:lnSpc>
                <a:spcPts val="3500"/>
              </a:lnSpc>
              <a:spcBef>
                <a:spcPts val="0"/>
              </a:spcBef>
            </a:pPr>
            <a:r>
              <a:rPr lang="en-US" u="sng" dirty="0"/>
              <a:t>Declarative sentences</a:t>
            </a:r>
            <a:r>
              <a:rPr lang="en-US" dirty="0"/>
              <a:t> are built up from sentence letters; e.g., (</a:t>
            </a:r>
            <a:r>
              <a:rPr lang="en-US" i="1" dirty="0"/>
              <a:t>A</a:t>
            </a:r>
            <a:r>
              <a:rPr lang="en-US" dirty="0"/>
              <a:t> </a:t>
            </a:r>
            <a:r>
              <a:rPr lang="en-US" dirty="0">
                <a:sym typeface="Symbol"/>
              </a:rPr>
              <a:t></a:t>
            </a:r>
            <a:r>
              <a:rPr lang="en-US" dirty="0"/>
              <a:t> </a:t>
            </a:r>
            <a:r>
              <a:rPr lang="en-US" i="1" dirty="0"/>
              <a:t>B</a:t>
            </a:r>
            <a:r>
              <a:rPr lang="en-US" dirty="0"/>
              <a:t>) &amp; </a:t>
            </a:r>
            <a:r>
              <a:rPr lang="en-US" i="1" dirty="0"/>
              <a:t>C</a:t>
            </a:r>
            <a:r>
              <a:rPr lang="en-US" dirty="0"/>
              <a:t>. </a:t>
            </a:r>
            <a:r>
              <a:rPr lang="en-US" u="sng" dirty="0"/>
              <a:t>Imperative sentences</a:t>
            </a:r>
            <a:r>
              <a:rPr lang="en-US" dirty="0"/>
              <a:t> are formed by using ‘!’ (“let it be the case that”).</a:t>
            </a:r>
          </a:p>
          <a:p>
            <a:pPr>
              <a:lnSpc>
                <a:spcPts val="3500"/>
              </a:lnSpc>
              <a:spcBef>
                <a:spcPts val="0"/>
              </a:spcBef>
            </a:pPr>
            <a:r>
              <a:rPr lang="en-US" u="sng" dirty="0"/>
              <a:t>Rule 1</a:t>
            </a:r>
            <a:r>
              <a:rPr lang="en-US" dirty="0"/>
              <a:t>: If </a:t>
            </a:r>
            <a:r>
              <a:rPr lang="en-US" i="1" dirty="0"/>
              <a:t>p</a:t>
            </a:r>
            <a:r>
              <a:rPr lang="en-US" dirty="0"/>
              <a:t> is a declarative sentence, then</a:t>
            </a:r>
            <a:r>
              <a:rPr lang="en-US" sz="2000" dirty="0"/>
              <a:t> </a:t>
            </a:r>
            <a:r>
              <a:rPr lang="en-US" dirty="0"/>
              <a:t>!</a:t>
            </a:r>
            <a:r>
              <a:rPr lang="en-US" i="1" dirty="0"/>
              <a:t>p</a:t>
            </a:r>
            <a:r>
              <a:rPr lang="en-US" dirty="0"/>
              <a:t> is an imperative sentence. E.g.: if </a:t>
            </a:r>
            <a:r>
              <a:rPr lang="en-US" i="1" dirty="0"/>
              <a:t>C</a:t>
            </a:r>
            <a:r>
              <a:rPr lang="en-US" dirty="0"/>
              <a:t> is “you confess”, !</a:t>
            </a:r>
            <a:r>
              <a:rPr lang="en-US" i="1" dirty="0"/>
              <a:t>C</a:t>
            </a:r>
            <a:r>
              <a:rPr lang="en-US" dirty="0"/>
              <a:t> is “let it be the case that you confess”.</a:t>
            </a:r>
          </a:p>
          <a:p>
            <a:pPr>
              <a:lnSpc>
                <a:spcPts val="3500"/>
              </a:lnSpc>
              <a:spcBef>
                <a:spcPts val="0"/>
              </a:spcBef>
            </a:pPr>
            <a:r>
              <a:rPr lang="en-US" u="sng" dirty="0"/>
              <a:t>Rule 2</a:t>
            </a:r>
            <a:r>
              <a:rPr lang="en-US" dirty="0"/>
              <a:t>: If</a:t>
            </a:r>
            <a:r>
              <a:rPr lang="en-US" i="1" dirty="0"/>
              <a:t> </a:t>
            </a:r>
            <a:r>
              <a:rPr lang="en-US" i="1" dirty="0" err="1"/>
              <a:t>i</a:t>
            </a:r>
            <a:r>
              <a:rPr lang="en-US" dirty="0"/>
              <a:t> and </a:t>
            </a:r>
            <a:r>
              <a:rPr lang="en-US" i="1" dirty="0"/>
              <a:t>j</a:t>
            </a:r>
            <a:r>
              <a:rPr lang="en-US" dirty="0"/>
              <a:t> are imperative sentences, then ~</a:t>
            </a:r>
            <a:r>
              <a:rPr lang="en-US" i="1" dirty="0" err="1"/>
              <a:t>i</a:t>
            </a:r>
            <a:r>
              <a:rPr lang="en-US" dirty="0"/>
              <a:t>, (</a:t>
            </a:r>
            <a:r>
              <a:rPr lang="en-US" i="1" dirty="0" err="1"/>
              <a:t>i</a:t>
            </a:r>
            <a:r>
              <a:rPr lang="en-US" dirty="0"/>
              <a:t> &amp; </a:t>
            </a:r>
            <a:r>
              <a:rPr lang="en-US" i="1" dirty="0"/>
              <a:t>j</a:t>
            </a:r>
            <a:r>
              <a:rPr lang="en-US" dirty="0"/>
              <a:t>), and (</a:t>
            </a:r>
            <a:r>
              <a:rPr lang="en-US" i="1" dirty="0" err="1"/>
              <a:t>i</a:t>
            </a:r>
            <a:r>
              <a:rPr lang="en-US" i="1" dirty="0"/>
              <a:t> </a:t>
            </a:r>
            <a:r>
              <a:rPr lang="en-US" dirty="0">
                <a:sym typeface="Symbol"/>
              </a:rPr>
              <a:t></a:t>
            </a:r>
            <a:r>
              <a:rPr lang="en-US" dirty="0"/>
              <a:t> </a:t>
            </a:r>
            <a:r>
              <a:rPr lang="en-US" i="1" dirty="0"/>
              <a:t>j</a:t>
            </a:r>
            <a:r>
              <a:rPr lang="en-US" dirty="0"/>
              <a:t>) are imperative sentences.</a:t>
            </a:r>
          </a:p>
          <a:p>
            <a:pPr>
              <a:lnSpc>
                <a:spcPts val="3500"/>
              </a:lnSpc>
              <a:spcBef>
                <a:spcPts val="0"/>
              </a:spcBef>
              <a:buNone/>
            </a:pPr>
            <a:r>
              <a:rPr lang="en-US" dirty="0"/>
              <a:t>	Don’t repent: ~!</a:t>
            </a:r>
            <a:r>
              <a:rPr lang="en-US" i="1" dirty="0"/>
              <a:t>R</a:t>
            </a:r>
            <a:r>
              <a:rPr lang="en-US" dirty="0">
                <a:sym typeface="Symbol"/>
              </a:rPr>
              <a:t> </a:t>
            </a:r>
            <a:r>
              <a:rPr lang="en-US" dirty="0"/>
              <a:t> !~</a:t>
            </a:r>
            <a:r>
              <a:rPr lang="en-US" i="1" dirty="0"/>
              <a:t>R</a:t>
            </a:r>
            <a:endParaRPr lang="en-US" dirty="0"/>
          </a:p>
          <a:p>
            <a:pPr>
              <a:lnSpc>
                <a:spcPts val="3500"/>
              </a:lnSpc>
              <a:spcBef>
                <a:spcPts val="0"/>
              </a:spcBef>
              <a:buNone/>
            </a:pPr>
            <a:r>
              <a:rPr lang="en-US" dirty="0"/>
              <a:t>	Repent and confess: !</a:t>
            </a:r>
            <a:r>
              <a:rPr lang="en-US" i="1" dirty="0"/>
              <a:t>R</a:t>
            </a:r>
            <a:r>
              <a:rPr lang="en-US" dirty="0"/>
              <a:t> &amp; !</a:t>
            </a:r>
            <a:r>
              <a:rPr lang="en-US" i="1" dirty="0"/>
              <a:t>C</a:t>
            </a:r>
            <a:r>
              <a:rPr lang="en-US" dirty="0">
                <a:sym typeface="Symbol"/>
              </a:rPr>
              <a:t> </a:t>
            </a:r>
            <a:r>
              <a:rPr lang="en-US" dirty="0"/>
              <a:t> !(</a:t>
            </a:r>
            <a:r>
              <a:rPr lang="en-US" i="1" dirty="0"/>
              <a:t>R </a:t>
            </a:r>
            <a:r>
              <a:rPr lang="en-US" dirty="0"/>
              <a:t>&amp;</a:t>
            </a:r>
            <a:r>
              <a:rPr lang="en-US" i="1" dirty="0"/>
              <a:t> C</a:t>
            </a:r>
            <a:r>
              <a:rPr lang="en-US"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3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3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31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31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331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331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33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342900"/>
            <a:ext cx="8610600" cy="1028700"/>
          </a:xfrm>
          <a:noFill/>
        </p:spPr>
        <p:txBody>
          <a:bodyPr/>
          <a:lstStyle/>
          <a:p>
            <a:r>
              <a:rPr lang="en-US" dirty="0"/>
              <a:t>SPIL: SYNTAX</a:t>
            </a:r>
          </a:p>
        </p:txBody>
      </p:sp>
      <p:sp>
        <p:nvSpPr>
          <p:cNvPr id="13315" name="Rectangle 3"/>
          <p:cNvSpPr>
            <a:spLocks noGrp="1" noChangeArrowheads="1"/>
          </p:cNvSpPr>
          <p:nvPr>
            <p:ph type="body" idx="1"/>
          </p:nvPr>
        </p:nvSpPr>
        <p:spPr>
          <a:xfrm>
            <a:off x="304800" y="1752600"/>
            <a:ext cx="8610600" cy="4114800"/>
          </a:xfrm>
        </p:spPr>
        <p:txBody>
          <a:bodyPr/>
          <a:lstStyle/>
          <a:p>
            <a:pPr>
              <a:lnSpc>
                <a:spcPts val="3500"/>
              </a:lnSpc>
              <a:spcBef>
                <a:spcPts val="0"/>
              </a:spcBef>
            </a:pPr>
            <a:r>
              <a:rPr lang="en-US" u="sng" dirty="0"/>
              <a:t>Rule 3</a:t>
            </a:r>
            <a:r>
              <a:rPr lang="en-US" dirty="0"/>
              <a:t>: If </a:t>
            </a:r>
            <a:r>
              <a:rPr lang="en-US" i="1" dirty="0"/>
              <a:t>p</a:t>
            </a:r>
            <a:r>
              <a:rPr lang="en-US" dirty="0"/>
              <a:t> is a declarative sentence and </a:t>
            </a:r>
            <a:r>
              <a:rPr lang="en-US" i="1" dirty="0" err="1"/>
              <a:t>i</a:t>
            </a:r>
            <a:r>
              <a:rPr lang="en-US" dirty="0"/>
              <a:t> is an imperative sentence, then (</a:t>
            </a:r>
            <a:r>
              <a:rPr lang="en-US" i="1" dirty="0"/>
              <a:t>p </a:t>
            </a:r>
            <a:r>
              <a:rPr lang="en-US" dirty="0">
                <a:sym typeface="Symbol"/>
              </a:rPr>
              <a:t></a:t>
            </a:r>
            <a:r>
              <a:rPr lang="en-US" dirty="0"/>
              <a:t> </a:t>
            </a:r>
            <a:r>
              <a:rPr lang="en-US" i="1" dirty="0" err="1"/>
              <a:t>i</a:t>
            </a:r>
            <a:r>
              <a:rPr lang="en-US" dirty="0"/>
              <a:t>), (</a:t>
            </a:r>
            <a:r>
              <a:rPr lang="en-US" i="1" dirty="0" err="1"/>
              <a:t>i</a:t>
            </a:r>
            <a:r>
              <a:rPr lang="en-US" i="1" dirty="0"/>
              <a:t> </a:t>
            </a:r>
            <a:r>
              <a:rPr lang="en-US" dirty="0">
                <a:sym typeface="Symbol"/>
              </a:rPr>
              <a:t></a:t>
            </a:r>
            <a:r>
              <a:rPr lang="en-US" dirty="0"/>
              <a:t> </a:t>
            </a:r>
            <a:r>
              <a:rPr lang="en-US" i="1" dirty="0"/>
              <a:t>p</a:t>
            </a:r>
            <a:r>
              <a:rPr lang="en-US" dirty="0"/>
              <a:t>), (</a:t>
            </a:r>
            <a:r>
              <a:rPr lang="en-US" i="1" dirty="0"/>
              <a:t>p</a:t>
            </a:r>
            <a:r>
              <a:rPr lang="en-US" dirty="0"/>
              <a:t> </a:t>
            </a:r>
            <a:r>
              <a:rPr lang="en-US" dirty="0">
                <a:sym typeface="Symbol"/>
              </a:rPr>
              <a:t></a:t>
            </a:r>
            <a:r>
              <a:rPr lang="en-US" dirty="0"/>
              <a:t> </a:t>
            </a:r>
            <a:r>
              <a:rPr lang="en-US" i="1" dirty="0" err="1"/>
              <a:t>i</a:t>
            </a:r>
            <a:r>
              <a:rPr lang="en-US" dirty="0"/>
              <a:t>), and (</a:t>
            </a:r>
            <a:r>
              <a:rPr lang="en-US" i="1" dirty="0" err="1"/>
              <a:t>i</a:t>
            </a:r>
            <a:r>
              <a:rPr lang="en-US" i="1" dirty="0"/>
              <a:t> </a:t>
            </a:r>
            <a:r>
              <a:rPr lang="en-US" dirty="0">
                <a:sym typeface="Symbol"/>
              </a:rPr>
              <a:t></a:t>
            </a:r>
            <a:r>
              <a:rPr lang="en-US" i="1" dirty="0"/>
              <a:t> p</a:t>
            </a:r>
            <a:r>
              <a:rPr lang="en-US" dirty="0"/>
              <a:t>) are imperative sentences. E.g.:</a:t>
            </a:r>
          </a:p>
          <a:p>
            <a:pPr>
              <a:lnSpc>
                <a:spcPts val="3500"/>
              </a:lnSpc>
              <a:spcBef>
                <a:spcPts val="0"/>
              </a:spcBef>
              <a:buNone/>
              <a:tabLst>
                <a:tab pos="576263" algn="l"/>
              </a:tabLst>
            </a:pPr>
            <a:r>
              <a:rPr lang="en-US" dirty="0"/>
              <a:t>		If you repent, confess: </a:t>
            </a:r>
            <a:r>
              <a:rPr lang="en-US" i="1" dirty="0"/>
              <a:t>R</a:t>
            </a:r>
            <a:r>
              <a:rPr lang="en-US" dirty="0"/>
              <a:t> </a:t>
            </a:r>
            <a:r>
              <a:rPr lang="en-US" dirty="0">
                <a:sym typeface="Symbol"/>
              </a:rPr>
              <a:t></a:t>
            </a:r>
            <a:r>
              <a:rPr lang="en-US" i="1" dirty="0"/>
              <a:t> </a:t>
            </a:r>
            <a:r>
              <a:rPr lang="en-US" dirty="0"/>
              <a:t>!</a:t>
            </a:r>
            <a:r>
              <a:rPr lang="en-US" i="1" dirty="0"/>
              <a:t>C</a:t>
            </a:r>
            <a:endParaRPr lang="en-US" dirty="0"/>
          </a:p>
          <a:p>
            <a:pPr>
              <a:lnSpc>
                <a:spcPts val="3500"/>
              </a:lnSpc>
              <a:spcBef>
                <a:spcPts val="0"/>
              </a:spcBef>
              <a:buNone/>
              <a:tabLst>
                <a:tab pos="576263" algn="l"/>
              </a:tabLst>
            </a:pPr>
            <a:r>
              <a:rPr lang="en-US" dirty="0"/>
              <a:t>		Confess only if you repent: !</a:t>
            </a:r>
            <a:r>
              <a:rPr lang="en-US" i="1" dirty="0"/>
              <a:t>C</a:t>
            </a:r>
            <a:r>
              <a:rPr lang="en-US" dirty="0"/>
              <a:t> </a:t>
            </a:r>
            <a:r>
              <a:rPr lang="en-US" dirty="0">
                <a:sym typeface="Symbol"/>
              </a:rPr>
              <a:t></a:t>
            </a:r>
            <a:r>
              <a:rPr lang="en-US" dirty="0"/>
              <a:t> </a:t>
            </a:r>
            <a:r>
              <a:rPr lang="en-US" i="1" dirty="0"/>
              <a:t>R</a:t>
            </a:r>
            <a:endParaRPr lang="en-US" dirty="0"/>
          </a:p>
          <a:p>
            <a:pPr>
              <a:lnSpc>
                <a:spcPts val="3500"/>
              </a:lnSpc>
              <a:spcBef>
                <a:spcPts val="0"/>
              </a:spcBef>
              <a:buNone/>
              <a:tabLst>
                <a:tab pos="576263" algn="l"/>
              </a:tabLst>
            </a:pPr>
            <a:r>
              <a:rPr lang="en-US" dirty="0"/>
              <a:t>		Confess if and only if you repent: !</a:t>
            </a:r>
            <a:r>
              <a:rPr lang="en-US" i="1" dirty="0"/>
              <a:t>C</a:t>
            </a:r>
            <a:r>
              <a:rPr lang="en-US" dirty="0"/>
              <a:t> </a:t>
            </a:r>
            <a:r>
              <a:rPr lang="en-US" dirty="0">
                <a:sym typeface="Symbol"/>
              </a:rPr>
              <a:t></a:t>
            </a:r>
            <a:r>
              <a:rPr lang="en-US" dirty="0"/>
              <a:t> </a:t>
            </a:r>
            <a:r>
              <a:rPr lang="en-US" i="1" dirty="0"/>
              <a:t>R</a:t>
            </a:r>
            <a:endParaRPr lang="en-US" dirty="0"/>
          </a:p>
          <a:p>
            <a:pPr>
              <a:lnSpc>
                <a:spcPts val="3500"/>
              </a:lnSpc>
              <a:spcBef>
                <a:spcPts val="0"/>
              </a:spcBef>
            </a:pPr>
            <a:r>
              <a:rPr lang="en-US" dirty="0"/>
              <a:t>Contrast </a:t>
            </a:r>
            <a:r>
              <a:rPr lang="en-US" i="1" dirty="0"/>
              <a:t>R</a:t>
            </a:r>
            <a:r>
              <a:rPr lang="en-US" dirty="0"/>
              <a:t> </a:t>
            </a:r>
            <a:r>
              <a:rPr lang="en-US" dirty="0">
                <a:sym typeface="Symbol"/>
              </a:rPr>
              <a:t></a:t>
            </a:r>
            <a:r>
              <a:rPr lang="en-US" i="1" dirty="0"/>
              <a:t> </a:t>
            </a:r>
            <a:r>
              <a:rPr lang="en-US" dirty="0"/>
              <a:t>!</a:t>
            </a:r>
            <a:r>
              <a:rPr lang="en-US" i="1" dirty="0"/>
              <a:t>C </a:t>
            </a:r>
            <a:r>
              <a:rPr lang="en-US" dirty="0"/>
              <a:t>with !(</a:t>
            </a:r>
            <a:r>
              <a:rPr lang="en-US" i="1" dirty="0"/>
              <a:t>R</a:t>
            </a:r>
            <a:r>
              <a:rPr lang="en-US" dirty="0"/>
              <a:t> </a:t>
            </a:r>
            <a:r>
              <a:rPr lang="en-US" dirty="0">
                <a:sym typeface="Symbol"/>
              </a:rPr>
              <a:t></a:t>
            </a:r>
            <a:r>
              <a:rPr lang="en-US" i="1" dirty="0"/>
              <a:t> C</a:t>
            </a:r>
            <a:r>
              <a:rPr lang="en-US" dirty="0"/>
              <a:t>) </a:t>
            </a:r>
            <a:r>
              <a:rPr lang="en-US" dirty="0">
                <a:sym typeface="Symbol"/>
              </a:rPr>
              <a:t> !(~</a:t>
            </a:r>
            <a:r>
              <a:rPr lang="en-US" i="1" dirty="0"/>
              <a:t>R</a:t>
            </a:r>
            <a:r>
              <a:rPr lang="en-US" dirty="0"/>
              <a:t> </a:t>
            </a:r>
            <a:r>
              <a:rPr lang="en-US" dirty="0">
                <a:sym typeface="Symbol"/>
              </a:rPr>
              <a:t></a:t>
            </a:r>
            <a:r>
              <a:rPr lang="en-US" i="1" dirty="0"/>
              <a:t> C</a:t>
            </a:r>
            <a:r>
              <a:rPr lang="en-US" dirty="0"/>
              <a:t>): Either don’t repent or confess</a:t>
            </a:r>
            <a:r>
              <a:rPr lang="en-US" i="1" dirty="0"/>
              <a:t>.</a:t>
            </a:r>
            <a:endParaRPr lang="en-US" dirty="0"/>
          </a:p>
          <a:p>
            <a:pPr>
              <a:lnSpc>
                <a:spcPts val="3500"/>
              </a:lnSpc>
              <a:spcBef>
                <a:spcPts val="0"/>
              </a:spcBef>
            </a:pPr>
            <a:r>
              <a:rPr lang="en-US" dirty="0"/>
              <a:t>A sentence is imperative exactly if it contains ‘!’</a:t>
            </a:r>
            <a:r>
              <a:rPr lang="en-US" i="1" dirty="0"/>
              <a:t>.</a:t>
            </a:r>
            <a:endParaRPr lang="en-US" dirty="0"/>
          </a:p>
          <a:p>
            <a:pPr>
              <a:lnSpc>
                <a:spcPts val="3500"/>
              </a:lnSpc>
              <a:spcBef>
                <a:spcPts val="0"/>
              </a:spcBef>
            </a:pPr>
            <a:r>
              <a:rPr lang="en-US" dirty="0"/>
              <a:t>!</a:t>
            </a:r>
            <a:r>
              <a:rPr lang="en-US" i="1" dirty="0" err="1"/>
              <a:t>i</a:t>
            </a:r>
            <a:r>
              <a:rPr lang="en-US" dirty="0"/>
              <a:t>, </a:t>
            </a:r>
            <a:r>
              <a:rPr lang="en-US" i="1" dirty="0" err="1"/>
              <a:t>i</a:t>
            </a:r>
            <a:r>
              <a:rPr lang="en-US" dirty="0"/>
              <a:t> </a:t>
            </a:r>
            <a:r>
              <a:rPr lang="en-US" dirty="0">
                <a:sym typeface="Symbol"/>
              </a:rPr>
              <a:t></a:t>
            </a:r>
            <a:r>
              <a:rPr lang="en-US" dirty="0"/>
              <a:t> </a:t>
            </a:r>
            <a:r>
              <a:rPr lang="en-US" i="1" dirty="0"/>
              <a:t>j</a:t>
            </a:r>
            <a:r>
              <a:rPr lang="en-US" dirty="0"/>
              <a:t>, </a:t>
            </a:r>
            <a:r>
              <a:rPr lang="en-US" i="1" dirty="0" err="1"/>
              <a:t>i</a:t>
            </a:r>
            <a:r>
              <a:rPr lang="en-US" dirty="0"/>
              <a:t> </a:t>
            </a:r>
            <a:r>
              <a:rPr lang="en-US" dirty="0">
                <a:sym typeface="Symbol"/>
              </a:rPr>
              <a:t></a:t>
            </a:r>
            <a:r>
              <a:rPr lang="en-US" dirty="0"/>
              <a:t> </a:t>
            </a:r>
            <a:r>
              <a:rPr lang="en-US" i="1" dirty="0"/>
              <a:t>j</a:t>
            </a:r>
            <a:r>
              <a:rPr lang="en-US" dirty="0"/>
              <a:t>, </a:t>
            </a:r>
            <a:r>
              <a:rPr lang="en-US" i="1" dirty="0"/>
              <a:t>p</a:t>
            </a:r>
            <a:r>
              <a:rPr lang="en-US" dirty="0"/>
              <a:t> &amp; </a:t>
            </a:r>
            <a:r>
              <a:rPr lang="en-US" i="1" dirty="0" err="1"/>
              <a:t>i</a:t>
            </a:r>
            <a:r>
              <a:rPr lang="en-US" dirty="0"/>
              <a:t>, </a:t>
            </a:r>
            <a:r>
              <a:rPr lang="en-US" i="1" dirty="0"/>
              <a:t>p</a:t>
            </a:r>
            <a:r>
              <a:rPr lang="en-US" dirty="0"/>
              <a:t> </a:t>
            </a:r>
            <a:r>
              <a:rPr lang="en-US" dirty="0">
                <a:sym typeface="Symbol"/>
              </a:rPr>
              <a:t></a:t>
            </a:r>
            <a:r>
              <a:rPr lang="en-US" dirty="0"/>
              <a:t> </a:t>
            </a:r>
            <a:r>
              <a:rPr lang="en-US" i="1" dirty="0" err="1"/>
              <a:t>i</a:t>
            </a:r>
            <a:r>
              <a:rPr lang="en-US" dirty="0"/>
              <a:t> are </a:t>
            </a:r>
            <a:r>
              <a:rPr lang="en-US" i="1" dirty="0"/>
              <a:t>not</a:t>
            </a:r>
            <a:r>
              <a:rPr lang="en-US" dirty="0"/>
              <a:t> sentences.</a:t>
            </a:r>
          </a:p>
          <a:p>
            <a:pPr>
              <a:lnSpc>
                <a:spcPts val="3500"/>
              </a:lnSpc>
              <a:spcBef>
                <a:spcPts val="0"/>
              </a:spcBef>
              <a:buNone/>
            </a:pPr>
            <a:r>
              <a:rPr lang="en-US" dirty="0"/>
              <a:t>	E.g.: !!</a:t>
            </a:r>
            <a:r>
              <a:rPr lang="en-US" i="1" dirty="0"/>
              <a:t>C</a:t>
            </a:r>
            <a:r>
              <a:rPr lang="en-US" dirty="0"/>
              <a:t>, !</a:t>
            </a:r>
            <a:r>
              <a:rPr lang="en-US" i="1" dirty="0"/>
              <a:t>C </a:t>
            </a:r>
            <a:r>
              <a:rPr lang="en-US" dirty="0">
                <a:sym typeface="Symbol"/>
              </a:rPr>
              <a:t></a:t>
            </a:r>
            <a:r>
              <a:rPr lang="en-US" dirty="0"/>
              <a:t> !</a:t>
            </a:r>
            <a:r>
              <a:rPr lang="en-US" i="1" dirty="0"/>
              <a:t>R</a:t>
            </a:r>
            <a:r>
              <a:rPr lang="en-US" dirty="0"/>
              <a:t>, </a:t>
            </a:r>
            <a:r>
              <a:rPr lang="en-US" i="1" dirty="0"/>
              <a:t>C</a:t>
            </a:r>
            <a:r>
              <a:rPr lang="en-US" dirty="0"/>
              <a:t> &amp; !</a:t>
            </a:r>
            <a:r>
              <a:rPr lang="en-US" i="1" dirty="0"/>
              <a:t>R</a:t>
            </a:r>
            <a:r>
              <a:rPr lang="en-US" dirty="0"/>
              <a:t> are not sentences.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3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3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31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31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331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331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331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331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33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839200" cy="1143000"/>
          </a:xfrm>
          <a:noFill/>
        </p:spPr>
        <p:txBody>
          <a:bodyPr/>
          <a:lstStyle/>
          <a:p>
            <a:r>
              <a:rPr lang="en-US"/>
              <a:t>SPIL: </a:t>
            </a:r>
            <a:r>
              <a:rPr lang="en-US" dirty="0"/>
              <a:t>SEMANTICS</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800"/>
              </a:lnSpc>
              <a:spcBef>
                <a:spcPts val="0"/>
              </a:spcBef>
            </a:pPr>
            <a:r>
              <a:rPr lang="en-US" i="1" dirty="0"/>
              <a:t>Declarative</a:t>
            </a:r>
            <a:r>
              <a:rPr lang="en-US" dirty="0"/>
              <a:t> sentences can be </a:t>
            </a:r>
            <a:r>
              <a:rPr lang="en-US" i="1" dirty="0"/>
              <a:t>true</a:t>
            </a:r>
            <a:r>
              <a:rPr lang="en-US" dirty="0"/>
              <a:t> or </a:t>
            </a:r>
            <a:r>
              <a:rPr lang="en-US" i="1" dirty="0"/>
              <a:t>false</a:t>
            </a:r>
            <a:r>
              <a:rPr lang="en-US" dirty="0"/>
              <a:t>.</a:t>
            </a:r>
          </a:p>
          <a:p>
            <a:pPr>
              <a:lnSpc>
                <a:spcPts val="3800"/>
              </a:lnSpc>
              <a:spcBef>
                <a:spcPts val="0"/>
              </a:spcBef>
              <a:buNone/>
            </a:pPr>
            <a:r>
              <a:rPr lang="en-US" i="1" dirty="0"/>
              <a:t>	Imperative </a:t>
            </a:r>
            <a:r>
              <a:rPr lang="en-US" dirty="0"/>
              <a:t>sentences can be </a:t>
            </a:r>
            <a:r>
              <a:rPr lang="en-US" i="1" dirty="0"/>
              <a:t>satisfied</a:t>
            </a:r>
            <a:r>
              <a:rPr lang="en-US" dirty="0"/>
              <a:t>, </a:t>
            </a:r>
            <a:r>
              <a:rPr lang="en-US" i="1" dirty="0"/>
              <a:t>violated</a:t>
            </a:r>
            <a:r>
              <a:rPr lang="en-US" dirty="0"/>
              <a:t>, or </a:t>
            </a:r>
            <a:r>
              <a:rPr lang="en-US" i="1" dirty="0"/>
              <a:t>avoided</a:t>
            </a:r>
            <a:r>
              <a:rPr lang="en-US" dirty="0"/>
              <a:t> (neither satisfied nor violated). E.g.:</a:t>
            </a:r>
          </a:p>
          <a:p>
            <a:pPr>
              <a:lnSpc>
                <a:spcPts val="3800"/>
              </a:lnSpc>
              <a:spcBef>
                <a:spcPts val="0"/>
              </a:spcBef>
              <a:buNone/>
            </a:pPr>
            <a:r>
              <a:rPr lang="en-US" i="1" dirty="0"/>
              <a:t>	G </a:t>
            </a:r>
            <a:r>
              <a:rPr lang="en-US" dirty="0">
                <a:sym typeface="Symbol"/>
              </a:rPr>
              <a:t> </a:t>
            </a:r>
            <a:r>
              <a:rPr lang="en-US" dirty="0"/>
              <a:t>!</a:t>
            </a:r>
            <a:r>
              <a:rPr lang="en-US" i="1" dirty="0"/>
              <a:t>C</a:t>
            </a:r>
            <a:r>
              <a:rPr lang="en-US" dirty="0"/>
              <a:t> is satisfied </a:t>
            </a:r>
            <a:r>
              <a:rPr lang="en-US" dirty="0" err="1"/>
              <a:t>iff</a:t>
            </a:r>
            <a:r>
              <a:rPr lang="en-US" dirty="0"/>
              <a:t> </a:t>
            </a:r>
            <a:r>
              <a:rPr lang="en-US" i="1" dirty="0"/>
              <a:t>G</a:t>
            </a:r>
            <a:r>
              <a:rPr lang="en-US" dirty="0"/>
              <a:t> &amp; </a:t>
            </a:r>
            <a:r>
              <a:rPr lang="en-US" i="1" dirty="0"/>
              <a:t>C</a:t>
            </a:r>
            <a:r>
              <a:rPr lang="en-US" dirty="0"/>
              <a:t> is true, is violated </a:t>
            </a:r>
            <a:r>
              <a:rPr lang="en-US" dirty="0" err="1"/>
              <a:t>iff</a:t>
            </a:r>
            <a:r>
              <a:rPr lang="en-US" dirty="0"/>
              <a:t> </a:t>
            </a:r>
            <a:r>
              <a:rPr lang="en-US" i="1" dirty="0"/>
              <a:t>G</a:t>
            </a:r>
            <a:r>
              <a:rPr lang="en-US" dirty="0"/>
              <a:t> &amp; ~</a:t>
            </a:r>
            <a:r>
              <a:rPr lang="en-US" i="1" dirty="0"/>
              <a:t>C</a:t>
            </a:r>
            <a:r>
              <a:rPr lang="en-US" dirty="0"/>
              <a:t> is true, and is avoided </a:t>
            </a:r>
            <a:r>
              <a:rPr lang="en-US" dirty="0" err="1"/>
              <a:t>iff</a:t>
            </a:r>
            <a:r>
              <a:rPr lang="en-US" dirty="0"/>
              <a:t> ~</a:t>
            </a:r>
            <a:r>
              <a:rPr lang="en-US" i="1" dirty="0"/>
              <a:t>G</a:t>
            </a:r>
            <a:r>
              <a:rPr lang="en-US" dirty="0"/>
              <a:t> is true.</a:t>
            </a:r>
          </a:p>
          <a:p>
            <a:pPr>
              <a:lnSpc>
                <a:spcPts val="3800"/>
              </a:lnSpc>
              <a:spcBef>
                <a:spcPts val="0"/>
              </a:spcBef>
            </a:pPr>
            <a:r>
              <a:rPr lang="en-US" dirty="0"/>
              <a:t>An </a:t>
            </a:r>
            <a:r>
              <a:rPr lang="en-US" i="1" dirty="0"/>
              <a:t>interpretation m</a:t>
            </a:r>
            <a:r>
              <a:rPr lang="en-US" dirty="0"/>
              <a:t> specifies a set of sentence letters (those that are true on the interpretation).</a:t>
            </a:r>
          </a:p>
          <a:p>
            <a:pPr>
              <a:lnSpc>
                <a:spcPts val="3800"/>
              </a:lnSpc>
              <a:spcBef>
                <a:spcPts val="0"/>
              </a:spcBef>
            </a:pPr>
            <a:r>
              <a:rPr lang="en-US" dirty="0"/>
              <a:t>~</a:t>
            </a:r>
            <a:r>
              <a:rPr lang="en-US" i="1" dirty="0"/>
              <a:t>p</a:t>
            </a:r>
            <a:r>
              <a:rPr lang="en-US" dirty="0"/>
              <a:t> is true on </a:t>
            </a:r>
            <a:r>
              <a:rPr lang="en-US" i="1" dirty="0"/>
              <a:t>m</a:t>
            </a:r>
            <a:r>
              <a:rPr lang="en-US" dirty="0"/>
              <a:t> </a:t>
            </a:r>
            <a:r>
              <a:rPr lang="en-US" dirty="0" err="1"/>
              <a:t>iff</a:t>
            </a:r>
            <a:r>
              <a:rPr lang="en-US" dirty="0"/>
              <a:t> </a:t>
            </a:r>
            <a:r>
              <a:rPr lang="en-US" i="1" dirty="0"/>
              <a:t>p</a:t>
            </a:r>
            <a:r>
              <a:rPr lang="en-US" dirty="0"/>
              <a:t> is not true on </a:t>
            </a:r>
            <a:r>
              <a:rPr lang="en-US" i="1" dirty="0"/>
              <a:t>m</a:t>
            </a:r>
            <a:r>
              <a:rPr lang="en-US" dirty="0"/>
              <a:t>, etc.</a:t>
            </a:r>
          </a:p>
          <a:p>
            <a:pPr>
              <a:lnSpc>
                <a:spcPts val="3800"/>
              </a:lnSpc>
              <a:spcBef>
                <a:spcPts val="0"/>
              </a:spcBef>
            </a:pPr>
            <a:r>
              <a:rPr lang="en-US" dirty="0"/>
              <a:t>!</a:t>
            </a:r>
            <a:r>
              <a:rPr lang="en-US" i="1" dirty="0"/>
              <a:t>p</a:t>
            </a:r>
            <a:r>
              <a:rPr lang="en-US" dirty="0"/>
              <a:t> is satisfied on </a:t>
            </a:r>
            <a:r>
              <a:rPr lang="en-US" i="1" dirty="0"/>
              <a:t>m</a:t>
            </a:r>
            <a:r>
              <a:rPr lang="en-US" dirty="0"/>
              <a:t> </a:t>
            </a:r>
            <a:r>
              <a:rPr lang="en-US" dirty="0" err="1"/>
              <a:t>iff</a:t>
            </a:r>
            <a:r>
              <a:rPr lang="en-US" dirty="0"/>
              <a:t> </a:t>
            </a:r>
            <a:r>
              <a:rPr lang="en-US" i="1" dirty="0"/>
              <a:t>p</a:t>
            </a:r>
            <a:r>
              <a:rPr lang="en-US" dirty="0"/>
              <a:t> is true on </a:t>
            </a:r>
            <a:r>
              <a:rPr lang="en-US" i="1" dirty="0"/>
              <a:t>m</a:t>
            </a:r>
            <a:r>
              <a:rPr lang="en-US" dirty="0"/>
              <a:t>.</a:t>
            </a:r>
          </a:p>
          <a:p>
            <a:pPr>
              <a:lnSpc>
                <a:spcPts val="3800"/>
              </a:lnSpc>
              <a:spcBef>
                <a:spcPts val="0"/>
              </a:spcBef>
            </a:pPr>
            <a:r>
              <a:rPr lang="en-US" dirty="0"/>
              <a:t>~</a:t>
            </a:r>
            <a:r>
              <a:rPr lang="en-US" i="1" dirty="0" err="1"/>
              <a:t>i</a:t>
            </a:r>
            <a:r>
              <a:rPr lang="en-US" dirty="0"/>
              <a:t> is satisfied on </a:t>
            </a:r>
            <a:r>
              <a:rPr lang="en-US" i="1" dirty="0"/>
              <a:t>m</a:t>
            </a:r>
            <a:r>
              <a:rPr lang="en-US" dirty="0"/>
              <a:t> </a:t>
            </a:r>
            <a:r>
              <a:rPr lang="en-US" dirty="0" err="1"/>
              <a:t>iff</a:t>
            </a:r>
            <a:r>
              <a:rPr lang="en-US" dirty="0"/>
              <a:t> </a:t>
            </a:r>
            <a:r>
              <a:rPr lang="en-US" i="1" dirty="0" err="1"/>
              <a:t>i</a:t>
            </a:r>
            <a:r>
              <a:rPr lang="en-US" dirty="0"/>
              <a:t> is violated on </a:t>
            </a:r>
            <a:r>
              <a:rPr lang="en-US" i="1" dirty="0"/>
              <a:t>m</a:t>
            </a:r>
            <a:r>
              <a:rPr lang="en-US" dirty="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227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8227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22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685800" y="228600"/>
            <a:ext cx="8153400" cy="1143000"/>
          </a:xfrm>
          <a:noFill/>
        </p:spPr>
        <p:txBody>
          <a:bodyPr/>
          <a:lstStyle/>
          <a:p>
            <a:r>
              <a:rPr lang="en-US" dirty="0"/>
              <a:t>SPIL: SEMANTICS</a:t>
            </a:r>
            <a:endParaRPr lang="en-US" dirty="0">
              <a:solidFill>
                <a:srgbClr val="00CCCC"/>
              </a:solidFill>
            </a:endParaRPr>
          </a:p>
        </p:txBody>
      </p:sp>
      <p:sp>
        <p:nvSpPr>
          <p:cNvPr id="202755" name="Rectangle 3"/>
          <p:cNvSpPr>
            <a:spLocks noGrp="1" noChangeArrowheads="1"/>
          </p:cNvSpPr>
          <p:nvPr>
            <p:ph type="body" idx="1"/>
          </p:nvPr>
        </p:nvSpPr>
        <p:spPr>
          <a:xfrm>
            <a:off x="304800" y="1752600"/>
            <a:ext cx="8686800" cy="4114800"/>
          </a:xfrm>
          <a:noFill/>
        </p:spPr>
        <p:txBody>
          <a:bodyPr/>
          <a:lstStyle/>
          <a:p>
            <a:pPr>
              <a:lnSpc>
                <a:spcPts val="3800"/>
              </a:lnSpc>
              <a:spcBef>
                <a:spcPts val="0"/>
              </a:spcBef>
            </a:pPr>
            <a:r>
              <a:rPr lang="en-US" i="1" dirty="0" err="1"/>
              <a:t>i</a:t>
            </a:r>
            <a:r>
              <a:rPr lang="en-US" i="1" dirty="0"/>
              <a:t> </a:t>
            </a:r>
            <a:r>
              <a:rPr lang="en-US" dirty="0"/>
              <a:t>&amp; </a:t>
            </a:r>
            <a:r>
              <a:rPr lang="en-US" i="1" dirty="0"/>
              <a:t>j </a:t>
            </a:r>
            <a:r>
              <a:rPr lang="en-US" dirty="0"/>
              <a:t>is </a:t>
            </a:r>
            <a:r>
              <a:rPr lang="en-US" i="1" dirty="0"/>
              <a:t>violated </a:t>
            </a:r>
            <a:r>
              <a:rPr lang="en-US" dirty="0"/>
              <a:t>on </a:t>
            </a:r>
            <a:r>
              <a:rPr lang="en-US" i="1" dirty="0"/>
              <a:t>m</a:t>
            </a:r>
            <a:r>
              <a:rPr lang="en-US" dirty="0"/>
              <a:t> </a:t>
            </a:r>
            <a:r>
              <a:rPr lang="en-US" dirty="0" err="1"/>
              <a:t>iff</a:t>
            </a:r>
            <a:r>
              <a:rPr lang="en-US" dirty="0"/>
              <a:t> </a:t>
            </a:r>
            <a:r>
              <a:rPr lang="en-US" i="1" dirty="0" err="1"/>
              <a:t>i</a:t>
            </a:r>
            <a:r>
              <a:rPr lang="en-US" dirty="0"/>
              <a:t> or </a:t>
            </a:r>
            <a:r>
              <a:rPr lang="en-US" i="1" dirty="0"/>
              <a:t>j</a:t>
            </a:r>
            <a:r>
              <a:rPr lang="en-US" dirty="0"/>
              <a:t> is violated on </a:t>
            </a:r>
            <a:r>
              <a:rPr lang="en-US" i="1" dirty="0"/>
              <a:t>m</a:t>
            </a:r>
            <a:r>
              <a:rPr lang="en-US" dirty="0"/>
              <a:t> and is </a:t>
            </a:r>
            <a:r>
              <a:rPr lang="en-US" i="1" dirty="0"/>
              <a:t>avoided </a:t>
            </a:r>
            <a:r>
              <a:rPr lang="en-US" dirty="0"/>
              <a:t>on </a:t>
            </a:r>
            <a:r>
              <a:rPr lang="en-US" i="1" dirty="0"/>
              <a:t>m</a:t>
            </a:r>
            <a:r>
              <a:rPr lang="en-US" dirty="0"/>
              <a:t> </a:t>
            </a:r>
            <a:r>
              <a:rPr lang="en-US" dirty="0" err="1"/>
              <a:t>iff</a:t>
            </a:r>
            <a:r>
              <a:rPr lang="en-US" dirty="0"/>
              <a:t> </a:t>
            </a:r>
            <a:r>
              <a:rPr lang="en-US" i="1" dirty="0" err="1"/>
              <a:t>i</a:t>
            </a:r>
            <a:r>
              <a:rPr lang="en-US" i="1" dirty="0"/>
              <a:t> </a:t>
            </a:r>
            <a:r>
              <a:rPr lang="en-US" dirty="0"/>
              <a:t>and </a:t>
            </a:r>
            <a:r>
              <a:rPr lang="en-US" i="1" dirty="0"/>
              <a:t>j</a:t>
            </a:r>
            <a:r>
              <a:rPr lang="en-US" dirty="0"/>
              <a:t> are avoided on </a:t>
            </a:r>
            <a:r>
              <a:rPr lang="en-US" i="1" dirty="0"/>
              <a:t>m</a:t>
            </a:r>
            <a:r>
              <a:rPr lang="en-US" dirty="0"/>
              <a:t>.</a:t>
            </a:r>
          </a:p>
          <a:p>
            <a:pPr>
              <a:lnSpc>
                <a:spcPts val="3800"/>
              </a:lnSpc>
              <a:spcBef>
                <a:spcPts val="0"/>
              </a:spcBef>
            </a:pPr>
            <a:r>
              <a:rPr lang="en-US" i="1" dirty="0" err="1"/>
              <a:t>i</a:t>
            </a:r>
            <a:r>
              <a:rPr lang="en-US" dirty="0"/>
              <a:t> </a:t>
            </a:r>
            <a:r>
              <a:rPr lang="en-US" dirty="0">
                <a:sym typeface="Symbol"/>
              </a:rPr>
              <a:t></a:t>
            </a:r>
            <a:r>
              <a:rPr lang="en-US" dirty="0"/>
              <a:t> </a:t>
            </a:r>
            <a:r>
              <a:rPr lang="en-US" i="1" dirty="0"/>
              <a:t>j</a:t>
            </a:r>
            <a:r>
              <a:rPr lang="en-US" dirty="0"/>
              <a:t> is satisfied etc. on </a:t>
            </a:r>
            <a:r>
              <a:rPr lang="en-US" i="1" dirty="0"/>
              <a:t>m</a:t>
            </a:r>
            <a:r>
              <a:rPr lang="en-US" dirty="0"/>
              <a:t> </a:t>
            </a:r>
            <a:r>
              <a:rPr lang="en-US" dirty="0" err="1"/>
              <a:t>iff</a:t>
            </a:r>
            <a:r>
              <a:rPr lang="en-US" dirty="0"/>
              <a:t> so is ~(~</a:t>
            </a:r>
            <a:r>
              <a:rPr lang="en-US" i="1" dirty="0" err="1"/>
              <a:t>i</a:t>
            </a:r>
            <a:r>
              <a:rPr lang="en-US" dirty="0"/>
              <a:t> &amp; ~</a:t>
            </a:r>
            <a:r>
              <a:rPr lang="en-US" i="1" dirty="0"/>
              <a:t>j</a:t>
            </a:r>
            <a:r>
              <a:rPr lang="en-US" dirty="0"/>
              <a:t>).</a:t>
            </a:r>
          </a:p>
          <a:p>
            <a:pPr>
              <a:lnSpc>
                <a:spcPts val="3800"/>
              </a:lnSpc>
              <a:spcBef>
                <a:spcPts val="0"/>
              </a:spcBef>
              <a:buNone/>
            </a:pPr>
            <a:r>
              <a:rPr lang="en-US" i="1" dirty="0"/>
              <a:t>	p </a:t>
            </a:r>
            <a:r>
              <a:rPr lang="en-US" dirty="0">
                <a:sym typeface="Symbol"/>
              </a:rPr>
              <a:t></a:t>
            </a:r>
            <a:r>
              <a:rPr lang="en-US" dirty="0"/>
              <a:t> </a:t>
            </a:r>
            <a:r>
              <a:rPr lang="en-US" i="1" dirty="0" err="1"/>
              <a:t>i</a:t>
            </a:r>
            <a:r>
              <a:rPr lang="en-US" dirty="0"/>
              <a:t> is satisfied on </a:t>
            </a:r>
            <a:r>
              <a:rPr lang="en-US" i="1" dirty="0"/>
              <a:t>m</a:t>
            </a:r>
            <a:r>
              <a:rPr lang="en-US" dirty="0"/>
              <a:t> </a:t>
            </a:r>
            <a:r>
              <a:rPr lang="en-US" dirty="0" err="1"/>
              <a:t>iff</a:t>
            </a:r>
            <a:r>
              <a:rPr lang="en-US" dirty="0"/>
              <a:t> so is (</a:t>
            </a:r>
            <a:r>
              <a:rPr lang="en-US" i="1" dirty="0"/>
              <a:t>p</a:t>
            </a:r>
            <a:r>
              <a:rPr lang="en-US" dirty="0"/>
              <a:t> </a:t>
            </a:r>
            <a:r>
              <a:rPr lang="en-US" dirty="0">
                <a:sym typeface="Symbol"/>
              </a:rPr>
              <a:t></a:t>
            </a:r>
            <a:r>
              <a:rPr lang="en-US" dirty="0"/>
              <a:t> </a:t>
            </a:r>
            <a:r>
              <a:rPr lang="en-US" i="1" dirty="0" err="1"/>
              <a:t>i</a:t>
            </a:r>
            <a:r>
              <a:rPr lang="en-US" dirty="0"/>
              <a:t>) &amp; (</a:t>
            </a:r>
            <a:r>
              <a:rPr lang="en-US" i="1" dirty="0" err="1"/>
              <a:t>i</a:t>
            </a:r>
            <a:r>
              <a:rPr lang="en-US" i="1" dirty="0"/>
              <a:t> </a:t>
            </a:r>
            <a:r>
              <a:rPr lang="en-US" dirty="0">
                <a:sym typeface="Symbol"/>
              </a:rPr>
              <a:t></a:t>
            </a:r>
            <a:r>
              <a:rPr lang="en-US" dirty="0"/>
              <a:t> </a:t>
            </a:r>
            <a:r>
              <a:rPr lang="en-US" i="1" dirty="0"/>
              <a:t>p</a:t>
            </a:r>
            <a:r>
              <a:rPr lang="en-US" dirty="0"/>
              <a:t>).</a:t>
            </a:r>
          </a:p>
          <a:p>
            <a:pPr>
              <a:lnSpc>
                <a:spcPts val="3800"/>
              </a:lnSpc>
              <a:spcBef>
                <a:spcPts val="0"/>
              </a:spcBef>
            </a:pPr>
            <a:r>
              <a:rPr lang="en-US" dirty="0"/>
              <a:t>Two sentences are </a:t>
            </a:r>
            <a:r>
              <a:rPr lang="en-US" i="1" dirty="0"/>
              <a:t>logically equivalent</a:t>
            </a:r>
            <a:r>
              <a:rPr lang="en-US" dirty="0"/>
              <a:t> </a:t>
            </a:r>
            <a:r>
              <a:rPr lang="en-US" dirty="0" err="1"/>
              <a:t>iff</a:t>
            </a:r>
            <a:r>
              <a:rPr lang="en-US" dirty="0"/>
              <a:t> either they are declarative and they have the same truth value on all </a:t>
            </a:r>
            <a:r>
              <a:rPr lang="en-US" i="1" dirty="0"/>
              <a:t>m</a:t>
            </a:r>
            <a:r>
              <a:rPr lang="en-US" dirty="0"/>
              <a:t> or they are imperative and they have the same satisfaction value on all </a:t>
            </a:r>
            <a:r>
              <a:rPr lang="en-US" i="1" dirty="0"/>
              <a:t>m</a:t>
            </a:r>
            <a:r>
              <a:rPr lang="en-US" dirty="0"/>
              <a:t>.</a:t>
            </a:r>
          </a:p>
          <a:p>
            <a:pPr>
              <a:lnSpc>
                <a:spcPts val="3800"/>
              </a:lnSpc>
              <a:spcBef>
                <a:spcPts val="0"/>
              </a:spcBef>
            </a:pPr>
            <a:r>
              <a:rPr lang="en-US" dirty="0"/>
              <a:t>Interpretations also specify </a:t>
            </a:r>
            <a:r>
              <a:rPr lang="en-US" i="1" dirty="0"/>
              <a:t>favoring relations</a:t>
            </a:r>
            <a:r>
              <a:rPr lang="en-US" dirty="0"/>
              <a:t>: three-place relations on declarative sentences.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839200" cy="1143000"/>
          </a:xfrm>
          <a:noFill/>
        </p:spPr>
        <p:txBody>
          <a:bodyPr/>
          <a:lstStyle/>
          <a:p>
            <a:r>
              <a:rPr lang="en-US" dirty="0"/>
              <a:t>TRUTH-SATISFACTION TABLES</a:t>
            </a:r>
            <a:endParaRPr lang="en-US" dirty="0">
              <a:solidFill>
                <a:srgbClr val="00CCCC"/>
              </a:solidFill>
            </a:endParaRPr>
          </a:p>
        </p:txBody>
      </p:sp>
      <p:sp>
        <p:nvSpPr>
          <p:cNvPr id="182275" name="Rectangle 3"/>
          <p:cNvSpPr>
            <a:spLocks noGrp="1" noChangeArrowheads="1"/>
          </p:cNvSpPr>
          <p:nvPr>
            <p:ph type="body" idx="1"/>
          </p:nvPr>
        </p:nvSpPr>
        <p:spPr>
          <a:xfrm>
            <a:off x="152400" y="1524000"/>
            <a:ext cx="8839200" cy="4343400"/>
          </a:xfrm>
          <a:noFill/>
        </p:spPr>
        <p:txBody>
          <a:bodyPr/>
          <a:lstStyle/>
          <a:p>
            <a:pPr>
              <a:lnSpc>
                <a:spcPts val="3500"/>
              </a:lnSpc>
              <a:spcBef>
                <a:spcPts val="0"/>
              </a:spcBef>
              <a:buNone/>
            </a:pPr>
            <a:r>
              <a:rPr lang="en-US" dirty="0"/>
              <a:t>Show: (</a:t>
            </a:r>
            <a:r>
              <a:rPr lang="en-US" i="1" dirty="0"/>
              <a:t>C </a:t>
            </a:r>
            <a:r>
              <a:rPr lang="en-US" dirty="0">
                <a:sym typeface="Symbol"/>
              </a:rPr>
              <a:t></a:t>
            </a:r>
            <a:r>
              <a:rPr lang="en-US" i="1" dirty="0"/>
              <a:t> </a:t>
            </a:r>
            <a:r>
              <a:rPr lang="en-US" dirty="0"/>
              <a:t>!</a:t>
            </a:r>
            <a:r>
              <a:rPr lang="en-US" i="1" dirty="0"/>
              <a:t>R</a:t>
            </a:r>
            <a:r>
              <a:rPr lang="en-US" dirty="0"/>
              <a:t>) &amp; (</a:t>
            </a:r>
            <a:r>
              <a:rPr lang="en-US" i="1" dirty="0"/>
              <a:t>R</a:t>
            </a:r>
            <a:r>
              <a:rPr lang="en-US" dirty="0"/>
              <a:t> </a:t>
            </a:r>
            <a:r>
              <a:rPr lang="en-US" dirty="0">
                <a:sym typeface="Symbol"/>
              </a:rPr>
              <a:t></a:t>
            </a:r>
            <a:r>
              <a:rPr lang="en-US" dirty="0"/>
              <a:t> !</a:t>
            </a:r>
            <a:r>
              <a:rPr lang="en-US" i="1" dirty="0"/>
              <a:t>C</a:t>
            </a:r>
            <a:r>
              <a:rPr lang="en-US" dirty="0"/>
              <a:t>) </a:t>
            </a:r>
            <a:r>
              <a:rPr lang="en-US" dirty="0">
                <a:sym typeface="Symbol"/>
              </a:rPr>
              <a:t></a:t>
            </a:r>
            <a:r>
              <a:rPr lang="en-US" dirty="0"/>
              <a:t> (</a:t>
            </a:r>
            <a:r>
              <a:rPr lang="en-US" i="1" dirty="0"/>
              <a:t>C</a:t>
            </a:r>
            <a:r>
              <a:rPr lang="en-US" dirty="0"/>
              <a:t> </a:t>
            </a:r>
            <a:r>
              <a:rPr lang="en-US" dirty="0">
                <a:sym typeface="Symbol"/>
              </a:rPr>
              <a:t></a:t>
            </a:r>
            <a:r>
              <a:rPr lang="en-US" dirty="0"/>
              <a:t> </a:t>
            </a:r>
            <a:r>
              <a:rPr lang="en-US" i="1" dirty="0"/>
              <a:t>R</a:t>
            </a:r>
            <a:r>
              <a:rPr lang="en-US" dirty="0"/>
              <a:t>) </a:t>
            </a:r>
            <a:r>
              <a:rPr lang="en-US" dirty="0">
                <a:sym typeface="Symbol"/>
              </a:rPr>
              <a:t></a:t>
            </a:r>
            <a:r>
              <a:rPr lang="en-US" dirty="0"/>
              <a:t> !(</a:t>
            </a:r>
            <a:r>
              <a:rPr lang="en-US" i="1" dirty="0"/>
              <a:t>C</a:t>
            </a:r>
            <a:r>
              <a:rPr lang="en-US" dirty="0"/>
              <a:t> &amp; </a:t>
            </a:r>
            <a:r>
              <a:rPr lang="en-US" i="1" dirty="0"/>
              <a:t>R</a:t>
            </a:r>
            <a:r>
              <a:rPr lang="en-US" dirty="0"/>
              <a:t>)</a:t>
            </a:r>
          </a:p>
          <a:p>
            <a:pPr>
              <a:lnSpc>
                <a:spcPts val="3500"/>
              </a:lnSpc>
              <a:spcBef>
                <a:spcPts val="0"/>
              </a:spcBef>
              <a:buNone/>
            </a:pPr>
            <a:endParaRPr lang="en-US" dirty="0"/>
          </a:p>
          <a:p>
            <a:pPr>
              <a:lnSpc>
                <a:spcPts val="3500"/>
              </a:lnSpc>
              <a:spcBef>
                <a:spcPts val="0"/>
              </a:spcBef>
              <a:buNone/>
            </a:pPr>
            <a:endParaRPr lang="en-US" dirty="0"/>
          </a:p>
          <a:p>
            <a:pPr>
              <a:lnSpc>
                <a:spcPts val="3500"/>
              </a:lnSpc>
              <a:spcBef>
                <a:spcPts val="0"/>
              </a:spcBef>
              <a:buNone/>
            </a:pPr>
            <a:endParaRPr lang="en-US" dirty="0"/>
          </a:p>
          <a:p>
            <a:pPr>
              <a:lnSpc>
                <a:spcPts val="3500"/>
              </a:lnSpc>
              <a:spcBef>
                <a:spcPts val="0"/>
              </a:spcBef>
              <a:buNone/>
            </a:pPr>
            <a:endParaRPr lang="en-US" dirty="0"/>
          </a:p>
          <a:p>
            <a:pPr>
              <a:lnSpc>
                <a:spcPts val="3500"/>
              </a:lnSpc>
              <a:spcBef>
                <a:spcPts val="0"/>
              </a:spcBef>
              <a:buNone/>
            </a:pPr>
            <a:endParaRPr lang="en-US" dirty="0"/>
          </a:p>
        </p:txBody>
      </p:sp>
      <p:graphicFrame>
        <p:nvGraphicFramePr>
          <p:cNvPr id="4" name="Table 3"/>
          <p:cNvGraphicFramePr>
            <a:graphicFrameLocks noGrp="1"/>
          </p:cNvGraphicFramePr>
          <p:nvPr/>
        </p:nvGraphicFramePr>
        <p:xfrm>
          <a:off x="762000" y="2057400"/>
          <a:ext cx="8046720" cy="2286000"/>
        </p:xfrm>
        <a:graphic>
          <a:graphicData uri="http://schemas.openxmlformats.org/drawingml/2006/table">
            <a:tbl>
              <a:tblPr firstRow="1" bandRow="1">
                <a:tableStyleId>{B301B821-A1FF-4177-AEE7-76D212191A09}</a:tableStyleId>
              </a:tblPr>
              <a:tblGrid>
                <a:gridCol w="731520">
                  <a:extLst>
                    <a:ext uri="{9D8B030D-6E8A-4147-A177-3AD203B41FA5}">
                      <a16:colId xmlns:a16="http://schemas.microsoft.com/office/drawing/2014/main" val="20000"/>
                    </a:ext>
                  </a:extLst>
                </a:gridCol>
                <a:gridCol w="73152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gridCol w="731520">
                  <a:extLst>
                    <a:ext uri="{9D8B030D-6E8A-4147-A177-3AD203B41FA5}">
                      <a16:colId xmlns:a16="http://schemas.microsoft.com/office/drawing/2014/main" val="20004"/>
                    </a:ext>
                  </a:extLst>
                </a:gridCol>
                <a:gridCol w="731520">
                  <a:extLst>
                    <a:ext uri="{9D8B030D-6E8A-4147-A177-3AD203B41FA5}">
                      <a16:colId xmlns:a16="http://schemas.microsoft.com/office/drawing/2014/main" val="20005"/>
                    </a:ext>
                  </a:extLst>
                </a:gridCol>
                <a:gridCol w="731520">
                  <a:extLst>
                    <a:ext uri="{9D8B030D-6E8A-4147-A177-3AD203B41FA5}">
                      <a16:colId xmlns:a16="http://schemas.microsoft.com/office/drawing/2014/main" val="20006"/>
                    </a:ext>
                  </a:extLst>
                </a:gridCol>
                <a:gridCol w="731520">
                  <a:extLst>
                    <a:ext uri="{9D8B030D-6E8A-4147-A177-3AD203B41FA5}">
                      <a16:colId xmlns:a16="http://schemas.microsoft.com/office/drawing/2014/main" val="20007"/>
                    </a:ext>
                  </a:extLst>
                </a:gridCol>
                <a:gridCol w="731520">
                  <a:extLst>
                    <a:ext uri="{9D8B030D-6E8A-4147-A177-3AD203B41FA5}">
                      <a16:colId xmlns:a16="http://schemas.microsoft.com/office/drawing/2014/main" val="20008"/>
                    </a:ext>
                  </a:extLst>
                </a:gridCol>
                <a:gridCol w="731520">
                  <a:extLst>
                    <a:ext uri="{9D8B030D-6E8A-4147-A177-3AD203B41FA5}">
                      <a16:colId xmlns:a16="http://schemas.microsoft.com/office/drawing/2014/main" val="20009"/>
                    </a:ext>
                  </a:extLst>
                </a:gridCol>
                <a:gridCol w="731520">
                  <a:extLst>
                    <a:ext uri="{9D8B030D-6E8A-4147-A177-3AD203B41FA5}">
                      <a16:colId xmlns:a16="http://schemas.microsoft.com/office/drawing/2014/main" val="20010"/>
                    </a:ext>
                  </a:extLst>
                </a:gridCol>
              </a:tblGrid>
              <a:tr h="393192">
                <a:tc>
                  <a:txBody>
                    <a:bodyPr/>
                    <a:lstStyle/>
                    <a:p>
                      <a:pPr algn="ctr"/>
                      <a:r>
                        <a:rPr lang="en-US" sz="2400" i="1" dirty="0"/>
                        <a:t>C</a:t>
                      </a:r>
                    </a:p>
                  </a:txBody>
                  <a:tcPr>
                    <a:lnR w="12700" cap="flat" cmpd="sng" algn="ctr">
                      <a:solidFill>
                        <a:schemeClr val="tx1"/>
                      </a:solidFill>
                      <a:prstDash val="solid"/>
                      <a:round/>
                      <a:headEnd type="none" w="med" len="med"/>
                      <a:tailEnd type="none" w="med" len="med"/>
                    </a:lnR>
                  </a:tcPr>
                </a:tc>
                <a:tc>
                  <a:txBody>
                    <a:bodyPr/>
                    <a:lstStyle/>
                    <a:p>
                      <a:pPr algn="ctr"/>
                      <a:r>
                        <a:rPr lang="en-US" sz="2400" i="1" dirty="0"/>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2400" dirty="0"/>
                        <a:t>(</a:t>
                      </a:r>
                      <a:r>
                        <a:rPr lang="en-US" sz="2400" i="1" dirty="0"/>
                        <a:t>C</a:t>
                      </a:r>
                      <a:endParaRPr lang="en-US" sz="2400" dirty="0"/>
                    </a:p>
                  </a:txBody>
                  <a:tcPr>
                    <a:lnL w="12700" cap="flat" cmpd="sng" algn="ctr">
                      <a:solidFill>
                        <a:schemeClr val="tx1"/>
                      </a:solidFill>
                      <a:prstDash val="solid"/>
                      <a:round/>
                      <a:headEnd type="none" w="med" len="med"/>
                      <a:tailEnd type="none" w="med" len="med"/>
                    </a:lnL>
                  </a:tcPr>
                </a:tc>
                <a:tc>
                  <a:txBody>
                    <a:bodyPr/>
                    <a:lstStyle/>
                    <a:p>
                      <a:pPr algn="ctr"/>
                      <a:r>
                        <a:rPr lang="en-US" sz="2400" dirty="0">
                          <a:sym typeface="Symbol"/>
                        </a:rPr>
                        <a:t></a:t>
                      </a:r>
                      <a:endParaRPr lang="en-US" sz="2400" dirty="0"/>
                    </a:p>
                  </a:txBody>
                  <a:tcPr/>
                </a:tc>
                <a:tc>
                  <a:txBody>
                    <a:bodyPr/>
                    <a:lstStyle/>
                    <a:p>
                      <a:pPr algn="ctr"/>
                      <a:r>
                        <a:rPr lang="en-US" sz="2400" dirty="0"/>
                        <a:t>!</a:t>
                      </a:r>
                    </a:p>
                  </a:txBody>
                  <a:tcPr/>
                </a:tc>
                <a:tc>
                  <a:txBody>
                    <a:bodyPr/>
                    <a:lstStyle/>
                    <a:p>
                      <a:pPr algn="ctr"/>
                      <a:r>
                        <a:rPr lang="en-US" sz="2400" i="1" dirty="0"/>
                        <a:t>R</a:t>
                      </a:r>
                      <a:r>
                        <a:rPr lang="en-US" sz="2400" i="0" dirty="0"/>
                        <a:t>)</a:t>
                      </a:r>
                      <a:endParaRPr lang="en-US" sz="2400" i="1" dirty="0"/>
                    </a:p>
                  </a:txBody>
                  <a:tcPr/>
                </a:tc>
                <a:tc>
                  <a:txBody>
                    <a:bodyPr/>
                    <a:lstStyle/>
                    <a:p>
                      <a:pPr algn="ctr"/>
                      <a:r>
                        <a:rPr lang="en-US" sz="2400" i="0" dirty="0"/>
                        <a:t>&amp;</a:t>
                      </a:r>
                    </a:p>
                  </a:txBody>
                  <a:tcPr/>
                </a:tc>
                <a:tc>
                  <a:txBody>
                    <a:bodyPr/>
                    <a:lstStyle/>
                    <a:p>
                      <a:pPr algn="ctr"/>
                      <a:r>
                        <a:rPr lang="en-US" sz="2400" dirty="0"/>
                        <a:t>(</a:t>
                      </a:r>
                      <a:r>
                        <a:rPr lang="en-US" sz="2400" i="1" dirty="0"/>
                        <a:t>R</a:t>
                      </a:r>
                      <a:endParaRPr lang="en-US" sz="2400" dirty="0"/>
                    </a:p>
                  </a:txBody>
                  <a:tcPr/>
                </a:tc>
                <a:tc>
                  <a:txBody>
                    <a:bodyPr/>
                    <a:lstStyle/>
                    <a:p>
                      <a:pPr algn="ctr"/>
                      <a:r>
                        <a:rPr lang="en-US" sz="2400" dirty="0">
                          <a:sym typeface="Symbol"/>
                        </a:rPr>
                        <a:t></a:t>
                      </a:r>
                      <a:endParaRPr lang="en-US" sz="2400" dirty="0"/>
                    </a:p>
                  </a:txBody>
                  <a:tcPr/>
                </a:tc>
                <a:tc>
                  <a:txBody>
                    <a:bodyPr/>
                    <a:lstStyle/>
                    <a:p>
                      <a:pPr algn="ctr"/>
                      <a:r>
                        <a:rPr lang="en-US" sz="2400" dirty="0"/>
                        <a:t>!</a:t>
                      </a:r>
                    </a:p>
                  </a:txBody>
                  <a:tcPr/>
                </a:tc>
                <a:tc>
                  <a:txBody>
                    <a:bodyPr/>
                    <a:lstStyle/>
                    <a:p>
                      <a:pPr algn="ctr"/>
                      <a:r>
                        <a:rPr lang="en-US" sz="2400" i="1" dirty="0"/>
                        <a:t>C</a:t>
                      </a:r>
                      <a:r>
                        <a:rPr lang="en-US" sz="2400" i="0" dirty="0"/>
                        <a:t>)</a:t>
                      </a:r>
                      <a:endParaRPr lang="en-US" sz="2400" i="1" dirty="0"/>
                    </a:p>
                  </a:txBody>
                  <a:tcPr/>
                </a:tc>
                <a:extLst>
                  <a:ext uri="{0D108BD9-81ED-4DB2-BD59-A6C34878D82A}">
                    <a16:rowId xmlns:a16="http://schemas.microsoft.com/office/drawing/2014/main" val="10000"/>
                  </a:ext>
                </a:extLst>
              </a:tr>
              <a:tr h="393192">
                <a:tc>
                  <a:txBody>
                    <a:bodyPr/>
                    <a:lstStyle/>
                    <a:p>
                      <a:pPr algn="ctr"/>
                      <a:r>
                        <a:rPr lang="en-US" sz="2400" dirty="0"/>
                        <a:t>T</a:t>
                      </a:r>
                    </a:p>
                  </a:txBody>
                  <a:tcPr/>
                </a:tc>
                <a:tc>
                  <a:txBody>
                    <a:bodyPr/>
                    <a:lstStyle/>
                    <a:p>
                      <a:pPr algn="ctr"/>
                      <a:r>
                        <a:rPr lang="en-US" sz="2400" dirty="0"/>
                        <a:t>T</a:t>
                      </a:r>
                    </a:p>
                  </a:txBody>
                  <a:tcPr>
                    <a:lnR w="12700" cap="flat" cmpd="sng" algn="ctr">
                      <a:noFill/>
                      <a:prstDash val="solid"/>
                      <a:round/>
                      <a:headEnd type="none" w="med" len="med"/>
                      <a:tailEnd type="none" w="med" len="med"/>
                    </a:lnR>
                  </a:tcPr>
                </a:tc>
                <a:tc>
                  <a:txBody>
                    <a:bodyPr/>
                    <a:lstStyle/>
                    <a:p>
                      <a:pPr algn="ctr"/>
                      <a:r>
                        <a:rPr lang="en-US" sz="2400" dirty="0"/>
                        <a:t>T</a:t>
                      </a:r>
                    </a:p>
                  </a:txBody>
                  <a:tcPr>
                    <a:lnL w="12700" cap="flat" cmpd="sng" algn="ctr">
                      <a:noFill/>
                      <a:prstDash val="solid"/>
                      <a:round/>
                      <a:headEnd type="none" w="med" len="med"/>
                      <a:tailEnd type="none" w="med" len="med"/>
                    </a:lnL>
                  </a:tcPr>
                </a:tc>
                <a:tc>
                  <a:txBody>
                    <a:bodyPr/>
                    <a:lstStyle/>
                    <a:p>
                      <a:pPr algn="ctr"/>
                      <a:r>
                        <a:rPr lang="en-US" sz="2400" dirty="0"/>
                        <a:t>S</a:t>
                      </a:r>
                    </a:p>
                  </a:txBody>
                  <a:tcPr/>
                </a:tc>
                <a:tc>
                  <a:txBody>
                    <a:bodyPr/>
                    <a:lstStyle/>
                    <a:p>
                      <a:pPr algn="ctr"/>
                      <a:r>
                        <a:rPr lang="en-US" sz="2400" dirty="0"/>
                        <a:t>S</a:t>
                      </a:r>
                    </a:p>
                  </a:txBody>
                  <a:tcPr/>
                </a:tc>
                <a:tc>
                  <a:txBody>
                    <a:bodyPr/>
                    <a:lstStyle/>
                    <a:p>
                      <a:pPr algn="ctr"/>
                      <a:r>
                        <a:rPr lang="en-US" sz="2400" dirty="0"/>
                        <a:t>T</a:t>
                      </a:r>
                    </a:p>
                  </a:txBody>
                  <a:tcPr/>
                </a:tc>
                <a:tc>
                  <a:txBody>
                    <a:bodyPr/>
                    <a:lstStyle/>
                    <a:p>
                      <a:pPr algn="ctr"/>
                      <a:r>
                        <a:rPr lang="en-US" sz="2400" b="1" dirty="0"/>
                        <a:t>S</a:t>
                      </a:r>
                    </a:p>
                  </a:txBody>
                  <a:tcPr/>
                </a:tc>
                <a:tc>
                  <a:txBody>
                    <a:bodyPr/>
                    <a:lstStyle/>
                    <a:p>
                      <a:pPr algn="ctr"/>
                      <a:r>
                        <a:rPr lang="en-US" sz="2400" dirty="0"/>
                        <a:t>T</a:t>
                      </a:r>
                    </a:p>
                  </a:txBody>
                  <a:tcPr/>
                </a:tc>
                <a:tc>
                  <a:txBody>
                    <a:bodyPr/>
                    <a:lstStyle/>
                    <a:p>
                      <a:pPr algn="ctr"/>
                      <a:r>
                        <a:rPr lang="en-US" sz="2400" dirty="0"/>
                        <a:t>S</a:t>
                      </a:r>
                    </a:p>
                  </a:txBody>
                  <a:tcPr/>
                </a:tc>
                <a:tc>
                  <a:txBody>
                    <a:bodyPr/>
                    <a:lstStyle/>
                    <a:p>
                      <a:pPr algn="ctr"/>
                      <a:r>
                        <a:rPr lang="en-US" sz="2400" dirty="0"/>
                        <a:t>S</a:t>
                      </a:r>
                    </a:p>
                  </a:txBody>
                  <a:tcPr/>
                </a:tc>
                <a:tc>
                  <a:txBody>
                    <a:bodyPr/>
                    <a:lstStyle/>
                    <a:p>
                      <a:pPr algn="ctr"/>
                      <a:r>
                        <a:rPr lang="en-US" sz="2400" dirty="0"/>
                        <a:t>T</a:t>
                      </a:r>
                    </a:p>
                  </a:txBody>
                  <a:tcPr/>
                </a:tc>
                <a:extLst>
                  <a:ext uri="{0D108BD9-81ED-4DB2-BD59-A6C34878D82A}">
                    <a16:rowId xmlns:a16="http://schemas.microsoft.com/office/drawing/2014/main" val="10001"/>
                  </a:ext>
                </a:extLst>
              </a:tr>
              <a:tr h="393192">
                <a:tc>
                  <a:txBody>
                    <a:bodyPr/>
                    <a:lstStyle/>
                    <a:p>
                      <a:pPr algn="ctr"/>
                      <a:r>
                        <a:rPr lang="en-US" sz="2400" dirty="0"/>
                        <a:t>T</a:t>
                      </a:r>
                    </a:p>
                  </a:txBody>
                  <a:tcPr/>
                </a:tc>
                <a:tc>
                  <a:txBody>
                    <a:bodyPr/>
                    <a:lstStyle/>
                    <a:p>
                      <a:pPr algn="ctr"/>
                      <a:r>
                        <a:rPr lang="en-US" sz="2400" dirty="0"/>
                        <a:t>F</a:t>
                      </a:r>
                    </a:p>
                  </a:txBody>
                  <a:tcPr>
                    <a:lnR w="12700" cap="flat" cmpd="sng" algn="ctr">
                      <a:solidFill>
                        <a:schemeClr val="tx1"/>
                      </a:solidFill>
                      <a:prstDash val="solid"/>
                      <a:round/>
                      <a:headEnd type="none" w="med" len="med"/>
                      <a:tailEnd type="none" w="med" len="med"/>
                    </a:lnR>
                  </a:tcPr>
                </a:tc>
                <a:tc>
                  <a:txBody>
                    <a:bodyPr/>
                    <a:lstStyle/>
                    <a:p>
                      <a:pPr algn="ctr"/>
                      <a:r>
                        <a:rPr lang="en-US" sz="2400" dirty="0"/>
                        <a:t>T</a:t>
                      </a:r>
                    </a:p>
                  </a:txBody>
                  <a:tcPr>
                    <a:lnL w="12700" cap="flat" cmpd="sng" algn="ctr">
                      <a:solidFill>
                        <a:schemeClr val="tx1"/>
                      </a:solidFill>
                      <a:prstDash val="solid"/>
                      <a:round/>
                      <a:headEnd type="none" w="med" len="med"/>
                      <a:tailEnd type="none" w="med" len="med"/>
                    </a:lnL>
                  </a:tcPr>
                </a:tc>
                <a:tc>
                  <a:txBody>
                    <a:bodyPr/>
                    <a:lstStyle/>
                    <a:p>
                      <a:pPr algn="ctr"/>
                      <a:r>
                        <a:rPr lang="en-US" sz="2400" dirty="0"/>
                        <a:t>V</a:t>
                      </a:r>
                    </a:p>
                  </a:txBody>
                  <a:tcPr/>
                </a:tc>
                <a:tc>
                  <a:txBody>
                    <a:bodyPr/>
                    <a:lstStyle/>
                    <a:p>
                      <a:pPr algn="ctr"/>
                      <a:r>
                        <a:rPr lang="en-US" sz="2400" dirty="0"/>
                        <a:t>V</a:t>
                      </a:r>
                    </a:p>
                  </a:txBody>
                  <a:tcPr/>
                </a:tc>
                <a:tc>
                  <a:txBody>
                    <a:bodyPr/>
                    <a:lstStyle/>
                    <a:p>
                      <a:pPr algn="ctr"/>
                      <a:r>
                        <a:rPr lang="en-US" sz="2400" dirty="0"/>
                        <a:t>F</a:t>
                      </a:r>
                    </a:p>
                  </a:txBody>
                  <a:tcPr/>
                </a:tc>
                <a:tc>
                  <a:txBody>
                    <a:bodyPr/>
                    <a:lstStyle/>
                    <a:p>
                      <a:pPr algn="ctr"/>
                      <a:r>
                        <a:rPr lang="en-US" sz="2400" b="1" dirty="0"/>
                        <a:t>V</a:t>
                      </a:r>
                    </a:p>
                  </a:txBody>
                  <a:tcPr/>
                </a:tc>
                <a:tc>
                  <a:txBody>
                    <a:bodyPr/>
                    <a:lstStyle/>
                    <a:p>
                      <a:pPr algn="ctr"/>
                      <a:r>
                        <a:rPr lang="en-US" sz="2400" dirty="0"/>
                        <a:t>F</a:t>
                      </a:r>
                    </a:p>
                  </a:txBody>
                  <a:tcPr/>
                </a:tc>
                <a:tc>
                  <a:txBody>
                    <a:bodyPr/>
                    <a:lstStyle/>
                    <a:p>
                      <a:pPr algn="ctr"/>
                      <a:r>
                        <a:rPr lang="en-US" sz="2400" dirty="0"/>
                        <a:t>A</a:t>
                      </a:r>
                    </a:p>
                  </a:txBody>
                  <a:tcPr/>
                </a:tc>
                <a:tc>
                  <a:txBody>
                    <a:bodyPr/>
                    <a:lstStyle/>
                    <a:p>
                      <a:pPr algn="ctr"/>
                      <a:r>
                        <a:rPr lang="en-US" sz="2400" dirty="0"/>
                        <a:t>S</a:t>
                      </a:r>
                    </a:p>
                  </a:txBody>
                  <a:tcPr/>
                </a:tc>
                <a:tc>
                  <a:txBody>
                    <a:bodyPr/>
                    <a:lstStyle/>
                    <a:p>
                      <a:pPr algn="ctr"/>
                      <a:r>
                        <a:rPr lang="en-US" sz="2400" dirty="0"/>
                        <a:t>T</a:t>
                      </a:r>
                    </a:p>
                  </a:txBody>
                  <a:tcPr/>
                </a:tc>
                <a:extLst>
                  <a:ext uri="{0D108BD9-81ED-4DB2-BD59-A6C34878D82A}">
                    <a16:rowId xmlns:a16="http://schemas.microsoft.com/office/drawing/2014/main" val="10002"/>
                  </a:ext>
                </a:extLst>
              </a:tr>
              <a:tr h="393192">
                <a:tc>
                  <a:txBody>
                    <a:bodyPr/>
                    <a:lstStyle/>
                    <a:p>
                      <a:pPr algn="ctr"/>
                      <a:r>
                        <a:rPr lang="en-US" sz="2400" dirty="0"/>
                        <a:t>F</a:t>
                      </a:r>
                    </a:p>
                  </a:txBody>
                  <a:tcPr/>
                </a:tc>
                <a:tc>
                  <a:txBody>
                    <a:bodyPr/>
                    <a:lstStyle/>
                    <a:p>
                      <a:pPr algn="ctr"/>
                      <a:r>
                        <a:rPr lang="en-US" sz="2400" dirty="0"/>
                        <a:t>T</a:t>
                      </a:r>
                    </a:p>
                  </a:txBody>
                  <a:tcPr>
                    <a:lnR w="12700" cap="flat" cmpd="sng" algn="ctr">
                      <a:solidFill>
                        <a:schemeClr val="tx1"/>
                      </a:solidFill>
                      <a:prstDash val="solid"/>
                      <a:round/>
                      <a:headEnd type="none" w="med" len="med"/>
                      <a:tailEnd type="none" w="med" len="med"/>
                    </a:lnR>
                  </a:tcPr>
                </a:tc>
                <a:tc>
                  <a:txBody>
                    <a:bodyPr/>
                    <a:lstStyle/>
                    <a:p>
                      <a:pPr algn="ctr"/>
                      <a:r>
                        <a:rPr lang="en-US" sz="2400" dirty="0"/>
                        <a:t>F</a:t>
                      </a:r>
                    </a:p>
                  </a:txBody>
                  <a:tcPr>
                    <a:lnL w="12700" cap="flat" cmpd="sng" algn="ctr">
                      <a:solidFill>
                        <a:schemeClr val="tx1"/>
                      </a:solidFill>
                      <a:prstDash val="solid"/>
                      <a:round/>
                      <a:headEnd type="none" w="med" len="med"/>
                      <a:tailEnd type="none" w="med" len="med"/>
                    </a:lnL>
                  </a:tcPr>
                </a:tc>
                <a:tc>
                  <a:txBody>
                    <a:bodyPr/>
                    <a:lstStyle/>
                    <a:p>
                      <a:pPr algn="ctr"/>
                      <a:r>
                        <a:rPr lang="en-US" sz="2400" dirty="0"/>
                        <a:t>A</a:t>
                      </a:r>
                    </a:p>
                  </a:txBody>
                  <a:tcPr/>
                </a:tc>
                <a:tc>
                  <a:txBody>
                    <a:bodyPr/>
                    <a:lstStyle/>
                    <a:p>
                      <a:pPr algn="ctr"/>
                      <a:r>
                        <a:rPr lang="en-US" sz="2400" dirty="0"/>
                        <a:t>S</a:t>
                      </a:r>
                    </a:p>
                  </a:txBody>
                  <a:tcPr/>
                </a:tc>
                <a:tc>
                  <a:txBody>
                    <a:bodyPr/>
                    <a:lstStyle/>
                    <a:p>
                      <a:pPr algn="ctr"/>
                      <a:r>
                        <a:rPr lang="en-US" sz="2400" dirty="0"/>
                        <a:t>T</a:t>
                      </a:r>
                    </a:p>
                  </a:txBody>
                  <a:tcPr/>
                </a:tc>
                <a:tc>
                  <a:txBody>
                    <a:bodyPr/>
                    <a:lstStyle/>
                    <a:p>
                      <a:pPr algn="ctr"/>
                      <a:r>
                        <a:rPr lang="en-US" sz="2400" b="1" dirty="0"/>
                        <a:t>V</a:t>
                      </a:r>
                    </a:p>
                  </a:txBody>
                  <a:tcPr/>
                </a:tc>
                <a:tc>
                  <a:txBody>
                    <a:bodyPr/>
                    <a:lstStyle/>
                    <a:p>
                      <a:pPr algn="ctr"/>
                      <a:r>
                        <a:rPr lang="en-US" sz="2400" dirty="0"/>
                        <a:t>T</a:t>
                      </a:r>
                    </a:p>
                  </a:txBody>
                  <a:tcPr/>
                </a:tc>
                <a:tc>
                  <a:txBody>
                    <a:bodyPr/>
                    <a:lstStyle/>
                    <a:p>
                      <a:pPr algn="ctr"/>
                      <a:r>
                        <a:rPr lang="en-US" sz="2400" dirty="0"/>
                        <a:t>V</a:t>
                      </a:r>
                    </a:p>
                  </a:txBody>
                  <a:tcPr/>
                </a:tc>
                <a:tc>
                  <a:txBody>
                    <a:bodyPr/>
                    <a:lstStyle/>
                    <a:p>
                      <a:pPr algn="ctr"/>
                      <a:r>
                        <a:rPr lang="en-US" sz="2400" dirty="0"/>
                        <a:t>V</a:t>
                      </a:r>
                    </a:p>
                  </a:txBody>
                  <a:tcPr/>
                </a:tc>
                <a:tc>
                  <a:txBody>
                    <a:bodyPr/>
                    <a:lstStyle/>
                    <a:p>
                      <a:pPr algn="ctr"/>
                      <a:r>
                        <a:rPr lang="en-US" sz="2400" dirty="0"/>
                        <a:t>F</a:t>
                      </a:r>
                    </a:p>
                  </a:txBody>
                  <a:tcPr/>
                </a:tc>
                <a:extLst>
                  <a:ext uri="{0D108BD9-81ED-4DB2-BD59-A6C34878D82A}">
                    <a16:rowId xmlns:a16="http://schemas.microsoft.com/office/drawing/2014/main" val="10003"/>
                  </a:ext>
                </a:extLst>
              </a:tr>
              <a:tr h="393192">
                <a:tc>
                  <a:txBody>
                    <a:bodyPr/>
                    <a:lstStyle/>
                    <a:p>
                      <a:pPr algn="ctr"/>
                      <a:r>
                        <a:rPr lang="en-US" sz="2400" dirty="0"/>
                        <a:t>F</a:t>
                      </a:r>
                    </a:p>
                  </a:txBody>
                  <a:tcPr/>
                </a:tc>
                <a:tc>
                  <a:txBody>
                    <a:bodyPr/>
                    <a:lstStyle/>
                    <a:p>
                      <a:pPr algn="ctr"/>
                      <a:r>
                        <a:rPr lang="en-US" sz="2400" dirty="0"/>
                        <a:t>F</a:t>
                      </a:r>
                    </a:p>
                  </a:txBody>
                  <a:tcPr>
                    <a:lnR w="12700" cap="flat" cmpd="sng" algn="ctr">
                      <a:solidFill>
                        <a:schemeClr val="tx1"/>
                      </a:solidFill>
                      <a:prstDash val="solid"/>
                      <a:round/>
                      <a:headEnd type="none" w="med" len="med"/>
                      <a:tailEnd type="none" w="med" len="med"/>
                    </a:lnR>
                  </a:tcPr>
                </a:tc>
                <a:tc>
                  <a:txBody>
                    <a:bodyPr/>
                    <a:lstStyle/>
                    <a:p>
                      <a:pPr algn="ctr"/>
                      <a:r>
                        <a:rPr lang="en-US" sz="2400" dirty="0"/>
                        <a:t>F</a:t>
                      </a:r>
                    </a:p>
                  </a:txBody>
                  <a:tcPr>
                    <a:lnL w="12700" cap="flat" cmpd="sng" algn="ctr">
                      <a:solidFill>
                        <a:schemeClr val="tx1"/>
                      </a:solidFill>
                      <a:prstDash val="solid"/>
                      <a:round/>
                      <a:headEnd type="none" w="med" len="med"/>
                      <a:tailEnd type="none" w="med" len="med"/>
                    </a:lnL>
                  </a:tcPr>
                </a:tc>
                <a:tc>
                  <a:txBody>
                    <a:bodyPr/>
                    <a:lstStyle/>
                    <a:p>
                      <a:pPr algn="ctr"/>
                      <a:r>
                        <a:rPr lang="en-US" sz="2400" dirty="0"/>
                        <a:t>A</a:t>
                      </a:r>
                    </a:p>
                  </a:txBody>
                  <a:tcPr/>
                </a:tc>
                <a:tc>
                  <a:txBody>
                    <a:bodyPr/>
                    <a:lstStyle/>
                    <a:p>
                      <a:pPr algn="ctr"/>
                      <a:r>
                        <a:rPr lang="en-US" sz="2400" dirty="0"/>
                        <a:t>V</a:t>
                      </a:r>
                    </a:p>
                  </a:txBody>
                  <a:tcPr/>
                </a:tc>
                <a:tc>
                  <a:txBody>
                    <a:bodyPr/>
                    <a:lstStyle/>
                    <a:p>
                      <a:pPr algn="ctr"/>
                      <a:r>
                        <a:rPr lang="en-US" sz="2400" dirty="0"/>
                        <a:t>F</a:t>
                      </a:r>
                    </a:p>
                  </a:txBody>
                  <a:tcPr/>
                </a:tc>
                <a:tc>
                  <a:txBody>
                    <a:bodyPr/>
                    <a:lstStyle/>
                    <a:p>
                      <a:pPr algn="ctr"/>
                      <a:r>
                        <a:rPr lang="en-US" sz="2400" b="1" dirty="0"/>
                        <a:t>A</a:t>
                      </a:r>
                    </a:p>
                  </a:txBody>
                  <a:tcPr/>
                </a:tc>
                <a:tc>
                  <a:txBody>
                    <a:bodyPr/>
                    <a:lstStyle/>
                    <a:p>
                      <a:pPr algn="ctr"/>
                      <a:r>
                        <a:rPr lang="en-US" sz="2400" dirty="0"/>
                        <a:t>F</a:t>
                      </a:r>
                    </a:p>
                  </a:txBody>
                  <a:tcPr/>
                </a:tc>
                <a:tc>
                  <a:txBody>
                    <a:bodyPr/>
                    <a:lstStyle/>
                    <a:p>
                      <a:pPr algn="ctr"/>
                      <a:r>
                        <a:rPr lang="en-US" sz="2400" dirty="0"/>
                        <a:t>A</a:t>
                      </a:r>
                    </a:p>
                  </a:txBody>
                  <a:tcPr/>
                </a:tc>
                <a:tc>
                  <a:txBody>
                    <a:bodyPr/>
                    <a:lstStyle/>
                    <a:p>
                      <a:pPr algn="ctr"/>
                      <a:r>
                        <a:rPr lang="en-US" sz="2400" dirty="0"/>
                        <a:t>V</a:t>
                      </a:r>
                    </a:p>
                  </a:txBody>
                  <a:tcPr/>
                </a:tc>
                <a:tc>
                  <a:txBody>
                    <a:bodyPr/>
                    <a:lstStyle/>
                    <a:p>
                      <a:pPr algn="ctr"/>
                      <a:r>
                        <a:rPr lang="en-US" sz="2400" dirty="0"/>
                        <a:t>F</a:t>
                      </a:r>
                    </a:p>
                  </a:txBody>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nvGraphicFramePr>
        <p:xfrm>
          <a:off x="762000" y="4419600"/>
          <a:ext cx="7315200" cy="2286000"/>
        </p:xfrm>
        <a:graphic>
          <a:graphicData uri="http://schemas.openxmlformats.org/drawingml/2006/table">
            <a:tbl>
              <a:tblPr firstRow="1" bandRow="1">
                <a:tableStyleId>{B301B821-A1FF-4177-AEE7-76D212191A09}</a:tableStyleId>
              </a:tblPr>
              <a:tblGrid>
                <a:gridCol w="731520">
                  <a:extLst>
                    <a:ext uri="{9D8B030D-6E8A-4147-A177-3AD203B41FA5}">
                      <a16:colId xmlns:a16="http://schemas.microsoft.com/office/drawing/2014/main" val="20000"/>
                    </a:ext>
                  </a:extLst>
                </a:gridCol>
                <a:gridCol w="73152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gridCol w="731520">
                  <a:extLst>
                    <a:ext uri="{9D8B030D-6E8A-4147-A177-3AD203B41FA5}">
                      <a16:colId xmlns:a16="http://schemas.microsoft.com/office/drawing/2014/main" val="20004"/>
                    </a:ext>
                  </a:extLst>
                </a:gridCol>
                <a:gridCol w="731520">
                  <a:extLst>
                    <a:ext uri="{9D8B030D-6E8A-4147-A177-3AD203B41FA5}">
                      <a16:colId xmlns:a16="http://schemas.microsoft.com/office/drawing/2014/main" val="20005"/>
                    </a:ext>
                  </a:extLst>
                </a:gridCol>
                <a:gridCol w="731520">
                  <a:extLst>
                    <a:ext uri="{9D8B030D-6E8A-4147-A177-3AD203B41FA5}">
                      <a16:colId xmlns:a16="http://schemas.microsoft.com/office/drawing/2014/main" val="20006"/>
                    </a:ext>
                  </a:extLst>
                </a:gridCol>
                <a:gridCol w="731520">
                  <a:extLst>
                    <a:ext uri="{9D8B030D-6E8A-4147-A177-3AD203B41FA5}">
                      <a16:colId xmlns:a16="http://schemas.microsoft.com/office/drawing/2014/main" val="20007"/>
                    </a:ext>
                  </a:extLst>
                </a:gridCol>
                <a:gridCol w="731520">
                  <a:extLst>
                    <a:ext uri="{9D8B030D-6E8A-4147-A177-3AD203B41FA5}">
                      <a16:colId xmlns:a16="http://schemas.microsoft.com/office/drawing/2014/main" val="20008"/>
                    </a:ext>
                  </a:extLst>
                </a:gridCol>
                <a:gridCol w="731520">
                  <a:extLst>
                    <a:ext uri="{9D8B030D-6E8A-4147-A177-3AD203B41FA5}">
                      <a16:colId xmlns:a16="http://schemas.microsoft.com/office/drawing/2014/main" val="20009"/>
                    </a:ext>
                  </a:extLst>
                </a:gridCol>
              </a:tblGrid>
              <a:tr h="393192">
                <a:tc>
                  <a:txBody>
                    <a:bodyPr/>
                    <a:lstStyle/>
                    <a:p>
                      <a:pPr algn="ctr"/>
                      <a:r>
                        <a:rPr lang="en-US" sz="2400" i="1" dirty="0"/>
                        <a:t>C</a:t>
                      </a:r>
                    </a:p>
                  </a:txBody>
                  <a:tcPr>
                    <a:lnR w="12700" cap="flat" cmpd="sng" algn="ctr">
                      <a:solidFill>
                        <a:schemeClr val="tx1"/>
                      </a:solidFill>
                      <a:prstDash val="solid"/>
                      <a:round/>
                      <a:headEnd type="none" w="med" len="med"/>
                      <a:tailEnd type="none" w="med" len="med"/>
                    </a:lnR>
                  </a:tcPr>
                </a:tc>
                <a:tc>
                  <a:txBody>
                    <a:bodyPr/>
                    <a:lstStyle/>
                    <a:p>
                      <a:pPr algn="ctr"/>
                      <a:r>
                        <a:rPr lang="en-US" sz="2400" i="1" dirty="0"/>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2400" dirty="0"/>
                        <a:t>(</a:t>
                      </a:r>
                      <a:r>
                        <a:rPr lang="en-US" sz="2400" i="1" dirty="0"/>
                        <a:t>C</a:t>
                      </a:r>
                      <a:endParaRPr lang="en-US" sz="2400" dirty="0"/>
                    </a:p>
                  </a:txBody>
                  <a:tcPr>
                    <a:lnL w="12700" cap="flat" cmpd="sng" algn="ctr">
                      <a:solidFill>
                        <a:schemeClr val="tx1"/>
                      </a:solidFill>
                      <a:prstDash val="solid"/>
                      <a:round/>
                      <a:headEnd type="none" w="med" len="med"/>
                      <a:tailEnd type="none" w="med" len="med"/>
                    </a:lnL>
                  </a:tcPr>
                </a:tc>
                <a:tc>
                  <a:txBody>
                    <a:bodyPr/>
                    <a:lstStyle/>
                    <a:p>
                      <a:pPr algn="ctr"/>
                      <a:r>
                        <a:rPr lang="en-US" sz="2400" dirty="0">
                          <a:sym typeface="Symbol"/>
                        </a:rPr>
                        <a:t></a:t>
                      </a:r>
                      <a:endParaRPr lang="en-US" sz="2400" dirty="0"/>
                    </a:p>
                  </a:txBody>
                  <a:tcPr/>
                </a:tc>
                <a:tc>
                  <a:txBody>
                    <a:bodyPr/>
                    <a:lstStyle/>
                    <a:p>
                      <a:pPr algn="ctr"/>
                      <a:r>
                        <a:rPr lang="en-US" sz="2400" i="1" dirty="0"/>
                        <a:t>R</a:t>
                      </a:r>
                      <a:r>
                        <a:rPr lang="en-US" sz="2400" i="0" dirty="0"/>
                        <a:t>)</a:t>
                      </a:r>
                      <a:endParaRPr lang="en-US" sz="2400" i="1" dirty="0"/>
                    </a:p>
                  </a:txBody>
                  <a:tcPr/>
                </a:tc>
                <a:tc>
                  <a:txBody>
                    <a:bodyPr/>
                    <a:lstStyle/>
                    <a:p>
                      <a:pPr algn="ctr"/>
                      <a:r>
                        <a:rPr lang="en-US" sz="2400" dirty="0">
                          <a:sym typeface="Symbol"/>
                        </a:rPr>
                        <a:t></a:t>
                      </a:r>
                      <a:endParaRPr lang="en-US" sz="2400" dirty="0"/>
                    </a:p>
                  </a:txBody>
                  <a:tcPr/>
                </a:tc>
                <a:tc>
                  <a:txBody>
                    <a:bodyPr/>
                    <a:lstStyle/>
                    <a:p>
                      <a:pPr algn="ctr"/>
                      <a:r>
                        <a:rPr lang="en-US" sz="2400" dirty="0"/>
                        <a:t>!</a:t>
                      </a:r>
                    </a:p>
                  </a:txBody>
                  <a:tcPr/>
                </a:tc>
                <a:tc>
                  <a:txBody>
                    <a:bodyPr/>
                    <a:lstStyle/>
                    <a:p>
                      <a:pPr algn="ctr"/>
                      <a:r>
                        <a:rPr lang="en-US" sz="2400" dirty="0"/>
                        <a:t>(</a:t>
                      </a:r>
                      <a:r>
                        <a:rPr lang="en-US" sz="2400" i="1" dirty="0"/>
                        <a:t>C</a:t>
                      </a:r>
                      <a:endParaRPr lang="en-US" sz="2400" dirty="0"/>
                    </a:p>
                  </a:txBody>
                  <a:tcPr/>
                </a:tc>
                <a:tc>
                  <a:txBody>
                    <a:bodyPr/>
                    <a:lstStyle/>
                    <a:p>
                      <a:pPr algn="ctr"/>
                      <a:r>
                        <a:rPr lang="en-US" sz="2400" dirty="0"/>
                        <a:t>&amp;</a:t>
                      </a:r>
                    </a:p>
                  </a:txBody>
                  <a:tcPr/>
                </a:tc>
                <a:tc>
                  <a:txBody>
                    <a:bodyPr/>
                    <a:lstStyle/>
                    <a:p>
                      <a:pPr algn="ctr"/>
                      <a:r>
                        <a:rPr lang="en-US" sz="2400" i="1" dirty="0"/>
                        <a:t>R</a:t>
                      </a:r>
                      <a:r>
                        <a:rPr lang="en-US" sz="2400" i="0" dirty="0"/>
                        <a:t>)</a:t>
                      </a:r>
                      <a:endParaRPr lang="en-US" sz="2400" i="1" dirty="0"/>
                    </a:p>
                  </a:txBody>
                  <a:tcPr/>
                </a:tc>
                <a:extLst>
                  <a:ext uri="{0D108BD9-81ED-4DB2-BD59-A6C34878D82A}">
                    <a16:rowId xmlns:a16="http://schemas.microsoft.com/office/drawing/2014/main" val="10000"/>
                  </a:ext>
                </a:extLst>
              </a:tr>
              <a:tr h="393192">
                <a:tc>
                  <a:txBody>
                    <a:bodyPr/>
                    <a:lstStyle/>
                    <a:p>
                      <a:pPr algn="ctr"/>
                      <a:r>
                        <a:rPr lang="en-US" sz="2400" dirty="0"/>
                        <a:t>T</a:t>
                      </a:r>
                    </a:p>
                  </a:txBody>
                  <a:tcPr/>
                </a:tc>
                <a:tc>
                  <a:txBody>
                    <a:bodyPr/>
                    <a:lstStyle/>
                    <a:p>
                      <a:pPr algn="ctr"/>
                      <a:r>
                        <a:rPr lang="en-US" sz="2400" dirty="0"/>
                        <a:t>T</a:t>
                      </a:r>
                    </a:p>
                  </a:txBody>
                  <a:tcPr/>
                </a:tc>
                <a:tc>
                  <a:txBody>
                    <a:bodyPr/>
                    <a:lstStyle/>
                    <a:p>
                      <a:pPr algn="ctr"/>
                      <a:r>
                        <a:rPr lang="en-US" sz="2400" dirty="0"/>
                        <a:t>T</a:t>
                      </a:r>
                    </a:p>
                  </a:txBody>
                  <a:tcPr/>
                </a:tc>
                <a:tc>
                  <a:txBody>
                    <a:bodyPr/>
                    <a:lstStyle/>
                    <a:p>
                      <a:pPr algn="ctr"/>
                      <a:r>
                        <a:rPr lang="en-US" sz="2400" dirty="0"/>
                        <a:t>T</a:t>
                      </a:r>
                    </a:p>
                  </a:txBody>
                  <a:tcPr/>
                </a:tc>
                <a:tc>
                  <a:txBody>
                    <a:bodyPr/>
                    <a:lstStyle/>
                    <a:p>
                      <a:pPr algn="ctr"/>
                      <a:r>
                        <a:rPr lang="en-US" sz="2400" dirty="0"/>
                        <a:t>T</a:t>
                      </a:r>
                    </a:p>
                  </a:txBody>
                  <a:tcPr/>
                </a:tc>
                <a:tc>
                  <a:txBody>
                    <a:bodyPr/>
                    <a:lstStyle/>
                    <a:p>
                      <a:pPr algn="ctr"/>
                      <a:r>
                        <a:rPr lang="en-US" sz="2400" b="1" dirty="0"/>
                        <a:t>S</a:t>
                      </a:r>
                    </a:p>
                  </a:txBody>
                  <a:tcPr/>
                </a:tc>
                <a:tc>
                  <a:txBody>
                    <a:bodyPr/>
                    <a:lstStyle/>
                    <a:p>
                      <a:pPr algn="ctr"/>
                      <a:r>
                        <a:rPr lang="en-US" sz="2400" dirty="0"/>
                        <a:t>S</a:t>
                      </a:r>
                    </a:p>
                  </a:txBody>
                  <a:tcPr/>
                </a:tc>
                <a:tc>
                  <a:txBody>
                    <a:bodyPr/>
                    <a:lstStyle/>
                    <a:p>
                      <a:pPr algn="ctr"/>
                      <a:r>
                        <a:rPr lang="en-US" sz="2400" dirty="0"/>
                        <a:t>T</a:t>
                      </a:r>
                    </a:p>
                  </a:txBody>
                  <a:tcPr/>
                </a:tc>
                <a:tc>
                  <a:txBody>
                    <a:bodyPr/>
                    <a:lstStyle/>
                    <a:p>
                      <a:pPr algn="ctr"/>
                      <a:r>
                        <a:rPr lang="en-US" sz="2400" dirty="0"/>
                        <a:t>T</a:t>
                      </a:r>
                    </a:p>
                  </a:txBody>
                  <a:tcPr/>
                </a:tc>
                <a:tc>
                  <a:txBody>
                    <a:bodyPr/>
                    <a:lstStyle/>
                    <a:p>
                      <a:pPr algn="ctr"/>
                      <a:r>
                        <a:rPr lang="en-US" sz="2400" dirty="0"/>
                        <a:t>T</a:t>
                      </a:r>
                    </a:p>
                  </a:txBody>
                  <a:tcPr/>
                </a:tc>
                <a:extLst>
                  <a:ext uri="{0D108BD9-81ED-4DB2-BD59-A6C34878D82A}">
                    <a16:rowId xmlns:a16="http://schemas.microsoft.com/office/drawing/2014/main" val="10001"/>
                  </a:ext>
                </a:extLst>
              </a:tr>
              <a:tr h="393192">
                <a:tc>
                  <a:txBody>
                    <a:bodyPr/>
                    <a:lstStyle/>
                    <a:p>
                      <a:pPr algn="ctr"/>
                      <a:r>
                        <a:rPr lang="en-US" sz="2400" dirty="0"/>
                        <a:t>T</a:t>
                      </a:r>
                    </a:p>
                  </a:txBody>
                  <a:tcPr/>
                </a:tc>
                <a:tc>
                  <a:txBody>
                    <a:bodyPr/>
                    <a:lstStyle/>
                    <a:p>
                      <a:pPr algn="ctr"/>
                      <a:r>
                        <a:rPr lang="en-US" sz="2400" dirty="0"/>
                        <a:t>F</a:t>
                      </a:r>
                    </a:p>
                  </a:txBody>
                  <a:tcPr/>
                </a:tc>
                <a:tc>
                  <a:txBody>
                    <a:bodyPr/>
                    <a:lstStyle/>
                    <a:p>
                      <a:pPr algn="ctr"/>
                      <a:r>
                        <a:rPr lang="en-US" sz="2400" dirty="0"/>
                        <a:t>T</a:t>
                      </a:r>
                    </a:p>
                  </a:txBody>
                  <a:tcPr/>
                </a:tc>
                <a:tc>
                  <a:txBody>
                    <a:bodyPr/>
                    <a:lstStyle/>
                    <a:p>
                      <a:pPr algn="ctr"/>
                      <a:r>
                        <a:rPr lang="en-US" sz="2400" dirty="0"/>
                        <a:t>T</a:t>
                      </a:r>
                    </a:p>
                  </a:txBody>
                  <a:tcPr/>
                </a:tc>
                <a:tc>
                  <a:txBody>
                    <a:bodyPr/>
                    <a:lstStyle/>
                    <a:p>
                      <a:pPr algn="ctr"/>
                      <a:r>
                        <a:rPr lang="en-US" sz="2400" dirty="0"/>
                        <a:t>F</a:t>
                      </a:r>
                    </a:p>
                  </a:txBody>
                  <a:tcPr/>
                </a:tc>
                <a:tc>
                  <a:txBody>
                    <a:bodyPr/>
                    <a:lstStyle/>
                    <a:p>
                      <a:pPr algn="ctr"/>
                      <a:r>
                        <a:rPr lang="en-US" sz="2400" b="1" dirty="0"/>
                        <a:t>V</a:t>
                      </a:r>
                    </a:p>
                  </a:txBody>
                  <a:tcPr/>
                </a:tc>
                <a:tc>
                  <a:txBody>
                    <a:bodyPr/>
                    <a:lstStyle/>
                    <a:p>
                      <a:pPr algn="ctr"/>
                      <a:r>
                        <a:rPr lang="en-US" sz="2400" dirty="0"/>
                        <a:t>V</a:t>
                      </a:r>
                    </a:p>
                  </a:txBody>
                  <a:tcPr/>
                </a:tc>
                <a:tc>
                  <a:txBody>
                    <a:bodyPr/>
                    <a:lstStyle/>
                    <a:p>
                      <a:pPr algn="ctr"/>
                      <a:r>
                        <a:rPr lang="en-US" sz="2400" dirty="0"/>
                        <a:t>T</a:t>
                      </a:r>
                    </a:p>
                  </a:txBody>
                  <a:tcPr/>
                </a:tc>
                <a:tc>
                  <a:txBody>
                    <a:bodyPr/>
                    <a:lstStyle/>
                    <a:p>
                      <a:pPr algn="ctr"/>
                      <a:r>
                        <a:rPr lang="en-US" sz="2400" dirty="0"/>
                        <a:t>F</a:t>
                      </a:r>
                    </a:p>
                  </a:txBody>
                  <a:tcPr/>
                </a:tc>
                <a:tc>
                  <a:txBody>
                    <a:bodyPr/>
                    <a:lstStyle/>
                    <a:p>
                      <a:pPr algn="ctr"/>
                      <a:r>
                        <a:rPr lang="en-US" sz="2400" dirty="0"/>
                        <a:t>F</a:t>
                      </a:r>
                    </a:p>
                  </a:txBody>
                  <a:tcPr/>
                </a:tc>
                <a:extLst>
                  <a:ext uri="{0D108BD9-81ED-4DB2-BD59-A6C34878D82A}">
                    <a16:rowId xmlns:a16="http://schemas.microsoft.com/office/drawing/2014/main" val="10002"/>
                  </a:ext>
                </a:extLst>
              </a:tr>
              <a:tr h="393192">
                <a:tc>
                  <a:txBody>
                    <a:bodyPr/>
                    <a:lstStyle/>
                    <a:p>
                      <a:pPr algn="ctr"/>
                      <a:r>
                        <a:rPr lang="en-US" sz="2400" dirty="0"/>
                        <a:t>F</a:t>
                      </a:r>
                    </a:p>
                  </a:txBody>
                  <a:tcPr/>
                </a:tc>
                <a:tc>
                  <a:txBody>
                    <a:bodyPr/>
                    <a:lstStyle/>
                    <a:p>
                      <a:pPr algn="ctr"/>
                      <a:r>
                        <a:rPr lang="en-US" sz="2400" dirty="0"/>
                        <a:t>T</a:t>
                      </a:r>
                    </a:p>
                  </a:txBody>
                  <a:tcPr/>
                </a:tc>
                <a:tc>
                  <a:txBody>
                    <a:bodyPr/>
                    <a:lstStyle/>
                    <a:p>
                      <a:pPr algn="ctr"/>
                      <a:r>
                        <a:rPr lang="en-US" sz="2400" dirty="0"/>
                        <a:t>F</a:t>
                      </a:r>
                    </a:p>
                  </a:txBody>
                  <a:tcPr/>
                </a:tc>
                <a:tc>
                  <a:txBody>
                    <a:bodyPr/>
                    <a:lstStyle/>
                    <a:p>
                      <a:pPr algn="ctr"/>
                      <a:r>
                        <a:rPr lang="en-US" sz="2400" dirty="0"/>
                        <a:t>T</a:t>
                      </a:r>
                    </a:p>
                  </a:txBody>
                  <a:tcPr/>
                </a:tc>
                <a:tc>
                  <a:txBody>
                    <a:bodyPr/>
                    <a:lstStyle/>
                    <a:p>
                      <a:pPr algn="ctr"/>
                      <a:r>
                        <a:rPr lang="en-US" sz="2400" dirty="0"/>
                        <a:t>T</a:t>
                      </a:r>
                    </a:p>
                  </a:txBody>
                  <a:tcPr/>
                </a:tc>
                <a:tc>
                  <a:txBody>
                    <a:bodyPr/>
                    <a:lstStyle/>
                    <a:p>
                      <a:pPr algn="ctr"/>
                      <a:r>
                        <a:rPr lang="en-US" sz="2400" b="1" dirty="0"/>
                        <a:t>V</a:t>
                      </a:r>
                    </a:p>
                  </a:txBody>
                  <a:tcPr/>
                </a:tc>
                <a:tc>
                  <a:txBody>
                    <a:bodyPr/>
                    <a:lstStyle/>
                    <a:p>
                      <a:pPr algn="ctr"/>
                      <a:r>
                        <a:rPr lang="en-US" sz="2400" dirty="0"/>
                        <a:t>V</a:t>
                      </a:r>
                    </a:p>
                  </a:txBody>
                  <a:tcPr/>
                </a:tc>
                <a:tc>
                  <a:txBody>
                    <a:bodyPr/>
                    <a:lstStyle/>
                    <a:p>
                      <a:pPr algn="ctr"/>
                      <a:r>
                        <a:rPr lang="en-US" sz="2400" dirty="0"/>
                        <a:t>F</a:t>
                      </a:r>
                    </a:p>
                  </a:txBody>
                  <a:tcPr/>
                </a:tc>
                <a:tc>
                  <a:txBody>
                    <a:bodyPr/>
                    <a:lstStyle/>
                    <a:p>
                      <a:pPr algn="ctr"/>
                      <a:r>
                        <a:rPr lang="en-US" sz="2400" dirty="0"/>
                        <a:t>F</a:t>
                      </a:r>
                    </a:p>
                  </a:txBody>
                  <a:tcPr/>
                </a:tc>
                <a:tc>
                  <a:txBody>
                    <a:bodyPr/>
                    <a:lstStyle/>
                    <a:p>
                      <a:pPr algn="ctr"/>
                      <a:r>
                        <a:rPr lang="en-US" sz="2400" dirty="0"/>
                        <a:t>T</a:t>
                      </a:r>
                    </a:p>
                  </a:txBody>
                  <a:tcPr/>
                </a:tc>
                <a:extLst>
                  <a:ext uri="{0D108BD9-81ED-4DB2-BD59-A6C34878D82A}">
                    <a16:rowId xmlns:a16="http://schemas.microsoft.com/office/drawing/2014/main" val="10003"/>
                  </a:ext>
                </a:extLst>
              </a:tr>
              <a:tr h="393192">
                <a:tc>
                  <a:txBody>
                    <a:bodyPr/>
                    <a:lstStyle/>
                    <a:p>
                      <a:pPr algn="ctr"/>
                      <a:r>
                        <a:rPr lang="en-US" sz="2400" dirty="0"/>
                        <a:t>F</a:t>
                      </a:r>
                    </a:p>
                  </a:txBody>
                  <a:tcPr/>
                </a:tc>
                <a:tc>
                  <a:txBody>
                    <a:bodyPr/>
                    <a:lstStyle/>
                    <a:p>
                      <a:pPr algn="ctr"/>
                      <a:r>
                        <a:rPr lang="en-US" sz="2400" dirty="0"/>
                        <a:t>F</a:t>
                      </a:r>
                    </a:p>
                  </a:txBody>
                  <a:tcPr/>
                </a:tc>
                <a:tc>
                  <a:txBody>
                    <a:bodyPr/>
                    <a:lstStyle/>
                    <a:p>
                      <a:pPr algn="ctr"/>
                      <a:r>
                        <a:rPr lang="en-US" sz="2400" dirty="0"/>
                        <a:t>F</a:t>
                      </a:r>
                    </a:p>
                  </a:txBody>
                  <a:tcPr/>
                </a:tc>
                <a:tc>
                  <a:txBody>
                    <a:bodyPr/>
                    <a:lstStyle/>
                    <a:p>
                      <a:pPr algn="ctr"/>
                      <a:r>
                        <a:rPr lang="en-US" sz="2400" dirty="0"/>
                        <a:t>F</a:t>
                      </a:r>
                    </a:p>
                  </a:txBody>
                  <a:tcPr/>
                </a:tc>
                <a:tc>
                  <a:txBody>
                    <a:bodyPr/>
                    <a:lstStyle/>
                    <a:p>
                      <a:pPr algn="ctr"/>
                      <a:r>
                        <a:rPr lang="en-US" sz="2400" dirty="0"/>
                        <a:t>F</a:t>
                      </a:r>
                    </a:p>
                  </a:txBody>
                  <a:tcPr/>
                </a:tc>
                <a:tc>
                  <a:txBody>
                    <a:bodyPr/>
                    <a:lstStyle/>
                    <a:p>
                      <a:pPr algn="ctr"/>
                      <a:r>
                        <a:rPr lang="en-US" sz="2400" b="1" dirty="0"/>
                        <a:t>A</a:t>
                      </a:r>
                    </a:p>
                  </a:txBody>
                  <a:tcPr/>
                </a:tc>
                <a:tc>
                  <a:txBody>
                    <a:bodyPr/>
                    <a:lstStyle/>
                    <a:p>
                      <a:pPr algn="ctr"/>
                      <a:r>
                        <a:rPr lang="en-US" sz="2400" dirty="0"/>
                        <a:t>V</a:t>
                      </a:r>
                    </a:p>
                  </a:txBody>
                  <a:tcPr/>
                </a:tc>
                <a:tc>
                  <a:txBody>
                    <a:bodyPr/>
                    <a:lstStyle/>
                    <a:p>
                      <a:pPr algn="ctr"/>
                      <a:r>
                        <a:rPr lang="en-US" sz="2400" dirty="0"/>
                        <a:t>F</a:t>
                      </a:r>
                    </a:p>
                  </a:txBody>
                  <a:tcPr/>
                </a:tc>
                <a:tc>
                  <a:txBody>
                    <a:bodyPr/>
                    <a:lstStyle/>
                    <a:p>
                      <a:pPr algn="ctr"/>
                      <a:r>
                        <a:rPr lang="en-US" sz="2400" dirty="0"/>
                        <a:t>F</a:t>
                      </a:r>
                    </a:p>
                  </a:txBody>
                  <a:tcPr/>
                </a:tc>
                <a:tc>
                  <a:txBody>
                    <a:bodyPr/>
                    <a:lstStyle/>
                    <a:p>
                      <a:pPr algn="ctr"/>
                      <a:r>
                        <a:rPr lang="en-US" sz="2400" dirty="0"/>
                        <a:t>F</a:t>
                      </a:r>
                    </a:p>
                  </a:txBody>
                  <a:tcPr/>
                </a:tc>
                <a:extLst>
                  <a:ext uri="{0D108BD9-81ED-4DB2-BD59-A6C34878D82A}">
                    <a16:rowId xmlns:a16="http://schemas.microsoft.com/office/drawing/2014/main" val="10004"/>
                  </a:ext>
                </a:extLst>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342900"/>
            <a:ext cx="8610600" cy="1028700"/>
          </a:xfrm>
          <a:noFill/>
        </p:spPr>
        <p:txBody>
          <a:bodyPr/>
          <a:lstStyle/>
          <a:p>
            <a:r>
              <a:rPr lang="en-US" dirty="0"/>
              <a:t>SPIL: VALIDITY</a:t>
            </a:r>
          </a:p>
        </p:txBody>
      </p:sp>
      <p:sp>
        <p:nvSpPr>
          <p:cNvPr id="13315" name="Rectangle 3"/>
          <p:cNvSpPr>
            <a:spLocks noGrp="1" noChangeArrowheads="1"/>
          </p:cNvSpPr>
          <p:nvPr>
            <p:ph type="body" idx="1"/>
          </p:nvPr>
        </p:nvSpPr>
        <p:spPr>
          <a:xfrm>
            <a:off x="304800" y="1752600"/>
            <a:ext cx="8686800" cy="4114800"/>
          </a:xfrm>
        </p:spPr>
        <p:txBody>
          <a:bodyPr/>
          <a:lstStyle/>
          <a:p>
            <a:pPr>
              <a:lnSpc>
                <a:spcPts val="4000"/>
              </a:lnSpc>
              <a:spcBef>
                <a:spcPts val="0"/>
              </a:spcBef>
            </a:pPr>
            <a:r>
              <a:rPr lang="en-US" dirty="0"/>
              <a:t>A pure imperative argument is (</a:t>
            </a:r>
            <a:r>
              <a:rPr lang="en-US" i="1" dirty="0"/>
              <a:t>semantically</a:t>
            </a:r>
            <a:r>
              <a:rPr lang="en-US" dirty="0"/>
              <a:t>)</a:t>
            </a:r>
            <a:r>
              <a:rPr lang="en-US" i="1" dirty="0"/>
              <a:t> valid </a:t>
            </a:r>
            <a:r>
              <a:rPr lang="en-US" dirty="0" err="1"/>
              <a:t>iff</a:t>
            </a:r>
            <a:r>
              <a:rPr lang="en-US" dirty="0"/>
              <a:t>, for every </a:t>
            </a:r>
            <a:r>
              <a:rPr lang="en-US" i="1" dirty="0"/>
              <a:t>m</a:t>
            </a:r>
            <a:r>
              <a:rPr lang="en-US" dirty="0"/>
              <a:t>, every declarative sentence that </a:t>
            </a:r>
            <a:r>
              <a:rPr lang="en-US" i="1" dirty="0"/>
              <a:t>supports</a:t>
            </a:r>
            <a:r>
              <a:rPr lang="en-US" dirty="0"/>
              <a:t> on </a:t>
            </a:r>
            <a:r>
              <a:rPr lang="en-US" i="1" dirty="0"/>
              <a:t>m</a:t>
            </a:r>
            <a:r>
              <a:rPr lang="en-US" dirty="0"/>
              <a:t> a conjunction of all premises also supports on </a:t>
            </a:r>
            <a:r>
              <a:rPr lang="en-US" i="1" dirty="0"/>
              <a:t>m </a:t>
            </a:r>
            <a:r>
              <a:rPr lang="en-US" dirty="0"/>
              <a:t>the conclusion.</a:t>
            </a:r>
          </a:p>
          <a:p>
            <a:pPr>
              <a:lnSpc>
                <a:spcPts val="4000"/>
              </a:lnSpc>
              <a:spcBef>
                <a:spcPts val="0"/>
              </a:spcBef>
            </a:pPr>
            <a:r>
              <a:rPr lang="en-US" i="1" dirty="0"/>
              <a:t>“p</a:t>
            </a:r>
            <a:r>
              <a:rPr lang="en-US" dirty="0"/>
              <a:t> supports </a:t>
            </a:r>
            <a:r>
              <a:rPr lang="en-US" i="1" dirty="0" err="1"/>
              <a:t>i</a:t>
            </a:r>
            <a:r>
              <a:rPr lang="en-US" dirty="0"/>
              <a:t> on </a:t>
            </a:r>
            <a:r>
              <a:rPr lang="en-US" i="1" dirty="0"/>
              <a:t>m</a:t>
            </a:r>
            <a:r>
              <a:rPr lang="en-US" dirty="0"/>
              <a:t>” is defined in terms of the favoring relation of </a:t>
            </a:r>
            <a:r>
              <a:rPr lang="en-US" i="1" dirty="0"/>
              <a:t>m</a:t>
            </a:r>
            <a:r>
              <a:rPr lang="en-US" dirty="0"/>
              <a:t>. For details, see:</a:t>
            </a:r>
          </a:p>
          <a:p>
            <a:pPr>
              <a:lnSpc>
                <a:spcPts val="4000"/>
              </a:lnSpc>
              <a:spcBef>
                <a:spcPts val="0"/>
              </a:spcBef>
              <a:buNone/>
            </a:pPr>
            <a:r>
              <a:rPr lang="en-US" dirty="0"/>
              <a:t>	“New foundations for imperative logic II: Pure imperative inference”, </a:t>
            </a:r>
            <a:r>
              <a:rPr lang="en-US" i="1" dirty="0"/>
              <a:t>Mind</a:t>
            </a:r>
            <a:r>
              <a:rPr lang="en-US" dirty="0"/>
              <a:t>  (2011)  120: 369-446.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3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3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31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304800" y="228600"/>
            <a:ext cx="8534400" cy="1143000"/>
          </a:xfrm>
          <a:noFill/>
        </p:spPr>
        <p:txBody>
          <a:bodyPr/>
          <a:lstStyle/>
          <a:p>
            <a:r>
              <a:rPr lang="en-US" dirty="0"/>
              <a:t>SPIL: REPLACEMENT RULES</a:t>
            </a:r>
            <a:endParaRPr lang="en-US" dirty="0">
              <a:solidFill>
                <a:srgbClr val="00CCCC"/>
              </a:solidFill>
            </a:endParaRPr>
          </a:p>
        </p:txBody>
      </p:sp>
      <p:sp>
        <p:nvSpPr>
          <p:cNvPr id="202755" name="Rectangle 3"/>
          <p:cNvSpPr>
            <a:spLocks noGrp="1" noChangeArrowheads="1"/>
          </p:cNvSpPr>
          <p:nvPr>
            <p:ph type="body" idx="1"/>
          </p:nvPr>
        </p:nvSpPr>
        <p:spPr>
          <a:xfrm>
            <a:off x="381000" y="1752600"/>
            <a:ext cx="8153400" cy="4114800"/>
          </a:xfrm>
          <a:noFill/>
        </p:spPr>
        <p:txBody>
          <a:bodyPr/>
          <a:lstStyle/>
          <a:p>
            <a:pPr>
              <a:lnSpc>
                <a:spcPts val="3800"/>
              </a:lnSpc>
              <a:spcBef>
                <a:spcPts val="0"/>
              </a:spcBef>
            </a:pPr>
            <a:r>
              <a:rPr lang="en-US" u="sng" dirty="0"/>
              <a:t>Unconditional Negation (UN)</a:t>
            </a:r>
            <a:r>
              <a:rPr lang="en-US" dirty="0"/>
              <a:t>: ~!</a:t>
            </a:r>
            <a:r>
              <a:rPr lang="en-US" i="1" dirty="0"/>
              <a:t>p</a:t>
            </a:r>
            <a:r>
              <a:rPr lang="en-US" dirty="0"/>
              <a:t> </a:t>
            </a:r>
            <a:r>
              <a:rPr lang="en-US" dirty="0">
                <a:sym typeface="Symbol"/>
              </a:rPr>
              <a:t></a:t>
            </a:r>
            <a:r>
              <a:rPr lang="en-US" dirty="0"/>
              <a:t> !~</a:t>
            </a:r>
            <a:r>
              <a:rPr lang="en-US" i="1" dirty="0"/>
              <a:t>p</a:t>
            </a:r>
            <a:endParaRPr lang="en-US" dirty="0"/>
          </a:p>
          <a:p>
            <a:pPr>
              <a:lnSpc>
                <a:spcPts val="3800"/>
              </a:lnSpc>
              <a:spcBef>
                <a:spcPts val="0"/>
              </a:spcBef>
            </a:pPr>
            <a:r>
              <a:rPr lang="en-US" u="sng" dirty="0"/>
              <a:t>Transposition (TR)</a:t>
            </a:r>
            <a:r>
              <a:rPr lang="en-US" dirty="0"/>
              <a:t>: </a:t>
            </a:r>
            <a:r>
              <a:rPr lang="en-US" i="1" dirty="0"/>
              <a:t>p</a:t>
            </a:r>
            <a:r>
              <a:rPr lang="en-US" dirty="0"/>
              <a:t> </a:t>
            </a:r>
            <a:r>
              <a:rPr lang="en-US" dirty="0">
                <a:sym typeface="Symbol"/>
              </a:rPr>
              <a:t></a:t>
            </a:r>
            <a:r>
              <a:rPr lang="en-US" dirty="0"/>
              <a:t> </a:t>
            </a:r>
            <a:r>
              <a:rPr lang="en-US" i="1" dirty="0" err="1"/>
              <a:t>i</a:t>
            </a:r>
            <a:r>
              <a:rPr lang="en-US" dirty="0"/>
              <a:t> </a:t>
            </a:r>
            <a:r>
              <a:rPr lang="en-US" dirty="0">
                <a:sym typeface="Symbol"/>
              </a:rPr>
              <a:t></a:t>
            </a:r>
            <a:r>
              <a:rPr lang="en-US" dirty="0"/>
              <a:t> ~</a:t>
            </a:r>
            <a:r>
              <a:rPr lang="en-US" i="1" dirty="0" err="1"/>
              <a:t>i</a:t>
            </a:r>
            <a:r>
              <a:rPr lang="en-US" dirty="0"/>
              <a:t> </a:t>
            </a:r>
            <a:r>
              <a:rPr lang="en-US" dirty="0">
                <a:sym typeface="Symbol"/>
              </a:rPr>
              <a:t></a:t>
            </a:r>
            <a:r>
              <a:rPr lang="en-US" dirty="0"/>
              <a:t> ~</a:t>
            </a:r>
            <a:r>
              <a:rPr lang="en-US" i="1" dirty="0"/>
              <a:t>p</a:t>
            </a:r>
            <a:endParaRPr lang="en-US" dirty="0"/>
          </a:p>
          <a:p>
            <a:pPr>
              <a:lnSpc>
                <a:spcPts val="3800"/>
              </a:lnSpc>
              <a:spcBef>
                <a:spcPts val="0"/>
              </a:spcBef>
              <a:buNone/>
            </a:pPr>
            <a:r>
              <a:rPr lang="en-US" dirty="0"/>
              <a:t>	</a:t>
            </a:r>
            <a:r>
              <a:rPr lang="en-US" u="sng" dirty="0"/>
              <a:t>Against TR</a:t>
            </a:r>
            <a:r>
              <a:rPr lang="en-US" dirty="0"/>
              <a:t>: “If you killed, confess” </a:t>
            </a:r>
            <a:r>
              <a:rPr lang="en-US" dirty="0">
                <a:sym typeface="Symbol"/>
              </a:rPr>
              <a:t>is not logically equivalent to </a:t>
            </a:r>
            <a:r>
              <a:rPr lang="en-US" dirty="0"/>
              <a:t>“If you don’t confess, let it not be the case that you killed”.</a:t>
            </a:r>
          </a:p>
          <a:p>
            <a:pPr>
              <a:lnSpc>
                <a:spcPts val="3800"/>
              </a:lnSpc>
              <a:spcBef>
                <a:spcPts val="0"/>
              </a:spcBef>
              <a:buNone/>
            </a:pPr>
            <a:r>
              <a:rPr lang="en-US" dirty="0"/>
              <a:t>	</a:t>
            </a:r>
            <a:r>
              <a:rPr lang="en-US" u="sng" dirty="0"/>
              <a:t>Reply</a:t>
            </a:r>
            <a:r>
              <a:rPr lang="en-US" dirty="0"/>
              <a:t>: The </a:t>
            </a:r>
            <a:r>
              <a:rPr lang="en-US" dirty="0" err="1"/>
              <a:t>contrapositive</a:t>
            </a:r>
            <a:r>
              <a:rPr lang="en-US" dirty="0"/>
              <a:t> </a:t>
            </a:r>
            <a:r>
              <a:rPr lang="en-US"/>
              <a:t>of </a:t>
            </a:r>
            <a:r>
              <a:rPr lang="en-US" i="1"/>
              <a:t>K </a:t>
            </a:r>
            <a:r>
              <a:rPr lang="en-US">
                <a:sym typeface="Symbol"/>
              </a:rPr>
              <a:t></a:t>
            </a:r>
            <a:r>
              <a:rPr lang="en-US" i="1"/>
              <a:t> </a:t>
            </a:r>
            <a:r>
              <a:rPr lang="en-US" dirty="0"/>
              <a:t>!</a:t>
            </a:r>
            <a:r>
              <a:rPr lang="en-US" i="1" dirty="0"/>
              <a:t>C</a:t>
            </a:r>
            <a:r>
              <a:rPr lang="en-US" dirty="0"/>
              <a:t> is not  ~</a:t>
            </a:r>
            <a:r>
              <a:rPr lang="en-US" i="1" dirty="0"/>
              <a:t>C</a:t>
            </a:r>
            <a:r>
              <a:rPr lang="en-US" dirty="0"/>
              <a:t> </a:t>
            </a:r>
            <a:r>
              <a:rPr lang="en-US" dirty="0">
                <a:sym typeface="Symbol"/>
              </a:rPr>
              <a:t></a:t>
            </a:r>
            <a:r>
              <a:rPr lang="en-US" dirty="0"/>
              <a:t> ~!</a:t>
            </a:r>
            <a:r>
              <a:rPr lang="en-US" i="1" dirty="0"/>
              <a:t>K. </a:t>
            </a:r>
            <a:r>
              <a:rPr lang="en-US" dirty="0"/>
              <a:t>It is instead ~!</a:t>
            </a:r>
            <a:r>
              <a:rPr lang="en-US" i="1" dirty="0"/>
              <a:t>C</a:t>
            </a:r>
            <a:r>
              <a:rPr lang="en-US" dirty="0"/>
              <a:t> </a:t>
            </a:r>
            <a:r>
              <a:rPr lang="en-US" dirty="0">
                <a:sym typeface="Symbol"/>
              </a:rPr>
              <a:t></a:t>
            </a:r>
            <a:r>
              <a:rPr lang="en-US" dirty="0"/>
              <a:t> ~</a:t>
            </a:r>
            <a:r>
              <a:rPr lang="en-US" i="1" dirty="0"/>
              <a:t>K</a:t>
            </a:r>
            <a:r>
              <a:rPr lang="en-US" dirty="0"/>
              <a:t> (“Don’t confess only if you didn’t kill”).</a:t>
            </a:r>
          </a:p>
          <a:p>
            <a:pPr>
              <a:lnSpc>
                <a:spcPts val="3800"/>
              </a:lnSpc>
              <a:spcBef>
                <a:spcPts val="0"/>
              </a:spcBef>
            </a:pPr>
            <a:r>
              <a:rPr lang="en-US" u="sng" dirty="0"/>
              <a:t>Material Equivalence (ME)</a:t>
            </a:r>
            <a:r>
              <a:rPr lang="en-US" dirty="0"/>
              <a:t>:</a:t>
            </a:r>
          </a:p>
          <a:p>
            <a:pPr>
              <a:lnSpc>
                <a:spcPts val="3800"/>
              </a:lnSpc>
              <a:spcBef>
                <a:spcPts val="0"/>
              </a:spcBef>
              <a:buNone/>
            </a:pPr>
            <a:r>
              <a:rPr lang="en-US" i="1" dirty="0"/>
              <a:t>	p</a:t>
            </a:r>
            <a:r>
              <a:rPr lang="en-US" dirty="0"/>
              <a:t> </a:t>
            </a:r>
            <a:r>
              <a:rPr lang="en-US" dirty="0">
                <a:sym typeface="Symbol"/>
              </a:rPr>
              <a:t></a:t>
            </a:r>
            <a:r>
              <a:rPr lang="en-US" dirty="0"/>
              <a:t> </a:t>
            </a:r>
            <a:r>
              <a:rPr lang="en-US" i="1" dirty="0" err="1"/>
              <a:t>i</a:t>
            </a:r>
            <a:r>
              <a:rPr lang="en-US" i="1" dirty="0"/>
              <a:t> </a:t>
            </a:r>
            <a:r>
              <a:rPr lang="en-US" dirty="0">
                <a:sym typeface="Symbol"/>
              </a:rPr>
              <a:t></a:t>
            </a:r>
            <a:r>
              <a:rPr lang="en-US" dirty="0"/>
              <a:t> (</a:t>
            </a:r>
            <a:r>
              <a:rPr lang="en-US" i="1" dirty="0"/>
              <a:t>p</a:t>
            </a:r>
            <a:r>
              <a:rPr lang="en-US" dirty="0"/>
              <a:t> </a:t>
            </a:r>
            <a:r>
              <a:rPr lang="en-US" dirty="0">
                <a:sym typeface="Symbol"/>
              </a:rPr>
              <a:t></a:t>
            </a:r>
            <a:r>
              <a:rPr lang="en-US" dirty="0"/>
              <a:t> </a:t>
            </a:r>
            <a:r>
              <a:rPr lang="en-US" i="1" dirty="0" err="1"/>
              <a:t>i</a:t>
            </a:r>
            <a:r>
              <a:rPr lang="en-US" dirty="0"/>
              <a:t>) &amp; (</a:t>
            </a:r>
            <a:r>
              <a:rPr lang="en-US" i="1" dirty="0" err="1"/>
              <a:t>i</a:t>
            </a:r>
            <a:r>
              <a:rPr lang="en-US" i="1" dirty="0"/>
              <a:t> </a:t>
            </a:r>
            <a:r>
              <a:rPr lang="en-US" dirty="0">
                <a:sym typeface="Symbol"/>
              </a:rPr>
              <a:t></a:t>
            </a:r>
            <a:r>
              <a:rPr lang="en-US" dirty="0"/>
              <a:t> </a:t>
            </a:r>
            <a:r>
              <a:rPr lang="en-US" i="1" dirty="0"/>
              <a:t>p</a:t>
            </a:r>
            <a:r>
              <a:rPr lang="en-US" dirty="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2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839200" cy="1143000"/>
          </a:xfrm>
          <a:noFill/>
        </p:spPr>
        <p:txBody>
          <a:bodyPr/>
          <a:lstStyle/>
          <a:p>
            <a:r>
              <a:rPr lang="en-US" dirty="0"/>
              <a:t>SPIL: REPLACEMENT RULES</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800"/>
              </a:lnSpc>
              <a:spcBef>
                <a:spcPts val="0"/>
              </a:spcBef>
            </a:pPr>
            <a:r>
              <a:rPr lang="en-US" u="sng" dirty="0"/>
              <a:t>Exportation (EX)</a:t>
            </a:r>
            <a:r>
              <a:rPr lang="en-US" dirty="0"/>
              <a:t>: </a:t>
            </a:r>
            <a:r>
              <a:rPr lang="en-US" i="1" dirty="0"/>
              <a:t>p</a:t>
            </a:r>
            <a:r>
              <a:rPr lang="en-US" dirty="0"/>
              <a:t> </a:t>
            </a:r>
            <a:r>
              <a:rPr lang="en-US" dirty="0">
                <a:sym typeface="Symbol"/>
              </a:rPr>
              <a:t></a:t>
            </a:r>
            <a:r>
              <a:rPr lang="en-US" dirty="0"/>
              <a:t> (</a:t>
            </a:r>
            <a:r>
              <a:rPr lang="en-US" i="1" dirty="0"/>
              <a:t>q </a:t>
            </a:r>
            <a:r>
              <a:rPr lang="en-US" dirty="0">
                <a:sym typeface="Symbol"/>
              </a:rPr>
              <a:t></a:t>
            </a:r>
            <a:r>
              <a:rPr lang="en-US" i="1" dirty="0"/>
              <a:t> </a:t>
            </a:r>
            <a:r>
              <a:rPr lang="en-US" i="1" dirty="0" err="1"/>
              <a:t>i</a:t>
            </a:r>
            <a:r>
              <a:rPr lang="en-US" dirty="0"/>
              <a:t>) </a:t>
            </a:r>
            <a:r>
              <a:rPr lang="en-US" dirty="0">
                <a:sym typeface="Symbol"/>
              </a:rPr>
              <a:t></a:t>
            </a:r>
            <a:r>
              <a:rPr lang="en-US" dirty="0"/>
              <a:t> (</a:t>
            </a:r>
            <a:r>
              <a:rPr lang="en-US" i="1" dirty="0"/>
              <a:t>p</a:t>
            </a:r>
            <a:r>
              <a:rPr lang="en-US" dirty="0"/>
              <a:t> &amp; </a:t>
            </a:r>
            <a:r>
              <a:rPr lang="en-US" i="1" dirty="0"/>
              <a:t>q</a:t>
            </a:r>
            <a:r>
              <a:rPr lang="en-US" dirty="0"/>
              <a:t>)</a:t>
            </a:r>
            <a:r>
              <a:rPr lang="en-US" i="1" dirty="0"/>
              <a:t> </a:t>
            </a:r>
            <a:r>
              <a:rPr lang="en-US" dirty="0">
                <a:sym typeface="Symbol"/>
              </a:rPr>
              <a:t></a:t>
            </a:r>
            <a:r>
              <a:rPr lang="en-US" dirty="0"/>
              <a:t> </a:t>
            </a:r>
            <a:r>
              <a:rPr lang="en-US" i="1" dirty="0" err="1"/>
              <a:t>i</a:t>
            </a:r>
            <a:endParaRPr lang="en-US" dirty="0"/>
          </a:p>
          <a:p>
            <a:pPr>
              <a:lnSpc>
                <a:spcPts val="3800"/>
              </a:lnSpc>
              <a:spcBef>
                <a:spcPts val="0"/>
              </a:spcBef>
            </a:pPr>
            <a:r>
              <a:rPr lang="en-US" u="sng" dirty="0"/>
              <a:t>Absorption (AB)</a:t>
            </a:r>
            <a:r>
              <a:rPr lang="en-US" dirty="0"/>
              <a:t>: </a:t>
            </a:r>
            <a:r>
              <a:rPr lang="en-US" i="1" dirty="0"/>
              <a:t>p </a:t>
            </a:r>
            <a:r>
              <a:rPr lang="en-US" dirty="0">
                <a:sym typeface="Symbol"/>
              </a:rPr>
              <a:t></a:t>
            </a:r>
            <a:r>
              <a:rPr lang="en-US" dirty="0"/>
              <a:t> !</a:t>
            </a:r>
            <a:r>
              <a:rPr lang="en-US" i="1" dirty="0"/>
              <a:t>q</a:t>
            </a:r>
            <a:r>
              <a:rPr lang="en-US" dirty="0"/>
              <a:t> </a:t>
            </a:r>
            <a:r>
              <a:rPr lang="en-US" dirty="0">
                <a:sym typeface="Symbol"/>
              </a:rPr>
              <a:t></a:t>
            </a:r>
            <a:r>
              <a:rPr lang="en-US" dirty="0"/>
              <a:t> </a:t>
            </a:r>
            <a:r>
              <a:rPr lang="en-US" i="1" dirty="0"/>
              <a:t>p</a:t>
            </a:r>
            <a:r>
              <a:rPr lang="en-US" dirty="0"/>
              <a:t> </a:t>
            </a:r>
            <a:r>
              <a:rPr lang="en-US" dirty="0">
                <a:sym typeface="Symbol"/>
              </a:rPr>
              <a:t></a:t>
            </a:r>
            <a:r>
              <a:rPr lang="en-US" dirty="0"/>
              <a:t> !(</a:t>
            </a:r>
            <a:r>
              <a:rPr lang="en-US" i="1" dirty="0"/>
              <a:t>p</a:t>
            </a:r>
            <a:r>
              <a:rPr lang="en-US" dirty="0"/>
              <a:t> &amp; </a:t>
            </a:r>
            <a:r>
              <a:rPr lang="en-US" i="1" dirty="0"/>
              <a:t>q</a:t>
            </a:r>
            <a:r>
              <a:rPr lang="en-US" dirty="0"/>
              <a:t>)</a:t>
            </a:r>
          </a:p>
          <a:p>
            <a:pPr>
              <a:lnSpc>
                <a:spcPts val="3800"/>
              </a:lnSpc>
              <a:spcBef>
                <a:spcPts val="0"/>
              </a:spcBef>
            </a:pPr>
            <a:r>
              <a:rPr lang="en-US" u="sng" dirty="0" err="1"/>
              <a:t>Tautologous</a:t>
            </a:r>
            <a:r>
              <a:rPr lang="en-US" u="sng" dirty="0"/>
              <a:t> Antecedent (TA)</a:t>
            </a:r>
            <a:r>
              <a:rPr lang="en-US" dirty="0"/>
              <a:t>: (</a:t>
            </a:r>
            <a:r>
              <a:rPr lang="en-US" i="1" dirty="0"/>
              <a:t>p </a:t>
            </a:r>
            <a:r>
              <a:rPr lang="en-US" dirty="0">
                <a:sym typeface="Symbol"/>
              </a:rPr>
              <a:t></a:t>
            </a:r>
            <a:r>
              <a:rPr lang="en-US" dirty="0"/>
              <a:t> ~</a:t>
            </a:r>
            <a:r>
              <a:rPr lang="en-US" i="1" dirty="0"/>
              <a:t>p</a:t>
            </a:r>
            <a:r>
              <a:rPr lang="en-US" dirty="0"/>
              <a:t>) </a:t>
            </a:r>
            <a:r>
              <a:rPr lang="en-US" dirty="0">
                <a:sym typeface="Symbol"/>
              </a:rPr>
              <a:t></a:t>
            </a:r>
            <a:r>
              <a:rPr lang="en-US" dirty="0"/>
              <a:t> </a:t>
            </a:r>
            <a:r>
              <a:rPr lang="en-US" i="1" dirty="0" err="1"/>
              <a:t>i</a:t>
            </a:r>
            <a:r>
              <a:rPr lang="en-US" dirty="0"/>
              <a:t> </a:t>
            </a:r>
            <a:r>
              <a:rPr lang="en-US" dirty="0">
                <a:sym typeface="Symbol"/>
              </a:rPr>
              <a:t></a:t>
            </a:r>
            <a:r>
              <a:rPr lang="en-US" dirty="0"/>
              <a:t> </a:t>
            </a:r>
            <a:r>
              <a:rPr lang="en-US" i="1" dirty="0" err="1"/>
              <a:t>i</a:t>
            </a:r>
            <a:endParaRPr lang="en-US" dirty="0"/>
          </a:p>
          <a:p>
            <a:pPr>
              <a:lnSpc>
                <a:spcPts val="3800"/>
              </a:lnSpc>
              <a:spcBef>
                <a:spcPts val="0"/>
              </a:spcBef>
            </a:pPr>
            <a:r>
              <a:rPr lang="en-US" u="sng" dirty="0"/>
              <a:t>Negated Conditional (NC)</a:t>
            </a:r>
            <a:r>
              <a:rPr lang="en-US" dirty="0"/>
              <a:t>: ~(</a:t>
            </a:r>
            <a:r>
              <a:rPr lang="en-US" i="1" dirty="0"/>
              <a:t>p</a:t>
            </a:r>
            <a:r>
              <a:rPr lang="en-US" dirty="0"/>
              <a:t> </a:t>
            </a:r>
            <a:r>
              <a:rPr lang="en-US" dirty="0">
                <a:sym typeface="Symbol"/>
              </a:rPr>
              <a:t></a:t>
            </a:r>
            <a:r>
              <a:rPr lang="en-US" dirty="0"/>
              <a:t> </a:t>
            </a:r>
            <a:r>
              <a:rPr lang="en-US" i="1" dirty="0" err="1"/>
              <a:t>i</a:t>
            </a:r>
            <a:r>
              <a:rPr lang="en-US" dirty="0"/>
              <a:t>) </a:t>
            </a:r>
            <a:r>
              <a:rPr lang="en-US" dirty="0">
                <a:sym typeface="Symbol"/>
              </a:rPr>
              <a:t></a:t>
            </a:r>
            <a:r>
              <a:rPr lang="en-US" dirty="0"/>
              <a:t> </a:t>
            </a:r>
            <a:r>
              <a:rPr lang="en-US" i="1" dirty="0"/>
              <a:t>p</a:t>
            </a:r>
            <a:r>
              <a:rPr lang="en-US" dirty="0"/>
              <a:t> </a:t>
            </a:r>
            <a:r>
              <a:rPr lang="en-US" dirty="0">
                <a:sym typeface="Symbol"/>
              </a:rPr>
              <a:t></a:t>
            </a:r>
            <a:r>
              <a:rPr lang="en-US" dirty="0"/>
              <a:t> ~</a:t>
            </a:r>
            <a:r>
              <a:rPr lang="en-US" i="1" dirty="0" err="1"/>
              <a:t>i</a:t>
            </a:r>
            <a:endParaRPr lang="en-US" dirty="0"/>
          </a:p>
          <a:p>
            <a:pPr>
              <a:lnSpc>
                <a:spcPts val="3800"/>
              </a:lnSpc>
              <a:spcBef>
                <a:spcPts val="0"/>
              </a:spcBef>
            </a:pPr>
            <a:r>
              <a:rPr lang="en-US" u="sng" dirty="0"/>
              <a:t>Imperative Conjunction (IC)</a:t>
            </a:r>
            <a:r>
              <a:rPr lang="en-US" dirty="0"/>
              <a:t>:</a:t>
            </a:r>
          </a:p>
          <a:p>
            <a:pPr>
              <a:lnSpc>
                <a:spcPts val="3800"/>
              </a:lnSpc>
              <a:spcBef>
                <a:spcPts val="0"/>
              </a:spcBef>
              <a:buNone/>
            </a:pPr>
            <a:r>
              <a:rPr lang="en-US" dirty="0"/>
              <a:t>	(</a:t>
            </a:r>
            <a:r>
              <a:rPr lang="en-US" i="1" dirty="0"/>
              <a:t>p</a:t>
            </a:r>
            <a:r>
              <a:rPr lang="en-US" dirty="0"/>
              <a:t> </a:t>
            </a:r>
            <a:r>
              <a:rPr lang="en-US" dirty="0">
                <a:sym typeface="Symbol"/>
              </a:rPr>
              <a:t></a:t>
            </a:r>
            <a:r>
              <a:rPr lang="en-US" dirty="0"/>
              <a:t> !</a:t>
            </a:r>
            <a:r>
              <a:rPr lang="en-US" i="1" dirty="0"/>
              <a:t>q</a:t>
            </a:r>
            <a:r>
              <a:rPr lang="en-US" dirty="0"/>
              <a:t>) &amp; (</a:t>
            </a:r>
            <a:r>
              <a:rPr lang="en-US" i="1" dirty="0"/>
              <a:t>p</a:t>
            </a:r>
            <a:r>
              <a:rPr lang="en-US" i="1" dirty="0">
                <a:sym typeface="Symbol"/>
              </a:rPr>
              <a:t></a:t>
            </a:r>
            <a:r>
              <a:rPr lang="en-US" dirty="0"/>
              <a:t> </a:t>
            </a:r>
            <a:r>
              <a:rPr lang="en-US" dirty="0">
                <a:sym typeface="Symbol"/>
              </a:rPr>
              <a:t> </a:t>
            </a:r>
            <a:r>
              <a:rPr lang="en-US" dirty="0"/>
              <a:t>!</a:t>
            </a:r>
            <a:r>
              <a:rPr lang="en-US" i="1" dirty="0"/>
              <a:t>q</a:t>
            </a:r>
            <a:r>
              <a:rPr lang="en-US" i="1" dirty="0">
                <a:sym typeface="Symbol"/>
              </a:rPr>
              <a:t></a:t>
            </a:r>
            <a:r>
              <a:rPr lang="en-US" dirty="0"/>
              <a:t>) </a:t>
            </a:r>
            <a:r>
              <a:rPr lang="en-US" dirty="0">
                <a:sym typeface="Symbol"/>
              </a:rPr>
              <a:t></a:t>
            </a:r>
          </a:p>
          <a:p>
            <a:pPr>
              <a:lnSpc>
                <a:spcPts val="3800"/>
              </a:lnSpc>
              <a:spcBef>
                <a:spcPts val="0"/>
              </a:spcBef>
              <a:buNone/>
            </a:pPr>
            <a:r>
              <a:rPr lang="en-US" dirty="0">
                <a:sym typeface="Symbol"/>
              </a:rPr>
              <a:t>	</a:t>
            </a:r>
            <a:r>
              <a:rPr lang="en-US" dirty="0"/>
              <a:t>(</a:t>
            </a:r>
            <a:r>
              <a:rPr lang="en-US" i="1" dirty="0"/>
              <a:t>p</a:t>
            </a:r>
            <a:r>
              <a:rPr lang="en-US" dirty="0"/>
              <a:t> </a:t>
            </a:r>
            <a:r>
              <a:rPr lang="en-US" dirty="0">
                <a:sym typeface="Symbol"/>
              </a:rPr>
              <a:t></a:t>
            </a:r>
            <a:r>
              <a:rPr lang="en-US" dirty="0"/>
              <a:t> </a:t>
            </a:r>
            <a:r>
              <a:rPr lang="en-US" i="1" dirty="0"/>
              <a:t>p</a:t>
            </a:r>
            <a:r>
              <a:rPr lang="en-US" i="1" dirty="0">
                <a:sym typeface="Symbol"/>
              </a:rPr>
              <a:t></a:t>
            </a:r>
            <a:r>
              <a:rPr lang="en-US" dirty="0"/>
              <a:t>) </a:t>
            </a:r>
            <a:r>
              <a:rPr lang="en-US" dirty="0">
                <a:sym typeface="Symbol"/>
              </a:rPr>
              <a:t></a:t>
            </a:r>
            <a:r>
              <a:rPr lang="en-US" dirty="0"/>
              <a:t> !((</a:t>
            </a:r>
            <a:r>
              <a:rPr lang="en-US" i="1" dirty="0"/>
              <a:t>p </a:t>
            </a:r>
            <a:r>
              <a:rPr lang="en-US" dirty="0">
                <a:sym typeface="Symbol"/>
              </a:rPr>
              <a:t></a:t>
            </a:r>
            <a:r>
              <a:rPr lang="en-US" dirty="0"/>
              <a:t> </a:t>
            </a:r>
            <a:r>
              <a:rPr lang="en-US" i="1" dirty="0"/>
              <a:t>q</a:t>
            </a:r>
            <a:r>
              <a:rPr lang="en-US" dirty="0"/>
              <a:t>) &amp; (</a:t>
            </a:r>
            <a:r>
              <a:rPr lang="en-US" i="1" dirty="0"/>
              <a:t>p</a:t>
            </a:r>
            <a:r>
              <a:rPr lang="en-US" i="1" dirty="0">
                <a:sym typeface="Symbol"/>
              </a:rPr>
              <a:t></a:t>
            </a:r>
            <a:r>
              <a:rPr lang="en-US" dirty="0"/>
              <a:t> </a:t>
            </a:r>
            <a:r>
              <a:rPr lang="en-US" dirty="0">
                <a:sym typeface="Symbol"/>
              </a:rPr>
              <a:t></a:t>
            </a:r>
            <a:r>
              <a:rPr lang="en-US" dirty="0"/>
              <a:t> </a:t>
            </a:r>
            <a:r>
              <a:rPr lang="en-US" i="1" dirty="0"/>
              <a:t>q</a:t>
            </a:r>
            <a:r>
              <a:rPr lang="en-US" i="1" dirty="0">
                <a:sym typeface="Symbol"/>
              </a:rPr>
              <a:t></a:t>
            </a:r>
            <a:r>
              <a:rPr lang="en-US" dirty="0"/>
              <a:t>))</a:t>
            </a:r>
          </a:p>
          <a:p>
            <a:pPr>
              <a:lnSpc>
                <a:spcPts val="3800"/>
              </a:lnSpc>
              <a:spcBef>
                <a:spcPts val="0"/>
              </a:spcBef>
            </a:pPr>
            <a:r>
              <a:rPr lang="en-US" u="sng" dirty="0"/>
              <a:t>Imperative Disjunction (ID)</a:t>
            </a:r>
            <a:r>
              <a:rPr lang="en-US" dirty="0"/>
              <a:t>:</a:t>
            </a:r>
          </a:p>
          <a:p>
            <a:pPr>
              <a:lnSpc>
                <a:spcPts val="3800"/>
              </a:lnSpc>
              <a:spcBef>
                <a:spcPts val="0"/>
              </a:spcBef>
              <a:buNone/>
            </a:pPr>
            <a:r>
              <a:rPr lang="en-US" dirty="0"/>
              <a:t>	(</a:t>
            </a:r>
            <a:r>
              <a:rPr lang="en-US" i="1" dirty="0"/>
              <a:t>p </a:t>
            </a:r>
            <a:r>
              <a:rPr lang="en-US" dirty="0">
                <a:sym typeface="Symbol"/>
              </a:rPr>
              <a:t></a:t>
            </a:r>
            <a:r>
              <a:rPr lang="en-US" dirty="0"/>
              <a:t> !</a:t>
            </a:r>
            <a:r>
              <a:rPr lang="en-US" i="1" dirty="0"/>
              <a:t>q</a:t>
            </a:r>
            <a:r>
              <a:rPr lang="en-US" dirty="0"/>
              <a:t>) </a:t>
            </a:r>
            <a:r>
              <a:rPr lang="en-US" dirty="0">
                <a:sym typeface="Symbol"/>
              </a:rPr>
              <a:t></a:t>
            </a:r>
            <a:r>
              <a:rPr lang="en-US" dirty="0"/>
              <a:t> (</a:t>
            </a:r>
            <a:r>
              <a:rPr lang="en-US" i="1" dirty="0"/>
              <a:t>p</a:t>
            </a:r>
            <a:r>
              <a:rPr lang="en-US" i="1" dirty="0">
                <a:sym typeface="Symbol"/>
              </a:rPr>
              <a:t></a:t>
            </a:r>
            <a:r>
              <a:rPr lang="en-US" i="1" dirty="0"/>
              <a:t> </a:t>
            </a:r>
            <a:r>
              <a:rPr lang="en-US" dirty="0">
                <a:sym typeface="Symbol"/>
              </a:rPr>
              <a:t></a:t>
            </a:r>
            <a:r>
              <a:rPr lang="en-US" dirty="0"/>
              <a:t> !</a:t>
            </a:r>
            <a:r>
              <a:rPr lang="en-US" i="1" dirty="0"/>
              <a:t>q</a:t>
            </a:r>
            <a:r>
              <a:rPr lang="en-US" i="1" dirty="0">
                <a:sym typeface="Symbol"/>
              </a:rPr>
              <a:t></a:t>
            </a:r>
            <a:r>
              <a:rPr lang="en-US" i="1" dirty="0"/>
              <a:t> </a:t>
            </a:r>
            <a:r>
              <a:rPr lang="en-US" dirty="0"/>
              <a:t>) </a:t>
            </a:r>
            <a:r>
              <a:rPr lang="en-US" dirty="0">
                <a:sym typeface="Symbol"/>
              </a:rPr>
              <a:t></a:t>
            </a:r>
          </a:p>
          <a:p>
            <a:pPr>
              <a:lnSpc>
                <a:spcPts val="3800"/>
              </a:lnSpc>
              <a:spcBef>
                <a:spcPts val="0"/>
              </a:spcBef>
              <a:buNone/>
            </a:pPr>
            <a:r>
              <a:rPr lang="en-US" dirty="0">
                <a:sym typeface="Symbol"/>
              </a:rPr>
              <a:t>	</a:t>
            </a:r>
            <a:r>
              <a:rPr lang="en-US" dirty="0"/>
              <a:t>(</a:t>
            </a:r>
            <a:r>
              <a:rPr lang="en-US" i="1" dirty="0"/>
              <a:t>p</a:t>
            </a:r>
            <a:r>
              <a:rPr lang="en-US" dirty="0"/>
              <a:t> </a:t>
            </a:r>
            <a:r>
              <a:rPr lang="en-US" dirty="0">
                <a:sym typeface="Symbol"/>
              </a:rPr>
              <a:t></a:t>
            </a:r>
            <a:r>
              <a:rPr lang="en-US" dirty="0"/>
              <a:t> </a:t>
            </a:r>
            <a:r>
              <a:rPr lang="en-US" i="1" dirty="0"/>
              <a:t>p</a:t>
            </a:r>
            <a:r>
              <a:rPr lang="en-US" i="1" dirty="0">
                <a:sym typeface="Symbol"/>
              </a:rPr>
              <a:t></a:t>
            </a:r>
            <a:r>
              <a:rPr lang="en-US" dirty="0"/>
              <a:t>) </a:t>
            </a:r>
            <a:r>
              <a:rPr lang="en-US" dirty="0">
                <a:sym typeface="Symbol"/>
              </a:rPr>
              <a:t></a:t>
            </a:r>
            <a:r>
              <a:rPr lang="en-US" dirty="0"/>
              <a:t> !((</a:t>
            </a:r>
            <a:r>
              <a:rPr lang="en-US" i="1" dirty="0"/>
              <a:t>p</a:t>
            </a:r>
            <a:r>
              <a:rPr lang="en-US" dirty="0"/>
              <a:t> &amp; </a:t>
            </a:r>
            <a:r>
              <a:rPr lang="en-US" i="1" dirty="0"/>
              <a:t>q</a:t>
            </a:r>
            <a:r>
              <a:rPr lang="en-US" dirty="0"/>
              <a:t>) </a:t>
            </a:r>
            <a:r>
              <a:rPr lang="en-US" dirty="0">
                <a:sym typeface="Symbol"/>
              </a:rPr>
              <a:t></a:t>
            </a:r>
            <a:r>
              <a:rPr lang="en-US" dirty="0"/>
              <a:t> (</a:t>
            </a:r>
            <a:r>
              <a:rPr lang="en-US" i="1" dirty="0"/>
              <a:t>p</a:t>
            </a:r>
            <a:r>
              <a:rPr lang="en-US" i="1" dirty="0">
                <a:sym typeface="Symbol"/>
              </a:rPr>
              <a:t></a:t>
            </a:r>
            <a:r>
              <a:rPr lang="en-US" i="1" dirty="0"/>
              <a:t> </a:t>
            </a:r>
            <a:r>
              <a:rPr lang="en-US" dirty="0"/>
              <a:t>&amp; </a:t>
            </a:r>
            <a:r>
              <a:rPr lang="en-US" i="1" dirty="0"/>
              <a:t>q</a:t>
            </a:r>
            <a:r>
              <a:rPr lang="en-US" i="1" dirty="0">
                <a:sym typeface="Symbol"/>
              </a:rPr>
              <a:t></a:t>
            </a:r>
            <a:r>
              <a:rPr lang="en-US" dirty="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227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8227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227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8227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82275">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822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381000" y="228600"/>
            <a:ext cx="8458200" cy="1143000"/>
          </a:xfrm>
          <a:noFill/>
        </p:spPr>
        <p:txBody>
          <a:bodyPr/>
          <a:lstStyle/>
          <a:p>
            <a:r>
              <a:rPr lang="en-US" dirty="0"/>
              <a:t>REPLACEMENT DERIVATIONS</a:t>
            </a:r>
          </a:p>
        </p:txBody>
      </p:sp>
      <p:sp>
        <p:nvSpPr>
          <p:cNvPr id="6147" name="Rectangle 3"/>
          <p:cNvSpPr>
            <a:spLocks noGrp="1" noChangeArrowheads="1"/>
          </p:cNvSpPr>
          <p:nvPr>
            <p:ph type="body" idx="1"/>
          </p:nvPr>
        </p:nvSpPr>
        <p:spPr>
          <a:xfrm>
            <a:off x="381000" y="1676400"/>
            <a:ext cx="8610600" cy="4191000"/>
          </a:xfrm>
          <a:noFill/>
        </p:spPr>
        <p:txBody>
          <a:bodyPr/>
          <a:lstStyle/>
          <a:p>
            <a:pPr marL="0" indent="0">
              <a:lnSpc>
                <a:spcPts val="4200"/>
              </a:lnSpc>
              <a:spcBef>
                <a:spcPts val="0"/>
              </a:spcBef>
              <a:buNone/>
            </a:pPr>
            <a:r>
              <a:rPr lang="en-US" u="sng" dirty="0"/>
              <a:t>Theorem 1</a:t>
            </a:r>
            <a:r>
              <a:rPr lang="en-US" dirty="0"/>
              <a:t>: Two imperative sentences are logically equivalent if (</a:t>
            </a:r>
            <a:r>
              <a:rPr lang="en-US" i="1" dirty="0"/>
              <a:t>soundness</a:t>
            </a:r>
            <a:r>
              <a:rPr lang="en-US" dirty="0"/>
              <a:t>) and only if</a:t>
            </a:r>
            <a:r>
              <a:rPr lang="en-US" i="1" dirty="0"/>
              <a:t> </a:t>
            </a:r>
            <a:r>
              <a:rPr lang="en-US" dirty="0"/>
              <a:t>(</a:t>
            </a:r>
            <a:r>
              <a:rPr lang="en-US" i="1" dirty="0"/>
              <a:t>complete-</a:t>
            </a:r>
            <a:r>
              <a:rPr lang="en-US" i="1" dirty="0" err="1"/>
              <a:t>ness</a:t>
            </a:r>
            <a:r>
              <a:rPr lang="en-US" dirty="0"/>
              <a:t>) they are </a:t>
            </a:r>
            <a:r>
              <a:rPr lang="en-US" i="1" dirty="0"/>
              <a:t>replacement </a:t>
            </a:r>
            <a:r>
              <a:rPr lang="en-US" i="1" dirty="0" err="1"/>
              <a:t>interderivable</a:t>
            </a:r>
            <a:r>
              <a:rPr lang="en-US" i="1" dirty="0"/>
              <a:t>. </a:t>
            </a:r>
            <a:r>
              <a:rPr lang="en-US" dirty="0"/>
              <a:t>E.g.:</a:t>
            </a:r>
          </a:p>
          <a:p>
            <a:pPr>
              <a:lnSpc>
                <a:spcPts val="4200"/>
              </a:lnSpc>
              <a:spcBef>
                <a:spcPts val="0"/>
              </a:spcBef>
              <a:buNone/>
              <a:tabLst>
                <a:tab pos="6864350" algn="l"/>
              </a:tabLst>
            </a:pPr>
            <a:r>
              <a:rPr lang="en-US" dirty="0"/>
              <a:t>(</a:t>
            </a:r>
            <a:r>
              <a:rPr lang="en-US" i="1" dirty="0"/>
              <a:t>C </a:t>
            </a:r>
            <a:r>
              <a:rPr lang="en-US" dirty="0">
                <a:sym typeface="Symbol"/>
              </a:rPr>
              <a:t></a:t>
            </a:r>
            <a:r>
              <a:rPr lang="en-US" i="1" dirty="0"/>
              <a:t> </a:t>
            </a:r>
            <a:r>
              <a:rPr lang="en-US" dirty="0"/>
              <a:t>!</a:t>
            </a:r>
            <a:r>
              <a:rPr lang="en-US" i="1" dirty="0"/>
              <a:t>R</a:t>
            </a:r>
            <a:r>
              <a:rPr lang="en-US" dirty="0"/>
              <a:t>) &amp; (</a:t>
            </a:r>
            <a:r>
              <a:rPr lang="en-US" i="1" dirty="0"/>
              <a:t>R</a:t>
            </a:r>
            <a:r>
              <a:rPr lang="en-US" dirty="0"/>
              <a:t> </a:t>
            </a:r>
            <a:r>
              <a:rPr lang="en-US" dirty="0">
                <a:sym typeface="Symbol"/>
              </a:rPr>
              <a:t></a:t>
            </a:r>
            <a:r>
              <a:rPr lang="en-US" dirty="0"/>
              <a:t> !</a:t>
            </a:r>
            <a:r>
              <a:rPr lang="en-US" i="1" dirty="0"/>
              <a:t>C</a:t>
            </a:r>
            <a:r>
              <a:rPr lang="en-US" dirty="0"/>
              <a:t>) </a:t>
            </a:r>
            <a:r>
              <a:rPr lang="en-US" dirty="0">
                <a:sym typeface="Symbol"/>
              </a:rPr>
              <a:t></a:t>
            </a:r>
            <a:r>
              <a:rPr lang="en-US" dirty="0"/>
              <a:t> (</a:t>
            </a:r>
            <a:r>
              <a:rPr lang="en-US" i="1" dirty="0"/>
              <a:t>C</a:t>
            </a:r>
            <a:r>
              <a:rPr lang="en-US" dirty="0"/>
              <a:t> </a:t>
            </a:r>
            <a:r>
              <a:rPr lang="en-US" dirty="0">
                <a:sym typeface="Symbol"/>
              </a:rPr>
              <a:t></a:t>
            </a:r>
            <a:r>
              <a:rPr lang="en-US" dirty="0"/>
              <a:t> </a:t>
            </a:r>
            <a:r>
              <a:rPr lang="en-US" i="1" dirty="0"/>
              <a:t>R</a:t>
            </a:r>
            <a:r>
              <a:rPr lang="en-US" dirty="0"/>
              <a:t>) </a:t>
            </a:r>
            <a:r>
              <a:rPr lang="en-US" dirty="0">
                <a:sym typeface="Symbol"/>
              </a:rPr>
              <a:t></a:t>
            </a:r>
            <a:r>
              <a:rPr lang="en-US" dirty="0"/>
              <a:t> !(</a:t>
            </a:r>
            <a:r>
              <a:rPr lang="en-US" i="1" dirty="0"/>
              <a:t>C</a:t>
            </a:r>
            <a:r>
              <a:rPr lang="en-US" dirty="0"/>
              <a:t> &amp; </a:t>
            </a:r>
            <a:r>
              <a:rPr lang="en-US" i="1" dirty="0"/>
              <a:t>R</a:t>
            </a:r>
            <a:r>
              <a:rPr lang="en-US" dirty="0"/>
              <a:t>)</a:t>
            </a:r>
          </a:p>
          <a:p>
            <a:pPr lvl="0">
              <a:lnSpc>
                <a:spcPts val="4200"/>
              </a:lnSpc>
              <a:spcBef>
                <a:spcPts val="0"/>
              </a:spcBef>
              <a:buNone/>
              <a:tabLst>
                <a:tab pos="6864350" algn="l"/>
              </a:tabLst>
            </a:pPr>
            <a:r>
              <a:rPr lang="en-US" dirty="0"/>
              <a:t>1. (</a:t>
            </a:r>
            <a:r>
              <a:rPr lang="en-US" i="1" dirty="0"/>
              <a:t>C </a:t>
            </a:r>
            <a:r>
              <a:rPr lang="en-US" dirty="0">
                <a:sym typeface="Symbol"/>
              </a:rPr>
              <a:t></a:t>
            </a:r>
            <a:r>
              <a:rPr lang="en-US" i="1" dirty="0"/>
              <a:t> </a:t>
            </a:r>
            <a:r>
              <a:rPr lang="en-US" dirty="0"/>
              <a:t>!</a:t>
            </a:r>
            <a:r>
              <a:rPr lang="en-US" i="1" dirty="0"/>
              <a:t>R</a:t>
            </a:r>
            <a:r>
              <a:rPr lang="en-US" dirty="0"/>
              <a:t>) &amp; (</a:t>
            </a:r>
            <a:r>
              <a:rPr lang="en-US" i="1" dirty="0"/>
              <a:t>R</a:t>
            </a:r>
            <a:r>
              <a:rPr lang="en-US" dirty="0"/>
              <a:t> </a:t>
            </a:r>
            <a:r>
              <a:rPr lang="en-US" dirty="0">
                <a:sym typeface="Symbol"/>
              </a:rPr>
              <a:t></a:t>
            </a:r>
            <a:r>
              <a:rPr lang="en-US" dirty="0"/>
              <a:t> !</a:t>
            </a:r>
            <a:r>
              <a:rPr lang="en-US" i="1" dirty="0"/>
              <a:t>C</a:t>
            </a:r>
            <a:r>
              <a:rPr lang="en-US" dirty="0"/>
              <a:t>)	Premise</a:t>
            </a:r>
          </a:p>
          <a:p>
            <a:pPr lvl="0">
              <a:lnSpc>
                <a:spcPts val="4200"/>
              </a:lnSpc>
              <a:spcBef>
                <a:spcPts val="0"/>
              </a:spcBef>
              <a:buNone/>
              <a:tabLst>
                <a:tab pos="6864350" algn="l"/>
              </a:tabLst>
            </a:pPr>
            <a:r>
              <a:rPr lang="en-US" dirty="0"/>
              <a:t>2. (</a:t>
            </a:r>
            <a:r>
              <a:rPr lang="en-US" i="1" dirty="0"/>
              <a:t>C </a:t>
            </a:r>
            <a:r>
              <a:rPr lang="en-US" dirty="0">
                <a:sym typeface="Symbol"/>
              </a:rPr>
              <a:t></a:t>
            </a:r>
            <a:r>
              <a:rPr lang="en-US" i="1" dirty="0"/>
              <a:t> </a:t>
            </a:r>
            <a:r>
              <a:rPr lang="en-US" dirty="0"/>
              <a:t>!(</a:t>
            </a:r>
            <a:r>
              <a:rPr lang="en-US" i="1" dirty="0"/>
              <a:t>C</a:t>
            </a:r>
            <a:r>
              <a:rPr lang="en-US" dirty="0"/>
              <a:t> &amp; </a:t>
            </a:r>
            <a:r>
              <a:rPr lang="en-US" i="1" dirty="0"/>
              <a:t>R</a:t>
            </a:r>
            <a:r>
              <a:rPr lang="en-US" dirty="0"/>
              <a:t>)) &amp; (</a:t>
            </a:r>
            <a:r>
              <a:rPr lang="en-US" i="1" dirty="0"/>
              <a:t>R</a:t>
            </a:r>
            <a:r>
              <a:rPr lang="en-US" dirty="0"/>
              <a:t> </a:t>
            </a:r>
            <a:r>
              <a:rPr lang="en-US" dirty="0">
                <a:sym typeface="Symbol"/>
              </a:rPr>
              <a:t></a:t>
            </a:r>
            <a:r>
              <a:rPr lang="en-US" dirty="0"/>
              <a:t> !</a:t>
            </a:r>
            <a:r>
              <a:rPr lang="en-US" i="1" dirty="0"/>
              <a:t>C</a:t>
            </a:r>
            <a:r>
              <a:rPr lang="en-US" dirty="0"/>
              <a:t>)	1 AB</a:t>
            </a:r>
          </a:p>
          <a:p>
            <a:pPr lvl="0">
              <a:lnSpc>
                <a:spcPts val="4200"/>
              </a:lnSpc>
              <a:spcBef>
                <a:spcPts val="0"/>
              </a:spcBef>
              <a:buNone/>
              <a:tabLst>
                <a:tab pos="6864350" algn="l"/>
              </a:tabLst>
            </a:pPr>
            <a:r>
              <a:rPr lang="en-US" dirty="0"/>
              <a:t>3. (</a:t>
            </a:r>
            <a:r>
              <a:rPr lang="en-US" i="1" dirty="0"/>
              <a:t>C </a:t>
            </a:r>
            <a:r>
              <a:rPr lang="en-US" dirty="0">
                <a:sym typeface="Symbol"/>
              </a:rPr>
              <a:t></a:t>
            </a:r>
            <a:r>
              <a:rPr lang="en-US" i="1" dirty="0"/>
              <a:t> </a:t>
            </a:r>
            <a:r>
              <a:rPr lang="en-US" dirty="0"/>
              <a:t>!(</a:t>
            </a:r>
            <a:r>
              <a:rPr lang="en-US" i="1" dirty="0"/>
              <a:t>C</a:t>
            </a:r>
            <a:r>
              <a:rPr lang="en-US" dirty="0"/>
              <a:t> &amp; </a:t>
            </a:r>
            <a:r>
              <a:rPr lang="en-US" i="1" dirty="0"/>
              <a:t>R</a:t>
            </a:r>
            <a:r>
              <a:rPr lang="en-US" dirty="0"/>
              <a:t>)) &amp; (</a:t>
            </a:r>
            <a:r>
              <a:rPr lang="en-US" i="1" dirty="0"/>
              <a:t>R</a:t>
            </a:r>
            <a:r>
              <a:rPr lang="en-US" dirty="0"/>
              <a:t> </a:t>
            </a:r>
            <a:r>
              <a:rPr lang="en-US" dirty="0">
                <a:sym typeface="Symbol"/>
              </a:rPr>
              <a:t></a:t>
            </a:r>
            <a:r>
              <a:rPr lang="en-US" dirty="0"/>
              <a:t> !(</a:t>
            </a:r>
            <a:r>
              <a:rPr lang="en-US" i="1" dirty="0"/>
              <a:t>R</a:t>
            </a:r>
            <a:r>
              <a:rPr lang="en-US" dirty="0"/>
              <a:t> &amp; </a:t>
            </a:r>
            <a:r>
              <a:rPr lang="en-US" i="1" dirty="0"/>
              <a:t>C</a:t>
            </a:r>
            <a:r>
              <a:rPr lang="en-US" dirty="0"/>
              <a:t>))	2 AB</a:t>
            </a:r>
          </a:p>
          <a:p>
            <a:pPr lvl="0">
              <a:lnSpc>
                <a:spcPts val="4200"/>
              </a:lnSpc>
              <a:spcBef>
                <a:spcPts val="0"/>
              </a:spcBef>
              <a:buNone/>
              <a:tabLst>
                <a:tab pos="6864350" algn="l"/>
              </a:tabLst>
            </a:pPr>
            <a:r>
              <a:rPr lang="en-US" dirty="0"/>
              <a:t>4. (</a:t>
            </a:r>
            <a:r>
              <a:rPr lang="en-US" i="1" dirty="0"/>
              <a:t>C </a:t>
            </a:r>
            <a:r>
              <a:rPr lang="en-US" dirty="0">
                <a:sym typeface="Symbol"/>
              </a:rPr>
              <a:t></a:t>
            </a:r>
            <a:r>
              <a:rPr lang="en-US" i="1" dirty="0"/>
              <a:t> </a:t>
            </a:r>
            <a:r>
              <a:rPr lang="en-US" dirty="0"/>
              <a:t>!(</a:t>
            </a:r>
            <a:r>
              <a:rPr lang="en-US" i="1" dirty="0"/>
              <a:t>C</a:t>
            </a:r>
            <a:r>
              <a:rPr lang="en-US" dirty="0"/>
              <a:t> &amp; </a:t>
            </a:r>
            <a:r>
              <a:rPr lang="en-US" i="1" dirty="0"/>
              <a:t>R</a:t>
            </a:r>
            <a:r>
              <a:rPr lang="en-US" dirty="0"/>
              <a:t>)) &amp; (</a:t>
            </a:r>
            <a:r>
              <a:rPr lang="en-US" i="1" dirty="0"/>
              <a:t>R</a:t>
            </a:r>
            <a:r>
              <a:rPr lang="en-US" dirty="0"/>
              <a:t> </a:t>
            </a:r>
            <a:r>
              <a:rPr lang="en-US" dirty="0">
                <a:sym typeface="Symbol"/>
              </a:rPr>
              <a:t></a:t>
            </a:r>
            <a:r>
              <a:rPr lang="en-US" dirty="0"/>
              <a:t> !(</a:t>
            </a:r>
            <a:r>
              <a:rPr lang="en-US" i="1" dirty="0"/>
              <a:t>C</a:t>
            </a:r>
            <a:r>
              <a:rPr lang="en-US" dirty="0"/>
              <a:t> &amp; </a:t>
            </a:r>
            <a:r>
              <a:rPr lang="en-US" i="1" dirty="0"/>
              <a:t>R</a:t>
            </a:r>
            <a:r>
              <a:rPr lang="en-US" dirty="0"/>
              <a:t>))	3 CO</a:t>
            </a:r>
          </a:p>
          <a:p>
            <a:pPr lvl="0">
              <a:lnSpc>
                <a:spcPts val="4200"/>
              </a:lnSpc>
              <a:spcBef>
                <a:spcPts val="0"/>
              </a:spcBef>
              <a:buNone/>
              <a:tabLst>
                <a:tab pos="6864350" algn="l"/>
              </a:tabLst>
            </a:pPr>
            <a:r>
              <a:rPr lang="en-US" dirty="0"/>
              <a:t>5. (</a:t>
            </a:r>
            <a:r>
              <a:rPr lang="en-US" i="1" dirty="0"/>
              <a:t>C</a:t>
            </a:r>
            <a:r>
              <a:rPr lang="en-US" dirty="0"/>
              <a:t> </a:t>
            </a:r>
            <a:r>
              <a:rPr lang="en-US" dirty="0">
                <a:sym typeface="Symbol"/>
              </a:rPr>
              <a:t></a:t>
            </a:r>
            <a:r>
              <a:rPr lang="en-US" dirty="0"/>
              <a:t> </a:t>
            </a:r>
            <a:r>
              <a:rPr lang="en-US" i="1" dirty="0"/>
              <a:t>R</a:t>
            </a:r>
            <a:r>
              <a:rPr lang="en-US" dirty="0"/>
              <a:t>) </a:t>
            </a:r>
            <a:r>
              <a:rPr lang="en-US" dirty="0">
                <a:sym typeface="Symbol"/>
              </a:rPr>
              <a:t></a:t>
            </a:r>
            <a:r>
              <a:rPr lang="en-US" dirty="0"/>
              <a:t> !(</a:t>
            </a:r>
            <a:r>
              <a:rPr lang="en-US" i="1" dirty="0"/>
              <a:t>C</a:t>
            </a:r>
            <a:r>
              <a:rPr lang="en-US" dirty="0"/>
              <a:t> &amp; </a:t>
            </a:r>
            <a:r>
              <a:rPr lang="en-US" i="1" dirty="0"/>
              <a:t>R</a:t>
            </a:r>
            <a:r>
              <a:rPr lang="en-US" dirty="0"/>
              <a:t>)	4 DI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839200" cy="1143000"/>
          </a:xfrm>
          <a:noFill/>
        </p:spPr>
        <p:txBody>
          <a:bodyPr/>
          <a:lstStyle/>
          <a:p>
            <a:r>
              <a:rPr lang="en-US" dirty="0"/>
              <a:t>SPIL: INFERENCE RULES</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800"/>
              </a:lnSpc>
              <a:spcBef>
                <a:spcPts val="0"/>
              </a:spcBef>
            </a:pPr>
            <a:r>
              <a:rPr lang="en-US" u="sng" dirty="0"/>
              <a:t>Imperative Conjunction Elimination (ICE)</a:t>
            </a:r>
            <a:r>
              <a:rPr lang="en-US" dirty="0"/>
              <a:t>:</a:t>
            </a:r>
          </a:p>
          <a:p>
            <a:pPr>
              <a:lnSpc>
                <a:spcPts val="3800"/>
              </a:lnSpc>
              <a:spcBef>
                <a:spcPts val="0"/>
              </a:spcBef>
              <a:buNone/>
            </a:pPr>
            <a:r>
              <a:rPr lang="en-US" i="1" dirty="0"/>
              <a:t>	</a:t>
            </a:r>
            <a:r>
              <a:rPr lang="en-US" i="1" dirty="0" err="1"/>
              <a:t>i</a:t>
            </a:r>
            <a:r>
              <a:rPr lang="en-US" i="1" dirty="0"/>
              <a:t> </a:t>
            </a:r>
            <a:r>
              <a:rPr lang="en-US" dirty="0"/>
              <a:t>&amp; </a:t>
            </a:r>
            <a:r>
              <a:rPr lang="en-US" i="1" dirty="0"/>
              <a:t>j</a:t>
            </a:r>
            <a:r>
              <a:rPr lang="en-US" dirty="0"/>
              <a:t> ├</a:t>
            </a:r>
            <a:r>
              <a:rPr lang="en-US" i="1" dirty="0"/>
              <a:t> </a:t>
            </a:r>
            <a:r>
              <a:rPr lang="en-US" i="1" dirty="0" err="1"/>
              <a:t>i</a:t>
            </a:r>
            <a:r>
              <a:rPr lang="en-US" dirty="0"/>
              <a:t>. [Inference rules cannot be applied to parts of lines; e.g., ICE cannot be applied to the antecedent of (</a:t>
            </a:r>
            <a:r>
              <a:rPr lang="en-US" i="1" dirty="0" err="1"/>
              <a:t>i</a:t>
            </a:r>
            <a:r>
              <a:rPr lang="en-US" i="1" dirty="0"/>
              <a:t> </a:t>
            </a:r>
            <a:r>
              <a:rPr lang="en-US" dirty="0"/>
              <a:t>&amp; </a:t>
            </a:r>
            <a:r>
              <a:rPr lang="en-US" i="1" dirty="0"/>
              <a:t>j</a:t>
            </a:r>
            <a:r>
              <a:rPr lang="en-US" dirty="0"/>
              <a:t>) </a:t>
            </a:r>
            <a:r>
              <a:rPr lang="en-US" dirty="0">
                <a:sym typeface="Symbol"/>
              </a:rPr>
              <a:t></a:t>
            </a:r>
            <a:r>
              <a:rPr lang="en-US" dirty="0"/>
              <a:t> </a:t>
            </a:r>
            <a:r>
              <a:rPr lang="en-US" i="1" dirty="0"/>
              <a:t>p</a:t>
            </a:r>
            <a:r>
              <a:rPr lang="en-US" dirty="0"/>
              <a:t> to get </a:t>
            </a:r>
            <a:r>
              <a:rPr lang="en-US" i="1" dirty="0" err="1"/>
              <a:t>i</a:t>
            </a:r>
            <a:r>
              <a:rPr lang="en-US" i="1" dirty="0"/>
              <a:t> </a:t>
            </a:r>
            <a:r>
              <a:rPr lang="en-US" dirty="0">
                <a:sym typeface="Symbol"/>
              </a:rPr>
              <a:t></a:t>
            </a:r>
            <a:r>
              <a:rPr lang="en-US" dirty="0"/>
              <a:t> </a:t>
            </a:r>
            <a:r>
              <a:rPr lang="en-US" i="1" dirty="0"/>
              <a:t>p</a:t>
            </a:r>
            <a:r>
              <a:rPr lang="en-US" dirty="0"/>
              <a:t>.]</a:t>
            </a:r>
          </a:p>
          <a:p>
            <a:pPr>
              <a:lnSpc>
                <a:spcPts val="3800"/>
              </a:lnSpc>
              <a:spcBef>
                <a:spcPts val="0"/>
              </a:spcBef>
            </a:pPr>
            <a:r>
              <a:rPr lang="en-US" u="sng" dirty="0"/>
              <a:t>Strengthening the Antecedent (SA)</a:t>
            </a:r>
            <a:r>
              <a:rPr lang="en-US" dirty="0"/>
              <a:t>:</a:t>
            </a:r>
          </a:p>
          <a:p>
            <a:pPr>
              <a:lnSpc>
                <a:spcPts val="3800"/>
              </a:lnSpc>
              <a:spcBef>
                <a:spcPts val="0"/>
              </a:spcBef>
              <a:buNone/>
            </a:pPr>
            <a:r>
              <a:rPr lang="en-US" dirty="0"/>
              <a:t>	If </a:t>
            </a:r>
            <a:r>
              <a:rPr lang="en-US" i="1" dirty="0"/>
              <a:t>p</a:t>
            </a:r>
            <a:r>
              <a:rPr lang="en-US" i="1" dirty="0">
                <a:sym typeface="Symbol"/>
              </a:rPr>
              <a:t></a:t>
            </a:r>
            <a:r>
              <a:rPr lang="en-US" dirty="0"/>
              <a:t> </a:t>
            </a:r>
            <a:r>
              <a:rPr lang="en-US"/>
              <a:t>entails </a:t>
            </a:r>
            <a:r>
              <a:rPr lang="en-US" i="1"/>
              <a:t>p</a:t>
            </a:r>
            <a:r>
              <a:rPr lang="en-US"/>
              <a:t>, </a:t>
            </a:r>
            <a:r>
              <a:rPr lang="en-US" dirty="0"/>
              <a:t>then </a:t>
            </a:r>
            <a:r>
              <a:rPr lang="en-US" i="1" dirty="0"/>
              <a:t>p</a:t>
            </a:r>
            <a:r>
              <a:rPr lang="en-US" dirty="0"/>
              <a:t> </a:t>
            </a:r>
            <a:r>
              <a:rPr lang="en-US" dirty="0">
                <a:sym typeface="Symbol"/>
              </a:rPr>
              <a:t></a:t>
            </a:r>
            <a:r>
              <a:rPr lang="en-US" dirty="0"/>
              <a:t> </a:t>
            </a:r>
            <a:r>
              <a:rPr lang="en-US" i="1" dirty="0" err="1"/>
              <a:t>i</a:t>
            </a:r>
            <a:r>
              <a:rPr lang="en-US" dirty="0"/>
              <a:t> ├ </a:t>
            </a:r>
            <a:r>
              <a:rPr lang="en-US" i="1" dirty="0"/>
              <a:t>p</a:t>
            </a:r>
            <a:r>
              <a:rPr lang="en-US" i="1" dirty="0">
                <a:sym typeface="Symbol"/>
              </a:rPr>
              <a:t></a:t>
            </a:r>
            <a:r>
              <a:rPr lang="en-US" dirty="0"/>
              <a:t> </a:t>
            </a:r>
            <a:r>
              <a:rPr lang="en-US" dirty="0">
                <a:sym typeface="Symbol"/>
              </a:rPr>
              <a:t></a:t>
            </a:r>
            <a:r>
              <a:rPr lang="en-US" dirty="0"/>
              <a:t> </a:t>
            </a:r>
            <a:r>
              <a:rPr lang="en-US" i="1" dirty="0" err="1"/>
              <a:t>i</a:t>
            </a:r>
            <a:r>
              <a:rPr lang="en-US" dirty="0"/>
              <a:t>. E.g.:</a:t>
            </a:r>
          </a:p>
          <a:p>
            <a:pPr>
              <a:lnSpc>
                <a:spcPts val="3800"/>
              </a:lnSpc>
              <a:spcBef>
                <a:spcPts val="0"/>
              </a:spcBef>
              <a:buNone/>
            </a:pPr>
            <a:r>
              <a:rPr lang="en-US" i="1" dirty="0"/>
              <a:t>	G</a:t>
            </a:r>
            <a:r>
              <a:rPr lang="en-US" dirty="0"/>
              <a:t> &amp; </a:t>
            </a:r>
            <a:r>
              <a:rPr lang="en-US" i="1" dirty="0"/>
              <a:t>R</a:t>
            </a:r>
            <a:r>
              <a:rPr lang="en-US" dirty="0"/>
              <a:t> entails </a:t>
            </a:r>
            <a:r>
              <a:rPr lang="en-US" i="1" dirty="0"/>
              <a:t>G</a:t>
            </a:r>
            <a:r>
              <a:rPr lang="en-US" dirty="0"/>
              <a:t>, so </a:t>
            </a:r>
            <a:r>
              <a:rPr lang="en-US" i="1" dirty="0"/>
              <a:t>G</a:t>
            </a:r>
            <a:r>
              <a:rPr lang="en-US" dirty="0"/>
              <a:t> </a:t>
            </a:r>
            <a:r>
              <a:rPr lang="en-US" dirty="0">
                <a:sym typeface="Symbol"/>
              </a:rPr>
              <a:t></a:t>
            </a:r>
            <a:r>
              <a:rPr lang="en-US" dirty="0"/>
              <a:t> !</a:t>
            </a:r>
            <a:r>
              <a:rPr lang="en-US" i="1" dirty="0"/>
              <a:t>C</a:t>
            </a:r>
            <a:r>
              <a:rPr lang="en-US" dirty="0"/>
              <a:t> ├ (</a:t>
            </a:r>
            <a:r>
              <a:rPr lang="en-US" i="1" dirty="0"/>
              <a:t>G</a:t>
            </a:r>
            <a:r>
              <a:rPr lang="en-US" dirty="0"/>
              <a:t> &amp; </a:t>
            </a:r>
            <a:r>
              <a:rPr lang="en-US" i="1" dirty="0"/>
              <a:t>R</a:t>
            </a:r>
            <a:r>
              <a:rPr lang="en-US" dirty="0"/>
              <a:t>) </a:t>
            </a:r>
            <a:r>
              <a:rPr lang="en-US" dirty="0">
                <a:sym typeface="Symbol"/>
              </a:rPr>
              <a:t></a:t>
            </a:r>
            <a:r>
              <a:rPr lang="en-US" dirty="0"/>
              <a:t> !</a:t>
            </a:r>
            <a:r>
              <a:rPr lang="en-US" i="1" dirty="0"/>
              <a:t>C</a:t>
            </a:r>
            <a:r>
              <a:rPr lang="en-US" dirty="0"/>
              <a:t>.</a:t>
            </a:r>
          </a:p>
          <a:p>
            <a:pPr>
              <a:lnSpc>
                <a:spcPts val="3800"/>
              </a:lnSpc>
              <a:spcBef>
                <a:spcPts val="0"/>
              </a:spcBef>
            </a:pPr>
            <a:r>
              <a:rPr lang="en-US" u="sng" dirty="0"/>
              <a:t>Weakening the Consequent (WC)</a:t>
            </a:r>
            <a:r>
              <a:rPr lang="en-US" dirty="0"/>
              <a:t>:</a:t>
            </a:r>
          </a:p>
          <a:p>
            <a:pPr>
              <a:lnSpc>
                <a:spcPts val="3800"/>
              </a:lnSpc>
              <a:spcBef>
                <a:spcPts val="0"/>
              </a:spcBef>
              <a:buNone/>
            </a:pPr>
            <a:r>
              <a:rPr lang="en-US" dirty="0"/>
              <a:t>	If </a:t>
            </a:r>
            <a:r>
              <a:rPr lang="en-US" i="1" dirty="0"/>
              <a:t>q</a:t>
            </a:r>
            <a:r>
              <a:rPr lang="en-US" dirty="0"/>
              <a:t> entails </a:t>
            </a:r>
            <a:r>
              <a:rPr lang="en-US" i="1" dirty="0"/>
              <a:t>q</a:t>
            </a:r>
            <a:r>
              <a:rPr lang="en-US" i="1" dirty="0">
                <a:sym typeface="Symbol"/>
              </a:rPr>
              <a:t></a:t>
            </a:r>
            <a:r>
              <a:rPr lang="en-US" dirty="0"/>
              <a:t>, then </a:t>
            </a:r>
            <a:r>
              <a:rPr lang="en-US" i="1" dirty="0"/>
              <a:t>p </a:t>
            </a:r>
            <a:r>
              <a:rPr lang="en-US" dirty="0">
                <a:sym typeface="Symbol"/>
              </a:rPr>
              <a:t></a:t>
            </a:r>
            <a:r>
              <a:rPr lang="en-US" dirty="0"/>
              <a:t> !</a:t>
            </a:r>
            <a:r>
              <a:rPr lang="en-US" i="1" dirty="0"/>
              <a:t>q</a:t>
            </a:r>
            <a:r>
              <a:rPr lang="en-US" dirty="0"/>
              <a:t> ├ </a:t>
            </a:r>
            <a:r>
              <a:rPr lang="en-US" i="1" dirty="0"/>
              <a:t>p</a:t>
            </a:r>
            <a:r>
              <a:rPr lang="en-US" dirty="0"/>
              <a:t> </a:t>
            </a:r>
            <a:r>
              <a:rPr lang="en-US" dirty="0">
                <a:sym typeface="Symbol"/>
              </a:rPr>
              <a:t></a:t>
            </a:r>
            <a:r>
              <a:rPr lang="en-US" dirty="0"/>
              <a:t> !</a:t>
            </a:r>
            <a:r>
              <a:rPr lang="en-US" i="1" dirty="0"/>
              <a:t>q</a:t>
            </a:r>
            <a:r>
              <a:rPr lang="en-US" i="1" dirty="0">
                <a:sym typeface="Symbol"/>
              </a:rPr>
              <a:t></a:t>
            </a:r>
            <a:r>
              <a:rPr lang="en-US" dirty="0"/>
              <a:t>. E.g.:</a:t>
            </a:r>
          </a:p>
          <a:p>
            <a:pPr>
              <a:lnSpc>
                <a:spcPts val="3800"/>
              </a:lnSpc>
              <a:spcBef>
                <a:spcPts val="0"/>
              </a:spcBef>
              <a:buNone/>
            </a:pPr>
            <a:r>
              <a:rPr lang="en-US" i="1" dirty="0"/>
              <a:t>	C</a:t>
            </a:r>
            <a:r>
              <a:rPr lang="en-US" dirty="0"/>
              <a:t> entails </a:t>
            </a:r>
            <a:r>
              <a:rPr lang="en-US" i="1" dirty="0"/>
              <a:t>C</a:t>
            </a:r>
            <a:r>
              <a:rPr lang="en-US" dirty="0"/>
              <a:t> </a:t>
            </a:r>
            <a:r>
              <a:rPr lang="en-US" dirty="0">
                <a:sym typeface="Symbol"/>
              </a:rPr>
              <a:t></a:t>
            </a:r>
            <a:r>
              <a:rPr lang="en-US" i="1" dirty="0"/>
              <a:t> R</a:t>
            </a:r>
            <a:r>
              <a:rPr lang="en-US" dirty="0"/>
              <a:t>, so </a:t>
            </a:r>
            <a:r>
              <a:rPr lang="en-US" i="1" dirty="0"/>
              <a:t>G </a:t>
            </a:r>
            <a:r>
              <a:rPr lang="en-US" dirty="0">
                <a:sym typeface="Symbol"/>
              </a:rPr>
              <a:t></a:t>
            </a:r>
            <a:r>
              <a:rPr lang="en-US" dirty="0"/>
              <a:t> !</a:t>
            </a:r>
            <a:r>
              <a:rPr lang="en-US" i="1" dirty="0"/>
              <a:t>C</a:t>
            </a:r>
            <a:r>
              <a:rPr lang="en-US" dirty="0"/>
              <a:t> ├ </a:t>
            </a:r>
            <a:r>
              <a:rPr lang="en-US" i="1" dirty="0"/>
              <a:t>G </a:t>
            </a:r>
            <a:r>
              <a:rPr lang="en-US" dirty="0">
                <a:sym typeface="Symbol"/>
              </a:rPr>
              <a:t></a:t>
            </a:r>
            <a:r>
              <a:rPr lang="en-US" dirty="0"/>
              <a:t> !(</a:t>
            </a:r>
            <a:r>
              <a:rPr lang="en-US" i="1" dirty="0"/>
              <a:t>C</a:t>
            </a:r>
            <a:r>
              <a:rPr lang="en-US" dirty="0"/>
              <a:t> </a:t>
            </a:r>
            <a:r>
              <a:rPr lang="en-US" dirty="0">
                <a:sym typeface="Symbol"/>
              </a:rPr>
              <a:t></a:t>
            </a:r>
            <a:r>
              <a:rPr lang="en-US" dirty="0"/>
              <a:t> </a:t>
            </a:r>
            <a:r>
              <a:rPr lang="en-US" i="1" dirty="0"/>
              <a:t>R</a:t>
            </a:r>
            <a:r>
              <a:rPr lang="en-US" dirty="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227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8227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227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822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381000" y="228600"/>
            <a:ext cx="8458200" cy="1143000"/>
          </a:xfrm>
          <a:noFill/>
        </p:spPr>
        <p:txBody>
          <a:bodyPr/>
          <a:lstStyle/>
          <a:p>
            <a:r>
              <a:rPr lang="en-US" dirty="0"/>
              <a:t>SPIL: DERIVATIONS</a:t>
            </a:r>
          </a:p>
        </p:txBody>
      </p:sp>
      <p:sp>
        <p:nvSpPr>
          <p:cNvPr id="6147" name="Rectangle 3"/>
          <p:cNvSpPr>
            <a:spLocks noGrp="1" noChangeArrowheads="1"/>
          </p:cNvSpPr>
          <p:nvPr>
            <p:ph type="body" idx="1"/>
          </p:nvPr>
        </p:nvSpPr>
        <p:spPr>
          <a:xfrm>
            <a:off x="457200" y="1676400"/>
            <a:ext cx="8458200" cy="4191000"/>
          </a:xfrm>
          <a:noFill/>
        </p:spPr>
        <p:txBody>
          <a:bodyPr/>
          <a:lstStyle/>
          <a:p>
            <a:pPr marL="0" indent="0">
              <a:lnSpc>
                <a:spcPts val="3500"/>
              </a:lnSpc>
              <a:spcBef>
                <a:spcPts val="0"/>
              </a:spcBef>
              <a:buNone/>
            </a:pPr>
            <a:r>
              <a:rPr lang="en-US" u="sng" dirty="0"/>
              <a:t>Theorem 2</a:t>
            </a:r>
            <a:r>
              <a:rPr lang="en-US" dirty="0"/>
              <a:t>: A pure imperative argument is valid </a:t>
            </a:r>
            <a:r>
              <a:rPr lang="en-US" dirty="0" err="1"/>
              <a:t>iff</a:t>
            </a:r>
            <a:r>
              <a:rPr lang="en-US" dirty="0"/>
              <a:t> its conclusion can be derived from its premises.</a:t>
            </a:r>
          </a:p>
          <a:p>
            <a:pPr>
              <a:lnSpc>
                <a:spcPts val="3500"/>
              </a:lnSpc>
              <a:spcBef>
                <a:spcPts val="0"/>
              </a:spcBef>
              <a:buNone/>
            </a:pPr>
            <a:r>
              <a:rPr lang="en-US" dirty="0"/>
              <a:t>1. (</a:t>
            </a:r>
            <a:r>
              <a:rPr lang="en-US" i="1" dirty="0"/>
              <a:t>A </a:t>
            </a:r>
            <a:r>
              <a:rPr lang="en-US" dirty="0">
                <a:sym typeface="Symbol"/>
              </a:rPr>
              <a:t></a:t>
            </a:r>
            <a:r>
              <a:rPr lang="en-US" dirty="0"/>
              <a:t> </a:t>
            </a:r>
            <a:r>
              <a:rPr lang="en-US" i="1" dirty="0"/>
              <a:t>B</a:t>
            </a:r>
            <a:r>
              <a:rPr lang="en-US" dirty="0"/>
              <a:t>) </a:t>
            </a:r>
            <a:r>
              <a:rPr lang="en-US" dirty="0">
                <a:sym typeface="Symbol"/>
              </a:rPr>
              <a:t></a:t>
            </a:r>
            <a:r>
              <a:rPr lang="en-US" dirty="0"/>
              <a:t> !(</a:t>
            </a:r>
            <a:r>
              <a:rPr lang="en-US" i="1" dirty="0"/>
              <a:t>C </a:t>
            </a:r>
            <a:r>
              <a:rPr lang="en-US" dirty="0">
                <a:sym typeface="Symbol"/>
              </a:rPr>
              <a:t></a:t>
            </a:r>
            <a:r>
              <a:rPr lang="en-US" dirty="0"/>
              <a:t> </a:t>
            </a:r>
            <a:r>
              <a:rPr lang="en-US" i="1" dirty="0"/>
              <a:t>D</a:t>
            </a:r>
            <a:r>
              <a:rPr lang="en-US" dirty="0"/>
              <a:t>)			Premise</a:t>
            </a:r>
          </a:p>
          <a:p>
            <a:pPr>
              <a:lnSpc>
                <a:spcPts val="3500"/>
              </a:lnSpc>
              <a:spcBef>
                <a:spcPts val="0"/>
              </a:spcBef>
              <a:buNone/>
            </a:pPr>
            <a:r>
              <a:rPr lang="en-US" dirty="0"/>
              <a:t>2. ((</a:t>
            </a:r>
            <a:r>
              <a:rPr lang="en-US" i="1" dirty="0"/>
              <a:t>A </a:t>
            </a:r>
            <a:r>
              <a:rPr lang="en-US" dirty="0">
                <a:sym typeface="Symbol"/>
              </a:rPr>
              <a:t></a:t>
            </a:r>
            <a:r>
              <a:rPr lang="en-US" dirty="0"/>
              <a:t> </a:t>
            </a:r>
            <a:r>
              <a:rPr lang="en-US" i="1" dirty="0"/>
              <a:t>B</a:t>
            </a:r>
            <a:r>
              <a:rPr lang="en-US" dirty="0"/>
              <a:t>) </a:t>
            </a:r>
            <a:r>
              <a:rPr lang="en-US" dirty="0">
                <a:sym typeface="Symbol"/>
              </a:rPr>
              <a:t></a:t>
            </a:r>
            <a:r>
              <a:rPr lang="en-US" dirty="0"/>
              <a:t> !(</a:t>
            </a:r>
            <a:r>
              <a:rPr lang="en-US" i="1" dirty="0"/>
              <a:t>C</a:t>
            </a:r>
            <a:r>
              <a:rPr lang="en-US" dirty="0"/>
              <a:t> </a:t>
            </a:r>
            <a:r>
              <a:rPr lang="en-US" dirty="0">
                <a:sym typeface="Symbol"/>
              </a:rPr>
              <a:t></a:t>
            </a:r>
            <a:r>
              <a:rPr lang="en-US" dirty="0"/>
              <a:t> </a:t>
            </a:r>
            <a:r>
              <a:rPr lang="en-US" i="1" dirty="0"/>
              <a:t>D</a:t>
            </a:r>
            <a:r>
              <a:rPr lang="en-US" dirty="0"/>
              <a:t>)) &amp;</a:t>
            </a:r>
          </a:p>
          <a:p>
            <a:pPr>
              <a:lnSpc>
                <a:spcPts val="3500"/>
              </a:lnSpc>
              <a:spcBef>
                <a:spcPts val="0"/>
              </a:spcBef>
              <a:buNone/>
            </a:pPr>
            <a:r>
              <a:rPr lang="en-US" dirty="0"/>
              <a:t>	(!(</a:t>
            </a:r>
            <a:r>
              <a:rPr lang="en-US" i="1" dirty="0"/>
              <a:t>C</a:t>
            </a:r>
            <a:r>
              <a:rPr lang="en-US" dirty="0"/>
              <a:t> </a:t>
            </a:r>
            <a:r>
              <a:rPr lang="en-US" dirty="0">
                <a:sym typeface="Symbol"/>
              </a:rPr>
              <a:t></a:t>
            </a:r>
            <a:r>
              <a:rPr lang="en-US" dirty="0"/>
              <a:t> </a:t>
            </a:r>
            <a:r>
              <a:rPr lang="en-US" i="1" dirty="0"/>
              <a:t>D</a:t>
            </a:r>
            <a:r>
              <a:rPr lang="en-US" dirty="0"/>
              <a:t>) </a:t>
            </a:r>
            <a:r>
              <a:rPr lang="en-US" dirty="0">
                <a:sym typeface="Symbol"/>
              </a:rPr>
              <a:t></a:t>
            </a:r>
            <a:r>
              <a:rPr lang="en-US" dirty="0"/>
              <a:t> (</a:t>
            </a:r>
            <a:r>
              <a:rPr lang="en-US" i="1" dirty="0"/>
              <a:t>A</a:t>
            </a:r>
            <a:r>
              <a:rPr lang="en-US" dirty="0"/>
              <a:t> </a:t>
            </a:r>
            <a:r>
              <a:rPr lang="en-US" dirty="0">
                <a:sym typeface="Symbol"/>
              </a:rPr>
              <a:t></a:t>
            </a:r>
            <a:r>
              <a:rPr lang="en-US" dirty="0"/>
              <a:t> </a:t>
            </a:r>
            <a:r>
              <a:rPr lang="en-US" i="1" dirty="0"/>
              <a:t>B</a:t>
            </a:r>
            <a:r>
              <a:rPr lang="en-US" dirty="0"/>
              <a:t>))			1 ME</a:t>
            </a:r>
          </a:p>
          <a:p>
            <a:pPr>
              <a:lnSpc>
                <a:spcPts val="3500"/>
              </a:lnSpc>
              <a:spcBef>
                <a:spcPts val="0"/>
              </a:spcBef>
              <a:buNone/>
            </a:pPr>
            <a:r>
              <a:rPr lang="en-US" dirty="0"/>
              <a:t>3. (</a:t>
            </a:r>
            <a:r>
              <a:rPr lang="en-US" i="1" dirty="0"/>
              <a:t>A</a:t>
            </a:r>
            <a:r>
              <a:rPr lang="en-US" dirty="0"/>
              <a:t> </a:t>
            </a:r>
            <a:r>
              <a:rPr lang="en-US" dirty="0">
                <a:sym typeface="Symbol"/>
              </a:rPr>
              <a:t></a:t>
            </a:r>
            <a:r>
              <a:rPr lang="en-US" dirty="0"/>
              <a:t> </a:t>
            </a:r>
            <a:r>
              <a:rPr lang="en-US" i="1" dirty="0"/>
              <a:t>B</a:t>
            </a:r>
            <a:r>
              <a:rPr lang="en-US" dirty="0"/>
              <a:t>) </a:t>
            </a:r>
            <a:r>
              <a:rPr lang="en-US" dirty="0">
                <a:sym typeface="Symbol"/>
              </a:rPr>
              <a:t></a:t>
            </a:r>
            <a:r>
              <a:rPr lang="en-US" dirty="0"/>
              <a:t> !(</a:t>
            </a:r>
            <a:r>
              <a:rPr lang="en-US" i="1" dirty="0"/>
              <a:t>C</a:t>
            </a:r>
            <a:r>
              <a:rPr lang="en-US" dirty="0"/>
              <a:t> </a:t>
            </a:r>
            <a:r>
              <a:rPr lang="en-US" dirty="0">
                <a:sym typeface="Symbol"/>
              </a:rPr>
              <a:t></a:t>
            </a:r>
            <a:r>
              <a:rPr lang="en-US" dirty="0"/>
              <a:t> </a:t>
            </a:r>
            <a:r>
              <a:rPr lang="en-US" i="1" dirty="0"/>
              <a:t>D</a:t>
            </a:r>
            <a:r>
              <a:rPr lang="en-US" dirty="0"/>
              <a:t>)				2 ICE</a:t>
            </a:r>
          </a:p>
          <a:p>
            <a:pPr>
              <a:lnSpc>
                <a:spcPts val="3500"/>
              </a:lnSpc>
              <a:spcBef>
                <a:spcPts val="0"/>
              </a:spcBef>
              <a:buNone/>
            </a:pPr>
            <a:r>
              <a:rPr lang="en-US" dirty="0"/>
              <a:t>4. (</a:t>
            </a:r>
            <a:r>
              <a:rPr lang="en-US" i="1" dirty="0"/>
              <a:t>A</a:t>
            </a:r>
            <a:r>
              <a:rPr lang="en-US" dirty="0"/>
              <a:t> &amp; ~</a:t>
            </a:r>
            <a:r>
              <a:rPr lang="en-US" i="1" dirty="0"/>
              <a:t>C</a:t>
            </a:r>
            <a:r>
              <a:rPr lang="en-US" dirty="0"/>
              <a:t>) </a:t>
            </a:r>
            <a:r>
              <a:rPr lang="en-US" dirty="0">
                <a:sym typeface="Symbol"/>
              </a:rPr>
              <a:t></a:t>
            </a:r>
            <a:r>
              <a:rPr lang="en-US" dirty="0"/>
              <a:t> !(</a:t>
            </a:r>
            <a:r>
              <a:rPr lang="en-US" i="1" dirty="0"/>
              <a:t>C</a:t>
            </a:r>
            <a:r>
              <a:rPr lang="en-US" dirty="0"/>
              <a:t> </a:t>
            </a:r>
            <a:r>
              <a:rPr lang="en-US" dirty="0">
                <a:sym typeface="Symbol"/>
              </a:rPr>
              <a:t></a:t>
            </a:r>
            <a:r>
              <a:rPr lang="en-US" dirty="0"/>
              <a:t> </a:t>
            </a:r>
            <a:r>
              <a:rPr lang="en-US" i="1" dirty="0"/>
              <a:t>D</a:t>
            </a:r>
            <a:r>
              <a:rPr lang="en-US" dirty="0"/>
              <a:t>)			3 SA</a:t>
            </a:r>
          </a:p>
          <a:p>
            <a:pPr>
              <a:lnSpc>
                <a:spcPts val="3500"/>
              </a:lnSpc>
              <a:spcBef>
                <a:spcPts val="0"/>
              </a:spcBef>
              <a:buNone/>
            </a:pPr>
            <a:r>
              <a:rPr lang="en-US" dirty="0"/>
              <a:t>5. </a:t>
            </a:r>
            <a:r>
              <a:rPr lang="en-US" i="1" dirty="0"/>
              <a:t>A </a:t>
            </a:r>
            <a:r>
              <a:rPr lang="en-US" dirty="0">
                <a:sym typeface="Symbol"/>
              </a:rPr>
              <a:t></a:t>
            </a:r>
            <a:r>
              <a:rPr lang="en-US" dirty="0"/>
              <a:t> (~</a:t>
            </a:r>
            <a:r>
              <a:rPr lang="en-US" i="1" dirty="0"/>
              <a:t>C </a:t>
            </a:r>
            <a:r>
              <a:rPr lang="en-US" dirty="0">
                <a:sym typeface="Symbol"/>
              </a:rPr>
              <a:t></a:t>
            </a:r>
            <a:r>
              <a:rPr lang="en-US" dirty="0"/>
              <a:t> !(</a:t>
            </a:r>
            <a:r>
              <a:rPr lang="en-US" i="1" dirty="0"/>
              <a:t>C</a:t>
            </a:r>
            <a:r>
              <a:rPr lang="en-US" dirty="0"/>
              <a:t> </a:t>
            </a:r>
            <a:r>
              <a:rPr lang="en-US" dirty="0">
                <a:sym typeface="Symbol"/>
              </a:rPr>
              <a:t></a:t>
            </a:r>
            <a:r>
              <a:rPr lang="en-US" dirty="0"/>
              <a:t> </a:t>
            </a:r>
            <a:r>
              <a:rPr lang="en-US" i="1" dirty="0"/>
              <a:t>D</a:t>
            </a:r>
            <a:r>
              <a:rPr lang="en-US" dirty="0"/>
              <a:t>))			4 EX</a:t>
            </a:r>
          </a:p>
          <a:p>
            <a:pPr>
              <a:lnSpc>
                <a:spcPts val="3500"/>
              </a:lnSpc>
              <a:spcBef>
                <a:spcPts val="0"/>
              </a:spcBef>
              <a:buNone/>
            </a:pPr>
            <a:r>
              <a:rPr lang="en-US" dirty="0"/>
              <a:t>6. </a:t>
            </a:r>
            <a:r>
              <a:rPr lang="en-US" i="1" dirty="0"/>
              <a:t>A</a:t>
            </a:r>
            <a:r>
              <a:rPr lang="en-US" dirty="0"/>
              <a:t> </a:t>
            </a:r>
            <a:r>
              <a:rPr lang="en-US" dirty="0">
                <a:sym typeface="Symbol"/>
              </a:rPr>
              <a:t></a:t>
            </a:r>
            <a:r>
              <a:rPr lang="en-US" dirty="0"/>
              <a:t> (~</a:t>
            </a:r>
            <a:r>
              <a:rPr lang="en-US" i="1" dirty="0"/>
              <a:t>C </a:t>
            </a:r>
            <a:r>
              <a:rPr lang="en-US" dirty="0">
                <a:sym typeface="Symbol"/>
              </a:rPr>
              <a:t></a:t>
            </a:r>
            <a:r>
              <a:rPr lang="en-US" dirty="0"/>
              <a:t> !(~</a:t>
            </a:r>
            <a:r>
              <a:rPr lang="en-US" i="1" dirty="0"/>
              <a:t>C</a:t>
            </a:r>
            <a:r>
              <a:rPr lang="en-US" dirty="0"/>
              <a:t> &amp; (</a:t>
            </a:r>
            <a:r>
              <a:rPr lang="en-US" i="1" dirty="0"/>
              <a:t>C</a:t>
            </a:r>
            <a:r>
              <a:rPr lang="en-US" dirty="0"/>
              <a:t> </a:t>
            </a:r>
            <a:r>
              <a:rPr lang="en-US" dirty="0">
                <a:sym typeface="Symbol"/>
              </a:rPr>
              <a:t></a:t>
            </a:r>
            <a:r>
              <a:rPr lang="en-US" dirty="0"/>
              <a:t> </a:t>
            </a:r>
            <a:r>
              <a:rPr lang="en-US" i="1" dirty="0"/>
              <a:t>D</a:t>
            </a:r>
            <a:r>
              <a:rPr lang="en-US" dirty="0"/>
              <a:t>)))		5 AB</a:t>
            </a:r>
          </a:p>
          <a:p>
            <a:pPr>
              <a:lnSpc>
                <a:spcPts val="3500"/>
              </a:lnSpc>
              <a:spcBef>
                <a:spcPts val="0"/>
              </a:spcBef>
              <a:buNone/>
            </a:pPr>
            <a:r>
              <a:rPr lang="en-US" dirty="0"/>
              <a:t>7. (</a:t>
            </a:r>
            <a:r>
              <a:rPr lang="en-US" i="1" dirty="0"/>
              <a:t>A</a:t>
            </a:r>
            <a:r>
              <a:rPr lang="en-US" dirty="0"/>
              <a:t> &amp; ~</a:t>
            </a:r>
            <a:r>
              <a:rPr lang="en-US" i="1" dirty="0"/>
              <a:t>C</a:t>
            </a:r>
            <a:r>
              <a:rPr lang="en-US" dirty="0"/>
              <a:t>) </a:t>
            </a:r>
            <a:r>
              <a:rPr lang="en-US" dirty="0">
                <a:sym typeface="Symbol"/>
              </a:rPr>
              <a:t></a:t>
            </a:r>
            <a:r>
              <a:rPr lang="en-US" dirty="0"/>
              <a:t> !(~</a:t>
            </a:r>
            <a:r>
              <a:rPr lang="en-US" i="1" dirty="0"/>
              <a:t>C</a:t>
            </a:r>
            <a:r>
              <a:rPr lang="en-US" dirty="0"/>
              <a:t> &amp; (</a:t>
            </a:r>
            <a:r>
              <a:rPr lang="en-US" i="1" dirty="0"/>
              <a:t>C</a:t>
            </a:r>
            <a:r>
              <a:rPr lang="en-US" dirty="0"/>
              <a:t> </a:t>
            </a:r>
            <a:r>
              <a:rPr lang="en-US" dirty="0">
                <a:sym typeface="Symbol"/>
              </a:rPr>
              <a:t></a:t>
            </a:r>
            <a:r>
              <a:rPr lang="en-US" dirty="0"/>
              <a:t> </a:t>
            </a:r>
            <a:r>
              <a:rPr lang="en-US" i="1" dirty="0"/>
              <a:t>D</a:t>
            </a:r>
            <a:r>
              <a:rPr lang="en-US" dirty="0"/>
              <a:t>))		6 EX</a:t>
            </a:r>
          </a:p>
          <a:p>
            <a:pPr>
              <a:lnSpc>
                <a:spcPts val="3500"/>
              </a:lnSpc>
              <a:spcBef>
                <a:spcPts val="0"/>
              </a:spcBef>
              <a:buNone/>
            </a:pPr>
            <a:r>
              <a:rPr lang="en-US" dirty="0"/>
              <a:t>8. (</a:t>
            </a:r>
            <a:r>
              <a:rPr lang="en-US" i="1" dirty="0"/>
              <a:t>A </a:t>
            </a:r>
            <a:r>
              <a:rPr lang="en-US" dirty="0"/>
              <a:t>&amp; ~</a:t>
            </a:r>
            <a:r>
              <a:rPr lang="en-US" i="1" dirty="0"/>
              <a:t>C</a:t>
            </a:r>
            <a:r>
              <a:rPr lang="en-US" dirty="0"/>
              <a:t>) </a:t>
            </a:r>
            <a:r>
              <a:rPr lang="en-US" dirty="0">
                <a:sym typeface="Symbol"/>
              </a:rPr>
              <a:t></a:t>
            </a:r>
            <a:r>
              <a:rPr lang="en-US" dirty="0"/>
              <a:t> !</a:t>
            </a:r>
            <a:r>
              <a:rPr lang="en-US" i="1" dirty="0"/>
              <a:t>D</a:t>
            </a:r>
            <a:r>
              <a:rPr lang="en-US" dirty="0"/>
              <a:t>				7 WC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09600" y="228600"/>
            <a:ext cx="8229600" cy="1143000"/>
          </a:xfrm>
          <a:noFill/>
        </p:spPr>
        <p:txBody>
          <a:bodyPr/>
          <a:lstStyle/>
          <a:p>
            <a:r>
              <a:rPr lang="en-US" dirty="0"/>
              <a:t>PART 2</a:t>
            </a:r>
          </a:p>
        </p:txBody>
      </p:sp>
      <p:sp>
        <p:nvSpPr>
          <p:cNvPr id="6147" name="Rectangle 3"/>
          <p:cNvSpPr>
            <a:spLocks noGrp="1" noChangeArrowheads="1"/>
          </p:cNvSpPr>
          <p:nvPr>
            <p:ph type="body" idx="1"/>
          </p:nvPr>
        </p:nvSpPr>
        <p:spPr>
          <a:xfrm>
            <a:off x="685800" y="1676400"/>
            <a:ext cx="8229600" cy="4191000"/>
          </a:xfrm>
          <a:noFill/>
        </p:spPr>
        <p:txBody>
          <a:bodyPr/>
          <a:lstStyle/>
          <a:p>
            <a:pPr marL="0" indent="0" algn="ctr">
              <a:lnSpc>
                <a:spcPct val="90000"/>
              </a:lnSpc>
              <a:spcBef>
                <a:spcPct val="17000"/>
              </a:spcBef>
              <a:buFont typeface="Monotype Sorts" pitchFamily="2" charset="2"/>
              <a:buNone/>
            </a:pPr>
            <a:endParaRPr lang="en-US" sz="400" u="sng" dirty="0"/>
          </a:p>
          <a:p>
            <a:pPr marL="0" indent="0" algn="ctr">
              <a:lnSpc>
                <a:spcPct val="90000"/>
              </a:lnSpc>
              <a:spcBef>
                <a:spcPct val="17000"/>
              </a:spcBef>
              <a:buFont typeface="Monotype Sorts" pitchFamily="2" charset="2"/>
              <a:buNone/>
            </a:pPr>
            <a:endParaRPr lang="en-US" sz="400" u="sng" dirty="0"/>
          </a:p>
          <a:p>
            <a:pPr marL="0" indent="0" algn="ctr">
              <a:lnSpc>
                <a:spcPct val="90000"/>
              </a:lnSpc>
              <a:spcBef>
                <a:spcPct val="17000"/>
              </a:spcBef>
              <a:buFont typeface="Monotype Sorts" pitchFamily="2" charset="2"/>
              <a:buNone/>
            </a:pPr>
            <a:endParaRPr lang="en-US" sz="400" u="sng" dirty="0"/>
          </a:p>
          <a:p>
            <a:pPr marL="0" indent="0" algn="ctr">
              <a:lnSpc>
                <a:spcPct val="90000"/>
              </a:lnSpc>
              <a:spcBef>
                <a:spcPct val="17000"/>
              </a:spcBef>
              <a:buFont typeface="Monotype Sorts" pitchFamily="2" charset="2"/>
              <a:buNone/>
            </a:pPr>
            <a:r>
              <a:rPr lang="en-US" u="sng" dirty="0"/>
              <a:t>Part 1</a:t>
            </a:r>
            <a:r>
              <a:rPr lang="en-US" dirty="0"/>
              <a:t>:</a:t>
            </a:r>
          </a:p>
          <a:p>
            <a:pPr marL="0" indent="0" algn="ctr">
              <a:lnSpc>
                <a:spcPct val="90000"/>
              </a:lnSpc>
              <a:spcBef>
                <a:spcPct val="17000"/>
              </a:spcBef>
              <a:buNone/>
            </a:pPr>
            <a:r>
              <a:rPr lang="it-IT" dirty="0"/>
              <a:t>SENTENTIAL PURE</a:t>
            </a:r>
          </a:p>
          <a:p>
            <a:pPr marL="0" indent="0" algn="ctr">
              <a:lnSpc>
                <a:spcPct val="90000"/>
              </a:lnSpc>
              <a:spcBef>
                <a:spcPct val="17000"/>
              </a:spcBef>
              <a:buNone/>
            </a:pPr>
            <a:r>
              <a:rPr lang="it-IT" dirty="0"/>
              <a:t>IMPERATIVE LOGIC</a:t>
            </a:r>
          </a:p>
          <a:p>
            <a:pPr marL="0" indent="0" algn="ctr">
              <a:lnSpc>
                <a:spcPct val="90000"/>
              </a:lnSpc>
              <a:spcBef>
                <a:spcPct val="17000"/>
              </a:spcBef>
              <a:buNone/>
            </a:pPr>
            <a:r>
              <a:rPr lang="it-IT" dirty="0"/>
              <a:t>(SPIL)</a:t>
            </a:r>
            <a:endParaRPr lang="en-US" dirty="0"/>
          </a:p>
          <a:p>
            <a:pPr marL="0" indent="0" algn="ctr">
              <a:lnSpc>
                <a:spcPct val="90000"/>
              </a:lnSpc>
              <a:spcBef>
                <a:spcPct val="17000"/>
              </a:spcBef>
              <a:buFont typeface="Monotype Sorts" pitchFamily="2" charset="2"/>
              <a:buNone/>
            </a:pPr>
            <a:endParaRPr lang="en-US" sz="400" dirty="0"/>
          </a:p>
          <a:p>
            <a:pPr marL="0" indent="0" algn="ctr">
              <a:lnSpc>
                <a:spcPct val="90000"/>
              </a:lnSpc>
              <a:spcBef>
                <a:spcPct val="17000"/>
              </a:spcBef>
              <a:buFont typeface="Monotype Sorts" pitchFamily="2" charset="2"/>
              <a:buNone/>
            </a:pPr>
            <a:endParaRPr lang="en-US" sz="400" dirty="0"/>
          </a:p>
          <a:p>
            <a:pPr marL="0" indent="0" algn="ctr">
              <a:lnSpc>
                <a:spcPct val="90000"/>
              </a:lnSpc>
              <a:spcBef>
                <a:spcPct val="17000"/>
              </a:spcBef>
              <a:buFont typeface="Monotype Sorts" pitchFamily="2" charset="2"/>
              <a:buNone/>
            </a:pPr>
            <a:endParaRPr lang="en-US" sz="400" b="1" dirty="0"/>
          </a:p>
          <a:p>
            <a:pPr marL="0" indent="0" algn="ctr">
              <a:lnSpc>
                <a:spcPct val="90000"/>
              </a:lnSpc>
              <a:spcBef>
                <a:spcPct val="17000"/>
              </a:spcBef>
              <a:buFont typeface="Monotype Sorts" pitchFamily="2" charset="2"/>
              <a:buNone/>
            </a:pPr>
            <a:r>
              <a:rPr lang="en-US" b="1" u="sng" dirty="0"/>
              <a:t>Part 2</a:t>
            </a:r>
            <a:r>
              <a:rPr lang="en-US" b="1" dirty="0"/>
              <a:t>:</a:t>
            </a:r>
          </a:p>
          <a:p>
            <a:pPr marL="0" indent="0" algn="ctr">
              <a:lnSpc>
                <a:spcPct val="90000"/>
              </a:lnSpc>
              <a:spcBef>
                <a:spcPct val="17000"/>
              </a:spcBef>
              <a:buNone/>
            </a:pPr>
            <a:r>
              <a:rPr lang="it-IT" b="1" dirty="0"/>
              <a:t>QUANTIFIED PURE</a:t>
            </a:r>
          </a:p>
          <a:p>
            <a:pPr marL="0" indent="0" algn="ctr">
              <a:lnSpc>
                <a:spcPct val="90000"/>
              </a:lnSpc>
              <a:spcBef>
                <a:spcPct val="17000"/>
              </a:spcBef>
              <a:buNone/>
            </a:pPr>
            <a:r>
              <a:rPr lang="it-IT" b="1" dirty="0"/>
              <a:t>IMPERATIVE LOGIC</a:t>
            </a:r>
          </a:p>
          <a:p>
            <a:pPr marL="0" indent="0" algn="ctr">
              <a:lnSpc>
                <a:spcPct val="90000"/>
              </a:lnSpc>
              <a:spcBef>
                <a:spcPct val="17000"/>
              </a:spcBef>
              <a:buNone/>
            </a:pPr>
            <a:r>
              <a:rPr lang="it-IT" b="1" dirty="0"/>
              <a:t>(QPIL)</a:t>
            </a:r>
            <a:endParaRPr lang="en-US" b="1" dirty="0"/>
          </a:p>
          <a:p>
            <a:pPr marL="0" indent="0" algn="ctr">
              <a:lnSpc>
                <a:spcPct val="90000"/>
              </a:lnSpc>
              <a:spcBef>
                <a:spcPct val="17000"/>
              </a:spcBef>
              <a:buFont typeface="Monotype Sorts" pitchFamily="2" charset="2"/>
              <a:buNone/>
            </a:pPr>
            <a:endParaRPr lang="en-US" sz="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QPIL: SYNTAX</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500"/>
              </a:lnSpc>
              <a:spcBef>
                <a:spcPts val="0"/>
              </a:spcBef>
            </a:pPr>
            <a:r>
              <a:rPr lang="en-US" u="sng" dirty="0"/>
              <a:t>New symbols</a:t>
            </a:r>
            <a:r>
              <a:rPr lang="en-US" dirty="0"/>
              <a:t>: </a:t>
            </a:r>
            <a:r>
              <a:rPr lang="en-US" dirty="0">
                <a:sym typeface="Symbol"/>
              </a:rPr>
              <a:t></a:t>
            </a:r>
            <a:r>
              <a:rPr lang="en-US" dirty="0"/>
              <a:t>, </a:t>
            </a:r>
            <a:r>
              <a:rPr lang="en-US" dirty="0">
                <a:sym typeface="Symbol"/>
              </a:rPr>
              <a:t></a:t>
            </a:r>
            <a:r>
              <a:rPr lang="en-US" dirty="0"/>
              <a:t>, = , variables (</a:t>
            </a:r>
            <a:r>
              <a:rPr lang="en-US" i="1" dirty="0"/>
              <a:t>x</a:t>
            </a:r>
            <a:r>
              <a:rPr lang="en-US" dirty="0"/>
              <a:t>, </a:t>
            </a:r>
            <a:r>
              <a:rPr lang="en-US" i="1" dirty="0"/>
              <a:t>y</a:t>
            </a:r>
            <a:r>
              <a:rPr lang="en-US" dirty="0"/>
              <a:t>, …), con-</a:t>
            </a:r>
            <a:r>
              <a:rPr lang="en-US" dirty="0" err="1"/>
              <a:t>stants</a:t>
            </a:r>
            <a:r>
              <a:rPr lang="en-US" dirty="0"/>
              <a:t> (</a:t>
            </a:r>
            <a:r>
              <a:rPr lang="en-US" i="1" dirty="0"/>
              <a:t>b</a:t>
            </a:r>
            <a:r>
              <a:rPr lang="en-US" dirty="0"/>
              <a:t>, </a:t>
            </a:r>
            <a:r>
              <a:rPr lang="en-US" i="1" dirty="0"/>
              <a:t>d</a:t>
            </a:r>
            <a:r>
              <a:rPr lang="en-US" dirty="0"/>
              <a:t>, …), </a:t>
            </a:r>
            <a:r>
              <a:rPr lang="en-US" i="1" dirty="0"/>
              <a:t>n</a:t>
            </a:r>
            <a:r>
              <a:rPr lang="en-US" dirty="0"/>
              <a:t>-place predicates (</a:t>
            </a:r>
            <a:r>
              <a:rPr lang="en-US" i="1" dirty="0"/>
              <a:t>A</a:t>
            </a:r>
            <a:r>
              <a:rPr lang="en-US" i="1" baseline="-25000" dirty="0"/>
              <a:t>n</a:t>
            </a:r>
            <a:r>
              <a:rPr lang="en-US" dirty="0"/>
              <a:t>, </a:t>
            </a:r>
            <a:r>
              <a:rPr lang="en-US" i="1" dirty="0" err="1"/>
              <a:t>B</a:t>
            </a:r>
            <a:r>
              <a:rPr lang="en-US" i="1" baseline="-25000" dirty="0" err="1"/>
              <a:t>n</a:t>
            </a:r>
            <a:r>
              <a:rPr lang="en-US" dirty="0"/>
              <a:t>, …).</a:t>
            </a:r>
          </a:p>
          <a:p>
            <a:pPr>
              <a:lnSpc>
                <a:spcPts val="3500"/>
              </a:lnSpc>
              <a:spcBef>
                <a:spcPts val="0"/>
              </a:spcBef>
            </a:pPr>
            <a:r>
              <a:rPr lang="en-US" u="sng" dirty="0"/>
              <a:t>New rule</a:t>
            </a:r>
            <a:r>
              <a:rPr lang="en-US" dirty="0"/>
              <a:t>: If </a:t>
            </a:r>
            <a:r>
              <a:rPr lang="en-US" i="1" dirty="0"/>
              <a:t>u</a:t>
            </a:r>
            <a:r>
              <a:rPr lang="en-US" dirty="0"/>
              <a:t> is a variable and </a:t>
            </a:r>
            <a:r>
              <a:rPr lang="en-US" i="1" dirty="0" err="1"/>
              <a:t>i</a:t>
            </a:r>
            <a:r>
              <a:rPr lang="en-US" dirty="0"/>
              <a:t> is an imperative formula, </a:t>
            </a:r>
            <a:r>
              <a:rPr lang="en-US" dirty="0">
                <a:sym typeface="Symbol"/>
              </a:rPr>
              <a:t></a:t>
            </a:r>
            <a:r>
              <a:rPr lang="en-US" i="1" dirty="0" err="1"/>
              <a:t>ui</a:t>
            </a:r>
            <a:r>
              <a:rPr lang="en-US" dirty="0"/>
              <a:t> and </a:t>
            </a:r>
            <a:r>
              <a:rPr lang="en-US" dirty="0">
                <a:sym typeface="Symbol"/>
              </a:rPr>
              <a:t></a:t>
            </a:r>
            <a:r>
              <a:rPr lang="en-US" i="1" dirty="0" err="1"/>
              <a:t>ui</a:t>
            </a:r>
            <a:r>
              <a:rPr lang="en-US" dirty="0"/>
              <a:t> are imperative formulas.</a:t>
            </a:r>
          </a:p>
          <a:p>
            <a:pPr>
              <a:lnSpc>
                <a:spcPts val="3500"/>
              </a:lnSpc>
              <a:spcBef>
                <a:spcPts val="0"/>
              </a:spcBef>
            </a:pPr>
            <a:r>
              <a:rPr lang="en-US" u="sng" dirty="0"/>
              <a:t>“Eat every apple” is ambiguous</a:t>
            </a:r>
            <a:r>
              <a:rPr lang="en-US" dirty="0"/>
              <a:t>:</a:t>
            </a:r>
          </a:p>
          <a:p>
            <a:pPr>
              <a:lnSpc>
                <a:spcPts val="3500"/>
              </a:lnSpc>
              <a:spcBef>
                <a:spcPts val="0"/>
              </a:spcBef>
              <a:buNone/>
            </a:pPr>
            <a:r>
              <a:rPr lang="en-US" dirty="0"/>
              <a:t>	</a:t>
            </a:r>
            <a:r>
              <a:rPr lang="en-US" sz="2800" dirty="0">
                <a:solidFill>
                  <a:srgbClr val="00B0F0"/>
                </a:solidFill>
                <a:sym typeface="Wingdings 2"/>
              </a:rPr>
              <a:t> </a:t>
            </a:r>
            <a:r>
              <a:rPr lang="en-US" dirty="0"/>
              <a:t>!</a:t>
            </a:r>
            <a:r>
              <a:rPr lang="en-US" dirty="0">
                <a:sym typeface="Symbol"/>
              </a:rPr>
              <a:t></a:t>
            </a:r>
            <a:r>
              <a:rPr lang="en-US" i="1" dirty="0"/>
              <a:t>x</a:t>
            </a:r>
            <a:r>
              <a:rPr lang="en-US" dirty="0"/>
              <a:t>(</a:t>
            </a:r>
            <a:r>
              <a:rPr lang="en-US" i="1" dirty="0"/>
              <a:t>Ax</a:t>
            </a:r>
            <a:r>
              <a:rPr lang="en-US" dirty="0"/>
              <a:t> </a:t>
            </a:r>
            <a:r>
              <a:rPr lang="en-US" dirty="0">
                <a:sym typeface="Symbol"/>
              </a:rPr>
              <a:t></a:t>
            </a:r>
            <a:r>
              <a:rPr lang="en-US" dirty="0"/>
              <a:t> </a:t>
            </a:r>
            <a:r>
              <a:rPr lang="en-US" i="1" dirty="0"/>
              <a:t>Ex</a:t>
            </a:r>
            <a:r>
              <a:rPr lang="en-US" dirty="0"/>
              <a:t>); satisfied if there are no apples.</a:t>
            </a:r>
          </a:p>
          <a:p>
            <a:pPr>
              <a:lnSpc>
                <a:spcPts val="3500"/>
              </a:lnSpc>
              <a:spcBef>
                <a:spcPts val="0"/>
              </a:spcBef>
              <a:buNone/>
              <a:tabLst>
                <a:tab pos="739775" algn="l"/>
              </a:tabLst>
            </a:pPr>
            <a:r>
              <a:rPr lang="en-US" dirty="0">
                <a:sym typeface="Symbol"/>
              </a:rPr>
              <a:t>	</a:t>
            </a:r>
            <a:r>
              <a:rPr lang="en-US" sz="2800" dirty="0">
                <a:solidFill>
                  <a:srgbClr val="00B0F0"/>
                </a:solidFill>
                <a:sym typeface="Wingdings 2"/>
              </a:rPr>
              <a:t> </a:t>
            </a:r>
            <a:r>
              <a:rPr lang="en-US" dirty="0">
                <a:sym typeface="Symbol"/>
              </a:rPr>
              <a:t></a:t>
            </a:r>
            <a:r>
              <a:rPr lang="en-US" i="1" dirty="0"/>
              <a:t>x</a:t>
            </a:r>
            <a:r>
              <a:rPr lang="en-US" dirty="0"/>
              <a:t>(</a:t>
            </a:r>
            <a:r>
              <a:rPr lang="en-US" i="1" dirty="0"/>
              <a:t>Ax</a:t>
            </a:r>
            <a:r>
              <a:rPr lang="en-US" dirty="0"/>
              <a:t> </a:t>
            </a:r>
            <a:r>
              <a:rPr lang="en-US" dirty="0">
                <a:sym typeface="Symbol"/>
              </a:rPr>
              <a:t></a:t>
            </a:r>
            <a:r>
              <a:rPr lang="en-US" dirty="0"/>
              <a:t> !</a:t>
            </a:r>
            <a:r>
              <a:rPr lang="en-US" i="1" dirty="0"/>
              <a:t>Ex</a:t>
            </a:r>
            <a:r>
              <a:rPr lang="en-US" dirty="0"/>
              <a:t>) </a:t>
            </a:r>
            <a:r>
              <a:rPr lang="en-US" dirty="0">
                <a:sym typeface="Symbol"/>
              </a:rPr>
              <a:t></a:t>
            </a:r>
            <a:r>
              <a:rPr lang="en-US" dirty="0"/>
              <a:t> </a:t>
            </a:r>
            <a:r>
              <a:rPr lang="en-US" dirty="0">
                <a:sym typeface="Symbol"/>
              </a:rPr>
              <a:t></a:t>
            </a:r>
            <a:r>
              <a:rPr lang="en-US" i="1" dirty="0" err="1"/>
              <a:t>xAx</a:t>
            </a:r>
            <a:r>
              <a:rPr lang="en-US" dirty="0"/>
              <a:t> </a:t>
            </a:r>
            <a:r>
              <a:rPr lang="en-US" dirty="0">
                <a:sym typeface="Symbol"/>
              </a:rPr>
              <a:t></a:t>
            </a:r>
            <a:r>
              <a:rPr lang="en-US" dirty="0"/>
              <a:t> !</a:t>
            </a:r>
            <a:r>
              <a:rPr lang="en-US" dirty="0">
                <a:sym typeface="Symbol"/>
              </a:rPr>
              <a:t></a:t>
            </a:r>
            <a:r>
              <a:rPr lang="en-US" i="1" dirty="0"/>
              <a:t>x</a:t>
            </a:r>
            <a:r>
              <a:rPr lang="en-US" dirty="0"/>
              <a:t>(</a:t>
            </a:r>
            <a:r>
              <a:rPr lang="en-US" i="1" dirty="0"/>
              <a:t>Ax</a:t>
            </a:r>
            <a:r>
              <a:rPr lang="en-US" dirty="0"/>
              <a:t> </a:t>
            </a:r>
            <a:r>
              <a:rPr lang="en-US" dirty="0">
                <a:sym typeface="Symbol"/>
              </a:rPr>
              <a:t></a:t>
            </a:r>
            <a:r>
              <a:rPr lang="en-US" dirty="0"/>
              <a:t> </a:t>
            </a:r>
            <a:r>
              <a:rPr lang="en-US" i="1" dirty="0"/>
              <a:t>Ex</a:t>
            </a:r>
            <a:r>
              <a:rPr lang="en-US" dirty="0"/>
              <a:t>); 	avoided if there are no apples.</a:t>
            </a:r>
          </a:p>
          <a:p>
            <a:pPr>
              <a:lnSpc>
                <a:spcPts val="3500"/>
              </a:lnSpc>
              <a:spcBef>
                <a:spcPts val="0"/>
              </a:spcBef>
            </a:pPr>
            <a:r>
              <a:rPr lang="en-US" u="sng" dirty="0"/>
              <a:t>Eat only apples</a:t>
            </a:r>
            <a:r>
              <a:rPr lang="en-US" dirty="0"/>
              <a:t>: </a:t>
            </a:r>
            <a:r>
              <a:rPr lang="en-US" dirty="0">
                <a:sym typeface="Symbol"/>
              </a:rPr>
              <a:t></a:t>
            </a:r>
            <a:r>
              <a:rPr lang="en-US" i="1" dirty="0"/>
              <a:t>x</a:t>
            </a:r>
            <a:r>
              <a:rPr lang="en-US" dirty="0"/>
              <a:t>(!</a:t>
            </a:r>
            <a:r>
              <a:rPr lang="en-US" i="1" dirty="0"/>
              <a:t>Ex</a:t>
            </a:r>
            <a:r>
              <a:rPr lang="en-US" dirty="0"/>
              <a:t> </a:t>
            </a:r>
            <a:r>
              <a:rPr lang="en-US" dirty="0">
                <a:sym typeface="Symbol"/>
              </a:rPr>
              <a:t></a:t>
            </a:r>
            <a:r>
              <a:rPr lang="en-US" dirty="0"/>
              <a:t> </a:t>
            </a:r>
            <a:r>
              <a:rPr lang="en-US" i="1" dirty="0"/>
              <a:t>Ax</a:t>
            </a:r>
            <a:r>
              <a:rPr lang="en-US" dirty="0"/>
              <a:t>)</a:t>
            </a:r>
          </a:p>
          <a:p>
            <a:pPr>
              <a:lnSpc>
                <a:spcPts val="3500"/>
              </a:lnSpc>
              <a:spcBef>
                <a:spcPts val="0"/>
              </a:spcBef>
            </a:pPr>
            <a:r>
              <a:rPr lang="en-US" u="sng" dirty="0"/>
              <a:t>Eat at most one apple</a:t>
            </a:r>
            <a:r>
              <a:rPr lang="en-US" dirty="0"/>
              <a:t>:</a:t>
            </a:r>
          </a:p>
          <a:p>
            <a:pPr>
              <a:lnSpc>
                <a:spcPts val="3500"/>
              </a:lnSpc>
              <a:spcBef>
                <a:spcPts val="0"/>
              </a:spcBef>
              <a:buNone/>
            </a:pPr>
            <a:r>
              <a:rPr lang="en-US" dirty="0">
                <a:sym typeface="Symbol"/>
              </a:rPr>
              <a:t>	</a:t>
            </a:r>
            <a:r>
              <a:rPr lang="en-US" i="1" dirty="0" err="1"/>
              <a:t>x</a:t>
            </a:r>
            <a:r>
              <a:rPr lang="en-US" dirty="0" err="1">
                <a:sym typeface="Symbol"/>
              </a:rPr>
              <a:t></a:t>
            </a:r>
            <a:r>
              <a:rPr lang="en-US" i="1" dirty="0" err="1"/>
              <a:t>y</a:t>
            </a:r>
            <a:r>
              <a:rPr lang="en-US" dirty="0"/>
              <a:t>((</a:t>
            </a:r>
            <a:r>
              <a:rPr lang="en-US" i="1" dirty="0"/>
              <a:t>Ax</a:t>
            </a:r>
            <a:r>
              <a:rPr lang="en-US" dirty="0"/>
              <a:t> &amp; </a:t>
            </a:r>
            <a:r>
              <a:rPr lang="en-US" i="1" dirty="0"/>
              <a:t>Ay</a:t>
            </a:r>
            <a:r>
              <a:rPr lang="en-US" dirty="0"/>
              <a:t>) </a:t>
            </a:r>
            <a:r>
              <a:rPr lang="en-US" dirty="0">
                <a:sym typeface="Symbol"/>
              </a:rPr>
              <a:t></a:t>
            </a:r>
            <a:r>
              <a:rPr lang="en-US" dirty="0"/>
              <a:t> (!(</a:t>
            </a:r>
            <a:r>
              <a:rPr lang="en-US" i="1" dirty="0"/>
              <a:t>Ex</a:t>
            </a:r>
            <a:r>
              <a:rPr lang="en-US" dirty="0"/>
              <a:t> &amp; </a:t>
            </a:r>
            <a:r>
              <a:rPr lang="en-US" i="1" dirty="0" err="1"/>
              <a:t>Ey</a:t>
            </a:r>
            <a:r>
              <a:rPr lang="en-US" dirty="0"/>
              <a:t>) </a:t>
            </a:r>
            <a:r>
              <a:rPr lang="en-US" dirty="0">
                <a:sym typeface="Symbol"/>
              </a:rPr>
              <a:t></a:t>
            </a:r>
            <a:r>
              <a:rPr lang="en-US" dirty="0"/>
              <a:t> </a:t>
            </a:r>
            <a:r>
              <a:rPr lang="en-US" i="1" dirty="0"/>
              <a:t>x</a:t>
            </a:r>
            <a:r>
              <a:rPr lang="en-US" dirty="0"/>
              <a:t> = </a:t>
            </a:r>
            <a:r>
              <a:rPr lang="en-US" i="1" dirty="0"/>
              <a:t>y</a:t>
            </a:r>
            <a:r>
              <a:rPr lang="en-US" dirty="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227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8227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227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822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QPIL: TRANSLATIONS WITH ‘</a:t>
            </a:r>
            <a:r>
              <a:rPr lang="en-US" dirty="0">
                <a:sym typeface="Symbol"/>
              </a:rPr>
              <a:t></a:t>
            </a:r>
            <a:r>
              <a:rPr lang="en-US" dirty="0"/>
              <a:t>’</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500"/>
              </a:lnSpc>
              <a:spcBef>
                <a:spcPts val="0"/>
              </a:spcBef>
            </a:pPr>
            <a:r>
              <a:rPr lang="en-US" u="sng" dirty="0"/>
              <a:t>“Eat at least one apple” is ambiguous</a:t>
            </a:r>
            <a:r>
              <a:rPr lang="en-US" dirty="0"/>
              <a:t>:</a:t>
            </a:r>
          </a:p>
          <a:p>
            <a:pPr>
              <a:lnSpc>
                <a:spcPts val="3500"/>
              </a:lnSpc>
              <a:spcBef>
                <a:spcPts val="0"/>
              </a:spcBef>
              <a:buNone/>
            </a:pPr>
            <a:r>
              <a:rPr lang="en-US" dirty="0"/>
              <a:t>	</a:t>
            </a:r>
            <a:r>
              <a:rPr lang="en-US" sz="2800" dirty="0">
                <a:solidFill>
                  <a:srgbClr val="00B0F0"/>
                </a:solidFill>
                <a:sym typeface="Wingdings 2"/>
              </a:rPr>
              <a:t></a:t>
            </a:r>
            <a:r>
              <a:rPr lang="en-US" dirty="0">
                <a:solidFill>
                  <a:srgbClr val="00B0F0"/>
                </a:solidFill>
                <a:sym typeface="Wingdings 2"/>
              </a:rPr>
              <a:t> </a:t>
            </a:r>
            <a:r>
              <a:rPr lang="en-US" dirty="0"/>
              <a:t>!</a:t>
            </a:r>
            <a:r>
              <a:rPr lang="en-US" dirty="0">
                <a:sym typeface="Symbol"/>
              </a:rPr>
              <a:t></a:t>
            </a:r>
            <a:r>
              <a:rPr lang="en-US" i="1" dirty="0"/>
              <a:t>x</a:t>
            </a:r>
            <a:r>
              <a:rPr lang="en-US" dirty="0"/>
              <a:t>(</a:t>
            </a:r>
            <a:r>
              <a:rPr lang="en-US" i="1" dirty="0"/>
              <a:t>Ax </a:t>
            </a:r>
            <a:r>
              <a:rPr lang="en-US" dirty="0"/>
              <a:t>&amp; </a:t>
            </a:r>
            <a:r>
              <a:rPr lang="en-US" i="1" dirty="0"/>
              <a:t>Ex</a:t>
            </a:r>
            <a:r>
              <a:rPr lang="en-US" dirty="0"/>
              <a:t>); violated if there are no apples.</a:t>
            </a:r>
          </a:p>
          <a:p>
            <a:pPr>
              <a:lnSpc>
                <a:spcPts val="3500"/>
              </a:lnSpc>
              <a:spcBef>
                <a:spcPts val="0"/>
              </a:spcBef>
              <a:buNone/>
            </a:pPr>
            <a:r>
              <a:rPr lang="en-US" dirty="0">
                <a:sym typeface="Symbol"/>
              </a:rPr>
              <a:t>	</a:t>
            </a:r>
            <a:r>
              <a:rPr lang="en-US" sz="2800" dirty="0">
                <a:solidFill>
                  <a:srgbClr val="00B0F0"/>
                </a:solidFill>
                <a:sym typeface="Wingdings 2"/>
              </a:rPr>
              <a:t></a:t>
            </a:r>
            <a:r>
              <a:rPr lang="en-US" dirty="0">
                <a:solidFill>
                  <a:srgbClr val="00B0F0"/>
                </a:solidFill>
                <a:sym typeface="Wingdings 2"/>
              </a:rPr>
              <a:t> </a:t>
            </a:r>
            <a:r>
              <a:rPr lang="en-US" dirty="0">
                <a:sym typeface="Symbol"/>
              </a:rPr>
              <a:t></a:t>
            </a:r>
            <a:r>
              <a:rPr lang="en-US" i="1" dirty="0"/>
              <a:t>x</a:t>
            </a:r>
            <a:r>
              <a:rPr lang="en-US" dirty="0"/>
              <a:t>(</a:t>
            </a:r>
            <a:r>
              <a:rPr lang="en-US" i="1" dirty="0"/>
              <a:t>Ax</a:t>
            </a:r>
            <a:r>
              <a:rPr lang="en-US" dirty="0"/>
              <a:t> </a:t>
            </a:r>
            <a:r>
              <a:rPr lang="en-US" dirty="0">
                <a:sym typeface="Symbol"/>
              </a:rPr>
              <a:t></a:t>
            </a:r>
            <a:r>
              <a:rPr lang="en-US" dirty="0"/>
              <a:t> !</a:t>
            </a:r>
            <a:r>
              <a:rPr lang="en-US" i="1" dirty="0"/>
              <a:t>Ex</a:t>
            </a:r>
            <a:r>
              <a:rPr lang="en-US" dirty="0"/>
              <a:t>) </a:t>
            </a:r>
            <a:r>
              <a:rPr lang="en-US" dirty="0">
                <a:sym typeface="Symbol"/>
              </a:rPr>
              <a:t></a:t>
            </a:r>
            <a:r>
              <a:rPr lang="en-US" dirty="0"/>
              <a:t> </a:t>
            </a:r>
            <a:r>
              <a:rPr lang="en-US" dirty="0">
                <a:sym typeface="Symbol"/>
              </a:rPr>
              <a:t></a:t>
            </a:r>
            <a:r>
              <a:rPr lang="en-US" i="1" dirty="0" err="1"/>
              <a:t>xAx</a:t>
            </a:r>
            <a:r>
              <a:rPr lang="en-US" i="1" dirty="0"/>
              <a:t> </a:t>
            </a:r>
            <a:r>
              <a:rPr lang="en-US" dirty="0">
                <a:sym typeface="Symbol"/>
              </a:rPr>
              <a:t></a:t>
            </a:r>
            <a:r>
              <a:rPr lang="en-US" dirty="0"/>
              <a:t> !</a:t>
            </a:r>
            <a:r>
              <a:rPr lang="en-US" dirty="0">
                <a:sym typeface="Symbol"/>
              </a:rPr>
              <a:t></a:t>
            </a:r>
            <a:r>
              <a:rPr lang="en-US" i="1" dirty="0"/>
              <a:t>x</a:t>
            </a:r>
            <a:r>
              <a:rPr lang="en-US" dirty="0"/>
              <a:t>(</a:t>
            </a:r>
            <a:r>
              <a:rPr lang="en-US" i="1" dirty="0"/>
              <a:t>Ax</a:t>
            </a:r>
            <a:r>
              <a:rPr lang="en-US" dirty="0"/>
              <a:t> &amp; </a:t>
            </a:r>
            <a:r>
              <a:rPr lang="en-US" i="1" dirty="0"/>
              <a:t>Ex</a:t>
            </a:r>
            <a:r>
              <a:rPr lang="en-US" dirty="0"/>
              <a:t>);</a:t>
            </a:r>
          </a:p>
          <a:p>
            <a:pPr>
              <a:lnSpc>
                <a:spcPts val="3500"/>
              </a:lnSpc>
              <a:spcBef>
                <a:spcPts val="0"/>
              </a:spcBef>
              <a:buNone/>
              <a:tabLst>
                <a:tab pos="739775" algn="l"/>
              </a:tabLst>
            </a:pPr>
            <a:r>
              <a:rPr lang="en-US" dirty="0"/>
              <a:t>		avoided if there are no apples.</a:t>
            </a:r>
          </a:p>
          <a:p>
            <a:pPr>
              <a:lnSpc>
                <a:spcPts val="3500"/>
              </a:lnSpc>
              <a:spcBef>
                <a:spcPts val="0"/>
              </a:spcBef>
            </a:pPr>
            <a:r>
              <a:rPr lang="en-US" dirty="0">
                <a:sym typeface="Symbol"/>
              </a:rPr>
              <a:t></a:t>
            </a:r>
            <a:r>
              <a:rPr lang="en-US" i="1" dirty="0"/>
              <a:t>x</a:t>
            </a:r>
            <a:r>
              <a:rPr lang="en-US" dirty="0"/>
              <a:t>(</a:t>
            </a:r>
            <a:r>
              <a:rPr lang="en-US" i="1" dirty="0"/>
              <a:t>Ax</a:t>
            </a:r>
            <a:r>
              <a:rPr lang="en-US" dirty="0"/>
              <a:t> &amp; !</a:t>
            </a:r>
            <a:r>
              <a:rPr lang="en-US" i="1" dirty="0"/>
              <a:t>Ex</a:t>
            </a:r>
            <a:r>
              <a:rPr lang="en-US" dirty="0"/>
              <a:t>) is </a:t>
            </a:r>
            <a:r>
              <a:rPr lang="en-US" i="1" dirty="0"/>
              <a:t>not </a:t>
            </a:r>
            <a:r>
              <a:rPr lang="en-US" dirty="0"/>
              <a:t>a formula.</a:t>
            </a:r>
          </a:p>
          <a:p>
            <a:pPr>
              <a:lnSpc>
                <a:spcPts val="3500"/>
              </a:lnSpc>
              <a:spcBef>
                <a:spcPts val="0"/>
              </a:spcBef>
            </a:pPr>
            <a:r>
              <a:rPr lang="en-US" u="sng" dirty="0"/>
              <a:t>There are apples; eat at </a:t>
            </a:r>
            <a:r>
              <a:rPr lang="en-US" u="sng"/>
              <a:t>least one </a:t>
            </a:r>
            <a:r>
              <a:rPr lang="en-US" u="sng" dirty="0"/>
              <a:t>of them</a:t>
            </a:r>
            <a:r>
              <a:rPr lang="en-US" dirty="0"/>
              <a:t>:</a:t>
            </a:r>
          </a:p>
          <a:p>
            <a:pPr>
              <a:lnSpc>
                <a:spcPts val="3500"/>
              </a:lnSpc>
              <a:spcBef>
                <a:spcPts val="0"/>
              </a:spcBef>
              <a:buNone/>
            </a:pPr>
            <a:r>
              <a:rPr lang="en-US" dirty="0"/>
              <a:t>	 </a:t>
            </a:r>
            <a:r>
              <a:rPr lang="en-US" dirty="0">
                <a:sym typeface="Symbol"/>
              </a:rPr>
              <a:t></a:t>
            </a:r>
            <a:r>
              <a:rPr lang="en-US" i="1" dirty="0" err="1"/>
              <a:t>xAx</a:t>
            </a:r>
            <a:r>
              <a:rPr lang="en-US" dirty="0"/>
              <a:t>; </a:t>
            </a:r>
            <a:r>
              <a:rPr lang="en-US" dirty="0">
                <a:sym typeface="Symbol"/>
              </a:rPr>
              <a:t></a:t>
            </a:r>
            <a:r>
              <a:rPr lang="en-US" i="1" dirty="0"/>
              <a:t>x</a:t>
            </a:r>
            <a:r>
              <a:rPr lang="en-US" dirty="0"/>
              <a:t>(</a:t>
            </a:r>
            <a:r>
              <a:rPr lang="en-US" i="1" dirty="0"/>
              <a:t>Ax</a:t>
            </a:r>
            <a:r>
              <a:rPr lang="en-US" dirty="0"/>
              <a:t> </a:t>
            </a:r>
            <a:r>
              <a:rPr lang="en-US" dirty="0">
                <a:sym typeface="Symbol"/>
              </a:rPr>
              <a:t></a:t>
            </a:r>
            <a:r>
              <a:rPr lang="en-US" dirty="0"/>
              <a:t> !</a:t>
            </a:r>
            <a:r>
              <a:rPr lang="en-US" i="1" dirty="0"/>
              <a:t>Ex</a:t>
            </a:r>
            <a:r>
              <a:rPr lang="en-US" dirty="0"/>
              <a:t>)</a:t>
            </a:r>
          </a:p>
          <a:p>
            <a:pPr>
              <a:lnSpc>
                <a:spcPts val="3500"/>
              </a:lnSpc>
              <a:spcBef>
                <a:spcPts val="0"/>
              </a:spcBef>
            </a:pPr>
            <a:r>
              <a:rPr lang="en-US" u="sng" dirty="0"/>
              <a:t>Don’t eat every apple</a:t>
            </a:r>
            <a:r>
              <a:rPr lang="en-US" dirty="0"/>
              <a:t>:</a:t>
            </a:r>
          </a:p>
          <a:p>
            <a:pPr>
              <a:lnSpc>
                <a:spcPts val="3500"/>
              </a:lnSpc>
              <a:spcBef>
                <a:spcPts val="0"/>
              </a:spcBef>
              <a:buNone/>
            </a:pPr>
            <a:r>
              <a:rPr lang="en-US" dirty="0"/>
              <a:t>	~</a:t>
            </a:r>
            <a:r>
              <a:rPr lang="en-US" dirty="0">
                <a:sym typeface="Symbol"/>
              </a:rPr>
              <a:t></a:t>
            </a:r>
            <a:r>
              <a:rPr lang="en-US" i="1" dirty="0"/>
              <a:t>x</a:t>
            </a:r>
            <a:r>
              <a:rPr lang="en-US" dirty="0"/>
              <a:t>(</a:t>
            </a:r>
            <a:r>
              <a:rPr lang="en-US" i="1" dirty="0"/>
              <a:t>Ax</a:t>
            </a:r>
            <a:r>
              <a:rPr lang="en-US" dirty="0"/>
              <a:t> </a:t>
            </a:r>
            <a:r>
              <a:rPr lang="en-US" dirty="0">
                <a:sym typeface="Symbol"/>
              </a:rPr>
              <a:t></a:t>
            </a:r>
            <a:r>
              <a:rPr lang="en-US" dirty="0"/>
              <a:t> !</a:t>
            </a:r>
            <a:r>
              <a:rPr lang="en-US" i="1" dirty="0"/>
              <a:t>Ex</a:t>
            </a:r>
            <a:r>
              <a:rPr lang="en-US" dirty="0"/>
              <a:t>) </a:t>
            </a:r>
            <a:r>
              <a:rPr lang="en-US" dirty="0">
                <a:sym typeface="Symbol"/>
              </a:rPr>
              <a:t></a:t>
            </a:r>
            <a:r>
              <a:rPr lang="en-US" dirty="0"/>
              <a:t> </a:t>
            </a:r>
            <a:r>
              <a:rPr lang="en-US" dirty="0">
                <a:sym typeface="Symbol"/>
              </a:rPr>
              <a:t></a:t>
            </a:r>
            <a:r>
              <a:rPr lang="en-US" i="1" dirty="0"/>
              <a:t>x</a:t>
            </a:r>
            <a:r>
              <a:rPr lang="en-US" dirty="0"/>
              <a:t>(</a:t>
            </a:r>
            <a:r>
              <a:rPr lang="en-US" i="1" dirty="0"/>
              <a:t>Ax</a:t>
            </a:r>
            <a:r>
              <a:rPr lang="en-US" dirty="0"/>
              <a:t> </a:t>
            </a:r>
            <a:r>
              <a:rPr lang="en-US" dirty="0">
                <a:sym typeface="Symbol"/>
              </a:rPr>
              <a:t></a:t>
            </a:r>
            <a:r>
              <a:rPr lang="en-US" dirty="0"/>
              <a:t> ~!</a:t>
            </a:r>
            <a:r>
              <a:rPr lang="en-US" i="1" dirty="0"/>
              <a:t>Ex</a:t>
            </a:r>
            <a:r>
              <a:rPr lang="en-US" dirty="0"/>
              <a:t>)</a:t>
            </a:r>
          </a:p>
          <a:p>
            <a:pPr>
              <a:lnSpc>
                <a:spcPts val="3500"/>
              </a:lnSpc>
              <a:spcBef>
                <a:spcPts val="0"/>
              </a:spcBef>
            </a:pPr>
            <a:r>
              <a:rPr lang="en-US" u="sng" dirty="0"/>
              <a:t>Don’t eat any apple</a:t>
            </a:r>
            <a:r>
              <a:rPr lang="en-US" dirty="0"/>
              <a:t>:</a:t>
            </a:r>
          </a:p>
          <a:p>
            <a:pPr>
              <a:lnSpc>
                <a:spcPts val="3500"/>
              </a:lnSpc>
              <a:spcBef>
                <a:spcPts val="0"/>
              </a:spcBef>
              <a:buNone/>
            </a:pPr>
            <a:r>
              <a:rPr lang="en-US" dirty="0"/>
              <a:t>	~</a:t>
            </a:r>
            <a:r>
              <a:rPr lang="en-US" dirty="0">
                <a:sym typeface="Symbol"/>
              </a:rPr>
              <a:t></a:t>
            </a:r>
            <a:r>
              <a:rPr lang="en-US" i="1" dirty="0"/>
              <a:t>x</a:t>
            </a:r>
            <a:r>
              <a:rPr lang="en-US" dirty="0"/>
              <a:t>(</a:t>
            </a:r>
            <a:r>
              <a:rPr lang="en-US" i="1" dirty="0"/>
              <a:t>Ax</a:t>
            </a:r>
            <a:r>
              <a:rPr lang="en-US" dirty="0"/>
              <a:t> </a:t>
            </a:r>
            <a:r>
              <a:rPr lang="en-US" dirty="0">
                <a:sym typeface="Symbol"/>
              </a:rPr>
              <a:t></a:t>
            </a:r>
            <a:r>
              <a:rPr lang="en-US" dirty="0"/>
              <a:t> !</a:t>
            </a:r>
            <a:r>
              <a:rPr lang="en-US" i="1" dirty="0"/>
              <a:t>Ex</a:t>
            </a:r>
            <a:r>
              <a:rPr lang="en-US" dirty="0"/>
              <a:t>) </a:t>
            </a:r>
            <a:r>
              <a:rPr lang="en-US" dirty="0">
                <a:sym typeface="Symbol"/>
              </a:rPr>
              <a:t></a:t>
            </a:r>
            <a:r>
              <a:rPr lang="en-US" dirty="0"/>
              <a:t> </a:t>
            </a:r>
            <a:r>
              <a:rPr lang="en-US" dirty="0">
                <a:sym typeface="Symbol"/>
              </a:rPr>
              <a:t></a:t>
            </a:r>
            <a:r>
              <a:rPr lang="en-US" i="1" dirty="0"/>
              <a:t>x</a:t>
            </a:r>
            <a:r>
              <a:rPr lang="en-US" dirty="0"/>
              <a:t>(</a:t>
            </a:r>
            <a:r>
              <a:rPr lang="en-US" i="1" dirty="0"/>
              <a:t>Ax</a:t>
            </a:r>
            <a:r>
              <a:rPr lang="en-US" dirty="0"/>
              <a:t> </a:t>
            </a:r>
            <a:r>
              <a:rPr lang="en-US" dirty="0">
                <a:sym typeface="Symbol"/>
              </a:rPr>
              <a:t></a:t>
            </a:r>
            <a:r>
              <a:rPr lang="en-US" dirty="0"/>
              <a:t> ~!</a:t>
            </a:r>
            <a:r>
              <a:rPr lang="en-US" i="1" dirty="0"/>
              <a:t>Ex</a:t>
            </a:r>
            <a:r>
              <a:rPr lang="en-US" dirty="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227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8227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227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8227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82275">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82275">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822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QPIL: SEMANTICS</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800"/>
              </a:lnSpc>
              <a:spcBef>
                <a:spcPts val="0"/>
              </a:spcBef>
            </a:pPr>
            <a:r>
              <a:rPr lang="en-US" dirty="0"/>
              <a:t>An interpretation </a:t>
            </a:r>
            <a:r>
              <a:rPr lang="en-US" i="1" dirty="0"/>
              <a:t>m </a:t>
            </a:r>
            <a:r>
              <a:rPr lang="en-US" dirty="0"/>
              <a:t>now also specifies a </a:t>
            </a:r>
            <a:r>
              <a:rPr lang="en-US" i="1" dirty="0"/>
              <a:t>domain D </a:t>
            </a:r>
            <a:r>
              <a:rPr lang="en-US" dirty="0"/>
              <a:t>and a </a:t>
            </a:r>
            <a:r>
              <a:rPr lang="en-US" i="1" dirty="0"/>
              <a:t>denotation function </a:t>
            </a:r>
            <a:r>
              <a:rPr lang="en-US" dirty="0"/>
              <a:t>that assigns members of </a:t>
            </a:r>
            <a:r>
              <a:rPr lang="en-US" i="1" dirty="0"/>
              <a:t>D </a:t>
            </a:r>
            <a:r>
              <a:rPr lang="en-US" dirty="0"/>
              <a:t>to constants and assigns ordered </a:t>
            </a:r>
            <a:r>
              <a:rPr lang="en-US" i="1" dirty="0"/>
              <a:t>n</a:t>
            </a:r>
            <a:r>
              <a:rPr lang="en-US" dirty="0"/>
              <a:t>-</a:t>
            </a:r>
            <a:r>
              <a:rPr lang="en-US" dirty="0" err="1"/>
              <a:t>tuples</a:t>
            </a:r>
            <a:r>
              <a:rPr lang="en-US" dirty="0"/>
              <a:t> of members of </a:t>
            </a:r>
            <a:r>
              <a:rPr lang="en-US" i="1" dirty="0"/>
              <a:t>D</a:t>
            </a:r>
            <a:r>
              <a:rPr lang="en-US" dirty="0"/>
              <a:t> to </a:t>
            </a:r>
            <a:r>
              <a:rPr lang="en-US" i="1" dirty="0"/>
              <a:t>n</a:t>
            </a:r>
            <a:r>
              <a:rPr lang="en-US" dirty="0"/>
              <a:t>-place predicates.</a:t>
            </a:r>
          </a:p>
          <a:p>
            <a:pPr>
              <a:lnSpc>
                <a:spcPts val="3800"/>
              </a:lnSpc>
              <a:spcBef>
                <a:spcPts val="0"/>
              </a:spcBef>
            </a:pPr>
            <a:r>
              <a:rPr lang="en-US" dirty="0">
                <a:sym typeface="Symbol"/>
              </a:rPr>
              <a:t></a:t>
            </a:r>
            <a:r>
              <a:rPr lang="en-US" i="1" dirty="0"/>
              <a:t>u</a:t>
            </a:r>
            <a:r>
              <a:rPr lang="en-US" dirty="0"/>
              <a:t>(</a:t>
            </a:r>
            <a:r>
              <a:rPr lang="en-US" i="1" dirty="0"/>
              <a:t>p</a:t>
            </a:r>
            <a:r>
              <a:rPr lang="en-US" dirty="0"/>
              <a:t> </a:t>
            </a:r>
            <a:r>
              <a:rPr lang="en-US" dirty="0">
                <a:sym typeface="Symbol"/>
              </a:rPr>
              <a:t></a:t>
            </a:r>
            <a:r>
              <a:rPr lang="en-US" dirty="0"/>
              <a:t> !</a:t>
            </a:r>
            <a:r>
              <a:rPr lang="en-US" i="1" dirty="0"/>
              <a:t>q</a:t>
            </a:r>
            <a:r>
              <a:rPr lang="en-US" dirty="0"/>
              <a:t>) is </a:t>
            </a:r>
            <a:r>
              <a:rPr lang="en-US" i="1" dirty="0"/>
              <a:t>violated</a:t>
            </a:r>
            <a:r>
              <a:rPr lang="en-US" dirty="0"/>
              <a:t> on </a:t>
            </a:r>
            <a:r>
              <a:rPr lang="en-US" i="1" dirty="0"/>
              <a:t>m</a:t>
            </a:r>
            <a:r>
              <a:rPr lang="en-US" dirty="0"/>
              <a:t> </a:t>
            </a:r>
            <a:r>
              <a:rPr lang="en-US" dirty="0" err="1"/>
              <a:t>iff</a:t>
            </a:r>
            <a:r>
              <a:rPr lang="en-US" dirty="0"/>
              <a:t> </a:t>
            </a:r>
            <a:r>
              <a:rPr lang="en-US" dirty="0">
                <a:sym typeface="Symbol"/>
              </a:rPr>
              <a:t></a:t>
            </a:r>
            <a:r>
              <a:rPr lang="en-US" i="1" dirty="0"/>
              <a:t>u</a:t>
            </a:r>
            <a:r>
              <a:rPr lang="en-US" dirty="0"/>
              <a:t>(</a:t>
            </a:r>
            <a:r>
              <a:rPr lang="en-US" i="1" dirty="0"/>
              <a:t>p</a:t>
            </a:r>
            <a:r>
              <a:rPr lang="en-US" dirty="0"/>
              <a:t> &amp; ~</a:t>
            </a:r>
            <a:r>
              <a:rPr lang="en-US" i="1" dirty="0"/>
              <a:t>q</a:t>
            </a:r>
            <a:r>
              <a:rPr lang="en-US" dirty="0"/>
              <a:t>) is true on </a:t>
            </a:r>
            <a:r>
              <a:rPr lang="en-US" i="1" dirty="0"/>
              <a:t>m</a:t>
            </a:r>
            <a:r>
              <a:rPr lang="en-US" dirty="0"/>
              <a:t> and is </a:t>
            </a:r>
            <a:r>
              <a:rPr lang="en-US" i="1" dirty="0"/>
              <a:t>avoided</a:t>
            </a:r>
            <a:r>
              <a:rPr lang="en-US" dirty="0"/>
              <a:t> on </a:t>
            </a:r>
            <a:r>
              <a:rPr lang="en-US" i="1" dirty="0"/>
              <a:t>m</a:t>
            </a:r>
            <a:r>
              <a:rPr lang="en-US" dirty="0"/>
              <a:t> </a:t>
            </a:r>
            <a:r>
              <a:rPr lang="en-US" dirty="0" err="1"/>
              <a:t>iff</a:t>
            </a:r>
            <a:r>
              <a:rPr lang="en-US" dirty="0"/>
              <a:t> </a:t>
            </a:r>
            <a:r>
              <a:rPr lang="en-US" dirty="0">
                <a:sym typeface="Symbol"/>
              </a:rPr>
              <a:t></a:t>
            </a:r>
            <a:r>
              <a:rPr lang="en-US" i="1" dirty="0" err="1"/>
              <a:t>u</a:t>
            </a:r>
            <a:r>
              <a:rPr lang="en-US" dirty="0" err="1"/>
              <a:t>~</a:t>
            </a:r>
            <a:r>
              <a:rPr lang="en-US" i="1" dirty="0" err="1"/>
              <a:t>p</a:t>
            </a:r>
            <a:r>
              <a:rPr lang="en-US" dirty="0"/>
              <a:t> is true on </a:t>
            </a:r>
            <a:r>
              <a:rPr lang="en-US" i="1" dirty="0"/>
              <a:t>m</a:t>
            </a:r>
            <a:r>
              <a:rPr lang="en-US" dirty="0"/>
              <a:t>. (Generalizes </a:t>
            </a:r>
            <a:r>
              <a:rPr lang="en-US" i="1" dirty="0"/>
              <a:t>conjunction</a:t>
            </a:r>
            <a:r>
              <a:rPr lang="en-US" dirty="0"/>
              <a:t>.)</a:t>
            </a:r>
          </a:p>
          <a:p>
            <a:pPr>
              <a:lnSpc>
                <a:spcPts val="3800"/>
              </a:lnSpc>
              <a:spcBef>
                <a:spcPts val="0"/>
              </a:spcBef>
            </a:pPr>
            <a:r>
              <a:rPr lang="en-US" dirty="0">
                <a:sym typeface="Symbol"/>
              </a:rPr>
              <a:t></a:t>
            </a:r>
            <a:r>
              <a:rPr lang="en-US" i="1" dirty="0" err="1"/>
              <a:t>ui</a:t>
            </a:r>
            <a:r>
              <a:rPr lang="en-US" dirty="0"/>
              <a:t> </a:t>
            </a:r>
            <a:r>
              <a:rPr lang="en-US" dirty="0">
                <a:sym typeface="Symbol"/>
              </a:rPr>
              <a:t></a:t>
            </a:r>
            <a:r>
              <a:rPr lang="en-US" dirty="0"/>
              <a:t> ~</a:t>
            </a:r>
            <a:r>
              <a:rPr lang="en-US" dirty="0">
                <a:sym typeface="Symbol"/>
              </a:rPr>
              <a:t></a:t>
            </a:r>
            <a:r>
              <a:rPr lang="en-US" i="1" dirty="0" err="1"/>
              <a:t>u~i</a:t>
            </a:r>
            <a:r>
              <a:rPr lang="en-US" i="1" dirty="0"/>
              <a:t>.</a:t>
            </a:r>
            <a:endParaRPr lang="en-US" dirty="0"/>
          </a:p>
          <a:p>
            <a:pPr>
              <a:lnSpc>
                <a:spcPts val="3800"/>
              </a:lnSpc>
              <a:spcBef>
                <a:spcPts val="0"/>
              </a:spcBef>
            </a:pPr>
            <a:r>
              <a:rPr lang="en-US" dirty="0"/>
              <a:t>Logical equivalence of sentences and (semantic) validity of arguments are defined as in SPIL.</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QPIL: REPLACEMENT RULES</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800"/>
              </a:lnSpc>
              <a:spcBef>
                <a:spcPts val="0"/>
              </a:spcBef>
            </a:pPr>
            <a:r>
              <a:rPr lang="en-US" u="sng" dirty="0"/>
              <a:t>Quantifier Negation (QN):</a:t>
            </a:r>
            <a:endParaRPr lang="en-US" dirty="0"/>
          </a:p>
          <a:p>
            <a:pPr>
              <a:lnSpc>
                <a:spcPts val="3800"/>
              </a:lnSpc>
              <a:spcBef>
                <a:spcPts val="0"/>
              </a:spcBef>
              <a:buNone/>
            </a:pPr>
            <a:r>
              <a:rPr lang="en-US" dirty="0"/>
              <a:t>	~</a:t>
            </a:r>
            <a:r>
              <a:rPr lang="en-US" dirty="0">
                <a:sym typeface="Symbol"/>
              </a:rPr>
              <a:t></a:t>
            </a:r>
            <a:r>
              <a:rPr lang="en-US" i="1" dirty="0" err="1"/>
              <a:t>ui</a:t>
            </a:r>
            <a:r>
              <a:rPr lang="en-US" dirty="0"/>
              <a:t> </a:t>
            </a:r>
            <a:r>
              <a:rPr lang="en-US" dirty="0">
                <a:sym typeface="Symbol"/>
              </a:rPr>
              <a:t></a:t>
            </a:r>
            <a:r>
              <a:rPr lang="en-US" dirty="0"/>
              <a:t> </a:t>
            </a:r>
            <a:r>
              <a:rPr lang="en-US" dirty="0">
                <a:sym typeface="Symbol"/>
              </a:rPr>
              <a:t></a:t>
            </a:r>
            <a:r>
              <a:rPr lang="en-US" i="1" dirty="0" err="1"/>
              <a:t>u</a:t>
            </a:r>
            <a:r>
              <a:rPr lang="en-US" dirty="0" err="1"/>
              <a:t>~</a:t>
            </a:r>
            <a:r>
              <a:rPr lang="en-US" i="1" dirty="0" err="1"/>
              <a:t>i</a:t>
            </a:r>
            <a:endParaRPr lang="en-US" dirty="0"/>
          </a:p>
          <a:p>
            <a:pPr>
              <a:lnSpc>
                <a:spcPts val="3800"/>
              </a:lnSpc>
              <a:spcBef>
                <a:spcPts val="0"/>
              </a:spcBef>
              <a:buNone/>
            </a:pPr>
            <a:r>
              <a:rPr lang="en-US" dirty="0"/>
              <a:t>	~</a:t>
            </a:r>
            <a:r>
              <a:rPr lang="en-US" dirty="0">
                <a:sym typeface="Symbol"/>
              </a:rPr>
              <a:t></a:t>
            </a:r>
            <a:r>
              <a:rPr lang="en-US" i="1" dirty="0" err="1"/>
              <a:t>ui</a:t>
            </a:r>
            <a:r>
              <a:rPr lang="en-US" dirty="0"/>
              <a:t> </a:t>
            </a:r>
            <a:r>
              <a:rPr lang="en-US" dirty="0">
                <a:sym typeface="Symbol"/>
              </a:rPr>
              <a:t></a:t>
            </a:r>
            <a:r>
              <a:rPr lang="en-US" dirty="0"/>
              <a:t> </a:t>
            </a:r>
            <a:r>
              <a:rPr lang="en-US" dirty="0">
                <a:sym typeface="Symbol"/>
              </a:rPr>
              <a:t></a:t>
            </a:r>
            <a:r>
              <a:rPr lang="en-US" i="1" dirty="0" err="1"/>
              <a:t>u</a:t>
            </a:r>
            <a:r>
              <a:rPr lang="en-US" dirty="0" err="1"/>
              <a:t>~</a:t>
            </a:r>
            <a:r>
              <a:rPr lang="en-US" i="1" dirty="0" err="1"/>
              <a:t>i</a:t>
            </a:r>
            <a:endParaRPr lang="en-US" u="sng" dirty="0"/>
          </a:p>
          <a:p>
            <a:pPr>
              <a:lnSpc>
                <a:spcPts val="4000"/>
              </a:lnSpc>
              <a:spcBef>
                <a:spcPts val="0"/>
              </a:spcBef>
            </a:pPr>
            <a:r>
              <a:rPr lang="en-US" u="sng" dirty="0"/>
              <a:t>Unconditional Quantification (UC):</a:t>
            </a:r>
            <a:endParaRPr lang="en-US" dirty="0"/>
          </a:p>
          <a:p>
            <a:pPr>
              <a:lnSpc>
                <a:spcPts val="4000"/>
              </a:lnSpc>
              <a:spcBef>
                <a:spcPts val="0"/>
              </a:spcBef>
              <a:buNone/>
            </a:pPr>
            <a:r>
              <a:rPr lang="en-US" dirty="0">
                <a:sym typeface="Symbol"/>
              </a:rPr>
              <a:t>	</a:t>
            </a:r>
            <a:r>
              <a:rPr lang="en-US" i="1" dirty="0" err="1"/>
              <a:t>u</a:t>
            </a:r>
            <a:r>
              <a:rPr lang="en-US" dirty="0" err="1"/>
              <a:t>!</a:t>
            </a:r>
            <a:r>
              <a:rPr lang="en-US" i="1" dirty="0" err="1"/>
              <a:t>p</a:t>
            </a:r>
            <a:r>
              <a:rPr lang="en-US" i="1" dirty="0"/>
              <a:t> </a:t>
            </a:r>
            <a:r>
              <a:rPr lang="en-US" dirty="0">
                <a:sym typeface="Symbol"/>
              </a:rPr>
              <a:t></a:t>
            </a:r>
            <a:r>
              <a:rPr lang="en-US" dirty="0"/>
              <a:t> !</a:t>
            </a:r>
            <a:r>
              <a:rPr lang="en-US" dirty="0">
                <a:sym typeface="Symbol"/>
              </a:rPr>
              <a:t></a:t>
            </a:r>
            <a:r>
              <a:rPr lang="en-US" i="1" dirty="0"/>
              <a:t>up</a:t>
            </a:r>
            <a:endParaRPr lang="en-US" dirty="0"/>
          </a:p>
          <a:p>
            <a:pPr>
              <a:lnSpc>
                <a:spcPts val="4000"/>
              </a:lnSpc>
              <a:spcBef>
                <a:spcPts val="0"/>
              </a:spcBef>
              <a:buNone/>
            </a:pPr>
            <a:r>
              <a:rPr lang="en-US" dirty="0">
                <a:sym typeface="Symbol"/>
              </a:rPr>
              <a:t>	</a:t>
            </a:r>
            <a:r>
              <a:rPr lang="en-US" i="1" dirty="0" err="1"/>
              <a:t>u</a:t>
            </a:r>
            <a:r>
              <a:rPr lang="en-US" dirty="0" err="1"/>
              <a:t>!</a:t>
            </a:r>
            <a:r>
              <a:rPr lang="en-US" i="1" dirty="0" err="1"/>
              <a:t>p</a:t>
            </a:r>
            <a:r>
              <a:rPr lang="en-US" dirty="0"/>
              <a:t> </a:t>
            </a:r>
            <a:r>
              <a:rPr lang="en-US" dirty="0">
                <a:sym typeface="Symbol"/>
              </a:rPr>
              <a:t></a:t>
            </a:r>
            <a:r>
              <a:rPr lang="en-US" dirty="0"/>
              <a:t> !</a:t>
            </a:r>
            <a:r>
              <a:rPr lang="en-US" dirty="0">
                <a:sym typeface="Symbol"/>
              </a:rPr>
              <a:t></a:t>
            </a:r>
            <a:r>
              <a:rPr lang="en-US" i="1" dirty="0"/>
              <a:t>up</a:t>
            </a:r>
            <a:endParaRPr lang="en-US" dirty="0"/>
          </a:p>
          <a:p>
            <a:pPr>
              <a:lnSpc>
                <a:spcPts val="4000"/>
              </a:lnSpc>
              <a:spcBef>
                <a:spcPts val="0"/>
              </a:spcBef>
            </a:pPr>
            <a:r>
              <a:rPr lang="en-US" u="sng" dirty="0"/>
              <a:t>Imperative Quantification (IQ)</a:t>
            </a:r>
            <a:r>
              <a:rPr lang="en-US" dirty="0"/>
              <a:t>:</a:t>
            </a:r>
          </a:p>
          <a:p>
            <a:pPr>
              <a:lnSpc>
                <a:spcPts val="4000"/>
              </a:lnSpc>
              <a:spcBef>
                <a:spcPts val="0"/>
              </a:spcBef>
              <a:buNone/>
            </a:pPr>
            <a:r>
              <a:rPr lang="en-US" dirty="0">
                <a:sym typeface="Symbol"/>
              </a:rPr>
              <a:t>	</a:t>
            </a:r>
            <a:r>
              <a:rPr lang="en-US" i="1" dirty="0"/>
              <a:t>u</a:t>
            </a:r>
            <a:r>
              <a:rPr lang="en-US" dirty="0"/>
              <a:t>(</a:t>
            </a:r>
            <a:r>
              <a:rPr lang="en-US" i="1" dirty="0"/>
              <a:t>p</a:t>
            </a:r>
            <a:r>
              <a:rPr lang="en-US" dirty="0"/>
              <a:t> </a:t>
            </a:r>
            <a:r>
              <a:rPr lang="en-US" dirty="0">
                <a:sym typeface="Symbol"/>
              </a:rPr>
              <a:t></a:t>
            </a:r>
            <a:r>
              <a:rPr lang="en-US" dirty="0"/>
              <a:t> !</a:t>
            </a:r>
            <a:r>
              <a:rPr lang="en-US" i="1" dirty="0"/>
              <a:t>q</a:t>
            </a:r>
            <a:r>
              <a:rPr lang="en-US" dirty="0"/>
              <a:t>) </a:t>
            </a:r>
            <a:r>
              <a:rPr lang="en-US" dirty="0">
                <a:sym typeface="Symbol"/>
              </a:rPr>
              <a:t></a:t>
            </a:r>
            <a:r>
              <a:rPr lang="en-US" dirty="0"/>
              <a:t> </a:t>
            </a:r>
            <a:r>
              <a:rPr lang="en-US" dirty="0">
                <a:sym typeface="Symbol"/>
              </a:rPr>
              <a:t></a:t>
            </a:r>
            <a:r>
              <a:rPr lang="en-US" i="1" dirty="0"/>
              <a:t>up</a:t>
            </a:r>
            <a:r>
              <a:rPr lang="en-US" dirty="0"/>
              <a:t> </a:t>
            </a:r>
            <a:r>
              <a:rPr lang="en-US" dirty="0">
                <a:sym typeface="Symbol"/>
              </a:rPr>
              <a:t></a:t>
            </a:r>
            <a:r>
              <a:rPr lang="en-US" dirty="0"/>
              <a:t> !</a:t>
            </a:r>
            <a:r>
              <a:rPr lang="en-US" dirty="0">
                <a:sym typeface="Symbol"/>
              </a:rPr>
              <a:t></a:t>
            </a:r>
            <a:r>
              <a:rPr lang="en-US" i="1" dirty="0"/>
              <a:t>u</a:t>
            </a:r>
            <a:r>
              <a:rPr lang="en-US" dirty="0"/>
              <a:t>(</a:t>
            </a:r>
            <a:r>
              <a:rPr lang="en-US" i="1" dirty="0"/>
              <a:t>p</a:t>
            </a:r>
            <a:r>
              <a:rPr lang="en-US" dirty="0"/>
              <a:t> </a:t>
            </a:r>
            <a:r>
              <a:rPr lang="en-US" dirty="0">
                <a:sym typeface="Symbol"/>
              </a:rPr>
              <a:t></a:t>
            </a:r>
            <a:r>
              <a:rPr lang="en-US" dirty="0"/>
              <a:t> </a:t>
            </a:r>
            <a:r>
              <a:rPr lang="en-US" i="1" dirty="0"/>
              <a:t>q</a:t>
            </a:r>
            <a:r>
              <a:rPr lang="en-US" dirty="0"/>
              <a:t>)</a:t>
            </a:r>
          </a:p>
          <a:p>
            <a:pPr>
              <a:lnSpc>
                <a:spcPts val="4000"/>
              </a:lnSpc>
              <a:spcBef>
                <a:spcPts val="0"/>
              </a:spcBef>
              <a:buNone/>
            </a:pPr>
            <a:r>
              <a:rPr lang="en-US" dirty="0">
                <a:sym typeface="Symbol"/>
              </a:rPr>
              <a:t>	</a:t>
            </a:r>
            <a:r>
              <a:rPr lang="en-US" i="1" dirty="0"/>
              <a:t>u</a:t>
            </a:r>
            <a:r>
              <a:rPr lang="en-US" dirty="0"/>
              <a:t>(</a:t>
            </a:r>
            <a:r>
              <a:rPr lang="en-US" i="1" dirty="0"/>
              <a:t>p</a:t>
            </a:r>
            <a:r>
              <a:rPr lang="en-US" dirty="0"/>
              <a:t> </a:t>
            </a:r>
            <a:r>
              <a:rPr lang="en-US" dirty="0">
                <a:sym typeface="Symbol"/>
              </a:rPr>
              <a:t></a:t>
            </a:r>
            <a:r>
              <a:rPr lang="en-US" dirty="0"/>
              <a:t> !</a:t>
            </a:r>
            <a:r>
              <a:rPr lang="en-US" i="1" dirty="0"/>
              <a:t>q</a:t>
            </a:r>
            <a:r>
              <a:rPr lang="en-US" dirty="0"/>
              <a:t>) </a:t>
            </a:r>
            <a:r>
              <a:rPr lang="en-US" dirty="0">
                <a:sym typeface="Symbol"/>
              </a:rPr>
              <a:t></a:t>
            </a:r>
            <a:r>
              <a:rPr lang="en-US" dirty="0"/>
              <a:t> </a:t>
            </a:r>
            <a:r>
              <a:rPr lang="en-US" dirty="0">
                <a:sym typeface="Symbol"/>
              </a:rPr>
              <a:t></a:t>
            </a:r>
            <a:r>
              <a:rPr lang="en-US" i="1" dirty="0"/>
              <a:t>up</a:t>
            </a:r>
            <a:r>
              <a:rPr lang="en-US" dirty="0"/>
              <a:t> </a:t>
            </a:r>
            <a:r>
              <a:rPr lang="en-US" dirty="0">
                <a:sym typeface="Symbol"/>
              </a:rPr>
              <a:t></a:t>
            </a:r>
            <a:r>
              <a:rPr lang="en-US" dirty="0"/>
              <a:t> !</a:t>
            </a:r>
            <a:r>
              <a:rPr lang="en-US" dirty="0">
                <a:sym typeface="Symbol"/>
              </a:rPr>
              <a:t></a:t>
            </a:r>
            <a:r>
              <a:rPr lang="en-US" i="1" dirty="0"/>
              <a:t>u</a:t>
            </a:r>
            <a:r>
              <a:rPr lang="en-US" dirty="0"/>
              <a:t>(</a:t>
            </a:r>
            <a:r>
              <a:rPr lang="en-US" i="1" dirty="0"/>
              <a:t>p</a:t>
            </a:r>
            <a:r>
              <a:rPr lang="en-US" dirty="0"/>
              <a:t> &amp; </a:t>
            </a:r>
            <a:r>
              <a:rPr lang="en-US" i="1" dirty="0"/>
              <a:t>q</a:t>
            </a:r>
            <a:r>
              <a:rPr lang="en-US" dirty="0"/>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227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8227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227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8227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822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381000" y="228600"/>
            <a:ext cx="8458200" cy="1143000"/>
          </a:xfrm>
          <a:noFill/>
        </p:spPr>
        <p:txBody>
          <a:bodyPr/>
          <a:lstStyle/>
          <a:p>
            <a:r>
              <a:rPr lang="en-US" dirty="0"/>
              <a:t>REPLACEMENT DERIVATIONS</a:t>
            </a:r>
          </a:p>
        </p:txBody>
      </p:sp>
      <p:sp>
        <p:nvSpPr>
          <p:cNvPr id="6147" name="Rectangle 3"/>
          <p:cNvSpPr>
            <a:spLocks noGrp="1" noChangeArrowheads="1"/>
          </p:cNvSpPr>
          <p:nvPr>
            <p:ph type="body" idx="1"/>
          </p:nvPr>
        </p:nvSpPr>
        <p:spPr>
          <a:xfrm>
            <a:off x="381000" y="1676400"/>
            <a:ext cx="8610600" cy="4191000"/>
          </a:xfrm>
          <a:noFill/>
        </p:spPr>
        <p:txBody>
          <a:bodyPr/>
          <a:lstStyle/>
          <a:p>
            <a:pPr marL="0" indent="0">
              <a:lnSpc>
                <a:spcPts val="3700"/>
              </a:lnSpc>
              <a:spcBef>
                <a:spcPts val="0"/>
              </a:spcBef>
              <a:buNone/>
            </a:pPr>
            <a:r>
              <a:rPr lang="en-US" u="sng" dirty="0"/>
              <a:t>Theorem 3</a:t>
            </a:r>
            <a:r>
              <a:rPr lang="en-US" dirty="0"/>
              <a:t>: Two imperative sentences are logically equivalent if (</a:t>
            </a:r>
            <a:r>
              <a:rPr lang="en-US" i="1" dirty="0"/>
              <a:t>soundness</a:t>
            </a:r>
            <a:r>
              <a:rPr lang="en-US" dirty="0"/>
              <a:t>) and only if</a:t>
            </a:r>
            <a:r>
              <a:rPr lang="en-US" i="1" dirty="0"/>
              <a:t> </a:t>
            </a:r>
            <a:r>
              <a:rPr lang="en-US" dirty="0"/>
              <a:t>(</a:t>
            </a:r>
            <a:r>
              <a:rPr lang="en-US" i="1" dirty="0"/>
              <a:t>complete-</a:t>
            </a:r>
            <a:r>
              <a:rPr lang="en-US" i="1" dirty="0" err="1"/>
              <a:t>ness</a:t>
            </a:r>
            <a:r>
              <a:rPr lang="en-US" dirty="0"/>
              <a:t>) they are </a:t>
            </a:r>
            <a:r>
              <a:rPr lang="en-US" i="1" dirty="0"/>
              <a:t>replacement </a:t>
            </a:r>
            <a:r>
              <a:rPr lang="en-US" i="1" dirty="0" err="1"/>
              <a:t>interderivable</a:t>
            </a:r>
            <a:r>
              <a:rPr lang="en-US" i="1" dirty="0"/>
              <a:t>. </a:t>
            </a:r>
            <a:r>
              <a:rPr lang="en-US" dirty="0"/>
              <a:t>E.g.:</a:t>
            </a:r>
          </a:p>
          <a:p>
            <a:pPr>
              <a:lnSpc>
                <a:spcPts val="3700"/>
              </a:lnSpc>
              <a:buNone/>
              <a:tabLst>
                <a:tab pos="6864350" algn="l"/>
              </a:tabLst>
            </a:pPr>
            <a:r>
              <a:rPr lang="en-US" dirty="0"/>
              <a:t>1. </a:t>
            </a:r>
            <a:r>
              <a:rPr lang="en-US" dirty="0">
                <a:sym typeface="Symbol"/>
              </a:rPr>
              <a:t></a:t>
            </a:r>
            <a:r>
              <a:rPr lang="en-US" i="1" dirty="0" err="1"/>
              <a:t>x</a:t>
            </a:r>
            <a:r>
              <a:rPr lang="en-US" dirty="0" err="1"/>
              <a:t>!</a:t>
            </a:r>
            <a:r>
              <a:rPr lang="en-US" i="1" dirty="0" err="1"/>
              <a:t>Vx</a:t>
            </a:r>
            <a:r>
              <a:rPr lang="en-US" dirty="0"/>
              <a:t>	Premise</a:t>
            </a:r>
          </a:p>
          <a:p>
            <a:pPr>
              <a:lnSpc>
                <a:spcPts val="3700"/>
              </a:lnSpc>
              <a:buNone/>
              <a:tabLst>
                <a:tab pos="6864350" algn="l"/>
              </a:tabLst>
            </a:pPr>
            <a:r>
              <a:rPr lang="en-US" dirty="0"/>
              <a:t>2. </a:t>
            </a:r>
            <a:r>
              <a:rPr lang="en-US" dirty="0">
                <a:sym typeface="Symbol"/>
              </a:rPr>
              <a:t></a:t>
            </a:r>
            <a:r>
              <a:rPr lang="en-US" i="1" dirty="0"/>
              <a:t>x</a:t>
            </a:r>
            <a:r>
              <a:rPr lang="en-US" dirty="0"/>
              <a:t>((</a:t>
            </a:r>
            <a:r>
              <a:rPr lang="en-US" i="1" dirty="0"/>
              <a:t>M</a:t>
            </a:r>
            <a:r>
              <a:rPr lang="en-US" dirty="0"/>
              <a:t> </a:t>
            </a:r>
            <a:r>
              <a:rPr lang="en-US" dirty="0">
                <a:sym typeface="Symbol"/>
              </a:rPr>
              <a:t></a:t>
            </a:r>
            <a:r>
              <a:rPr lang="en-US" dirty="0"/>
              <a:t> ~</a:t>
            </a:r>
            <a:r>
              <a:rPr lang="en-US" i="1" dirty="0"/>
              <a:t>M</a:t>
            </a:r>
            <a:r>
              <a:rPr lang="en-US" dirty="0"/>
              <a:t>) </a:t>
            </a:r>
            <a:r>
              <a:rPr lang="en-US" dirty="0">
                <a:sym typeface="Symbol"/>
              </a:rPr>
              <a:t></a:t>
            </a:r>
            <a:r>
              <a:rPr lang="en-US" dirty="0"/>
              <a:t> !</a:t>
            </a:r>
            <a:r>
              <a:rPr lang="en-US" i="1" dirty="0" err="1"/>
              <a:t>Vx</a:t>
            </a:r>
            <a:r>
              <a:rPr lang="en-US" dirty="0"/>
              <a:t>)	1 TA</a:t>
            </a:r>
          </a:p>
          <a:p>
            <a:pPr>
              <a:lnSpc>
                <a:spcPts val="3700"/>
              </a:lnSpc>
              <a:buNone/>
              <a:tabLst>
                <a:tab pos="6864350" algn="l"/>
              </a:tabLst>
            </a:pPr>
            <a:r>
              <a:rPr lang="en-US" dirty="0"/>
              <a:t>3. </a:t>
            </a:r>
            <a:r>
              <a:rPr lang="en-US" dirty="0">
                <a:sym typeface="Symbol"/>
              </a:rPr>
              <a:t></a:t>
            </a:r>
            <a:r>
              <a:rPr lang="en-US" i="1" dirty="0"/>
              <a:t>x</a:t>
            </a:r>
            <a:r>
              <a:rPr lang="en-US" dirty="0"/>
              <a:t>(</a:t>
            </a:r>
            <a:r>
              <a:rPr lang="en-US" i="1" dirty="0"/>
              <a:t>M</a:t>
            </a:r>
            <a:r>
              <a:rPr lang="en-US" dirty="0"/>
              <a:t> </a:t>
            </a:r>
            <a:r>
              <a:rPr lang="en-US" dirty="0">
                <a:sym typeface="Symbol"/>
              </a:rPr>
              <a:t></a:t>
            </a:r>
            <a:r>
              <a:rPr lang="en-US" dirty="0"/>
              <a:t> ~</a:t>
            </a:r>
            <a:r>
              <a:rPr lang="en-US" i="1" dirty="0"/>
              <a:t>M</a:t>
            </a:r>
            <a:r>
              <a:rPr lang="en-US" dirty="0"/>
              <a:t>) </a:t>
            </a:r>
            <a:r>
              <a:rPr lang="en-US" dirty="0">
                <a:sym typeface="Symbol"/>
              </a:rPr>
              <a:t></a:t>
            </a:r>
            <a:r>
              <a:rPr lang="en-US" dirty="0"/>
              <a:t> !</a:t>
            </a:r>
            <a:r>
              <a:rPr lang="en-US" dirty="0">
                <a:sym typeface="Symbol"/>
              </a:rPr>
              <a:t></a:t>
            </a:r>
            <a:r>
              <a:rPr lang="en-US" i="1" dirty="0"/>
              <a:t>x</a:t>
            </a:r>
            <a:r>
              <a:rPr lang="en-US" dirty="0"/>
              <a:t>((</a:t>
            </a:r>
            <a:r>
              <a:rPr lang="en-US" i="1" dirty="0"/>
              <a:t>M</a:t>
            </a:r>
            <a:r>
              <a:rPr lang="en-US" dirty="0"/>
              <a:t> </a:t>
            </a:r>
            <a:r>
              <a:rPr lang="en-US" dirty="0">
                <a:sym typeface="Symbol"/>
              </a:rPr>
              <a:t></a:t>
            </a:r>
            <a:r>
              <a:rPr lang="en-US" dirty="0"/>
              <a:t> ~</a:t>
            </a:r>
            <a:r>
              <a:rPr lang="en-US" i="1" dirty="0"/>
              <a:t>M</a:t>
            </a:r>
            <a:r>
              <a:rPr lang="en-US" dirty="0"/>
              <a:t>) &amp; </a:t>
            </a:r>
            <a:r>
              <a:rPr lang="en-US" i="1" dirty="0" err="1"/>
              <a:t>Vx</a:t>
            </a:r>
            <a:r>
              <a:rPr lang="en-US" dirty="0"/>
              <a:t>)	2 IQ</a:t>
            </a:r>
          </a:p>
          <a:p>
            <a:pPr>
              <a:lnSpc>
                <a:spcPts val="3700"/>
              </a:lnSpc>
              <a:buNone/>
              <a:tabLst>
                <a:tab pos="6864350" algn="l"/>
              </a:tabLst>
            </a:pPr>
            <a:r>
              <a:rPr lang="en-US" dirty="0"/>
              <a:t>4. </a:t>
            </a:r>
            <a:r>
              <a:rPr lang="en-US" dirty="0">
                <a:sym typeface="Symbol"/>
              </a:rPr>
              <a:t></a:t>
            </a:r>
            <a:r>
              <a:rPr lang="en-US" i="1" dirty="0"/>
              <a:t>x</a:t>
            </a:r>
            <a:r>
              <a:rPr lang="en-US" dirty="0"/>
              <a:t>(</a:t>
            </a:r>
            <a:r>
              <a:rPr lang="en-US" i="1" dirty="0"/>
              <a:t>M </a:t>
            </a:r>
            <a:r>
              <a:rPr lang="en-US" dirty="0">
                <a:sym typeface="Symbol"/>
              </a:rPr>
              <a:t></a:t>
            </a:r>
            <a:r>
              <a:rPr lang="en-US" dirty="0"/>
              <a:t> ~</a:t>
            </a:r>
            <a:r>
              <a:rPr lang="en-US" i="1" dirty="0"/>
              <a:t>M</a:t>
            </a:r>
            <a:r>
              <a:rPr lang="en-US" dirty="0"/>
              <a:t>) </a:t>
            </a:r>
            <a:r>
              <a:rPr lang="en-US" dirty="0">
                <a:sym typeface="Symbol"/>
              </a:rPr>
              <a:t></a:t>
            </a:r>
            <a:r>
              <a:rPr lang="en-US" dirty="0"/>
              <a:t> !</a:t>
            </a:r>
            <a:r>
              <a:rPr lang="en-US" dirty="0">
                <a:sym typeface="Symbol"/>
              </a:rPr>
              <a:t></a:t>
            </a:r>
            <a:r>
              <a:rPr lang="en-US" i="1" dirty="0" err="1"/>
              <a:t>xVx</a:t>
            </a:r>
            <a:r>
              <a:rPr lang="en-US" i="1" dirty="0"/>
              <a:t>	</a:t>
            </a:r>
            <a:r>
              <a:rPr lang="en-US" dirty="0"/>
              <a:t>3 TC</a:t>
            </a:r>
          </a:p>
          <a:p>
            <a:pPr>
              <a:lnSpc>
                <a:spcPts val="3700"/>
              </a:lnSpc>
              <a:buNone/>
              <a:tabLst>
                <a:tab pos="6864350" algn="l"/>
              </a:tabLst>
            </a:pPr>
            <a:r>
              <a:rPr lang="en-US" dirty="0"/>
              <a:t>5. (</a:t>
            </a:r>
            <a:r>
              <a:rPr lang="en-US" i="1" dirty="0"/>
              <a:t>M </a:t>
            </a:r>
            <a:r>
              <a:rPr lang="en-US" dirty="0">
                <a:sym typeface="Symbol"/>
              </a:rPr>
              <a:t></a:t>
            </a:r>
            <a:r>
              <a:rPr lang="en-US" dirty="0"/>
              <a:t> ~</a:t>
            </a:r>
            <a:r>
              <a:rPr lang="en-US" i="1" dirty="0"/>
              <a:t>M</a:t>
            </a:r>
            <a:r>
              <a:rPr lang="en-US" dirty="0"/>
              <a:t>) </a:t>
            </a:r>
            <a:r>
              <a:rPr lang="en-US" dirty="0">
                <a:sym typeface="Symbol"/>
              </a:rPr>
              <a:t></a:t>
            </a:r>
            <a:r>
              <a:rPr lang="en-US" dirty="0"/>
              <a:t> !</a:t>
            </a:r>
            <a:r>
              <a:rPr lang="en-US" dirty="0">
                <a:sym typeface="Symbol"/>
              </a:rPr>
              <a:t></a:t>
            </a:r>
            <a:r>
              <a:rPr lang="en-US" i="1" dirty="0" err="1"/>
              <a:t>xVx</a:t>
            </a:r>
            <a:r>
              <a:rPr lang="en-US" i="1" dirty="0"/>
              <a:t>	</a:t>
            </a:r>
            <a:r>
              <a:rPr lang="en-US" dirty="0"/>
              <a:t>4 VQ</a:t>
            </a:r>
          </a:p>
          <a:p>
            <a:pPr>
              <a:lnSpc>
                <a:spcPts val="3700"/>
              </a:lnSpc>
              <a:buNone/>
              <a:tabLst>
                <a:tab pos="6864350" algn="l"/>
              </a:tabLst>
            </a:pPr>
            <a:r>
              <a:rPr lang="en-US" dirty="0"/>
              <a:t>6. !</a:t>
            </a:r>
            <a:r>
              <a:rPr lang="en-US" dirty="0">
                <a:sym typeface="Symbol"/>
              </a:rPr>
              <a:t></a:t>
            </a:r>
            <a:r>
              <a:rPr lang="en-US" i="1" dirty="0" err="1"/>
              <a:t>xVx</a:t>
            </a:r>
            <a:r>
              <a:rPr lang="en-US" i="1" dirty="0"/>
              <a:t>	</a:t>
            </a:r>
            <a:r>
              <a:rPr lang="en-US" dirty="0"/>
              <a:t>5 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304800" y="228600"/>
            <a:ext cx="8610600" cy="1143000"/>
          </a:xfrm>
          <a:noFill/>
        </p:spPr>
        <p:txBody>
          <a:bodyPr/>
          <a:lstStyle/>
          <a:p>
            <a:r>
              <a:rPr lang="en-US" dirty="0"/>
              <a:t>QPIL: INFERENCE RULES</a:t>
            </a:r>
            <a:endParaRPr lang="en-US" dirty="0">
              <a:solidFill>
                <a:srgbClr val="00CCCC"/>
              </a:solidFill>
            </a:endParaRPr>
          </a:p>
        </p:txBody>
      </p:sp>
      <p:sp>
        <p:nvSpPr>
          <p:cNvPr id="182275" name="Rectangle 3"/>
          <p:cNvSpPr>
            <a:spLocks noGrp="1" noChangeArrowheads="1"/>
          </p:cNvSpPr>
          <p:nvPr>
            <p:ph type="body" idx="1"/>
          </p:nvPr>
        </p:nvSpPr>
        <p:spPr>
          <a:xfrm>
            <a:off x="381000" y="1752600"/>
            <a:ext cx="8610600" cy="4114800"/>
          </a:xfrm>
          <a:noFill/>
        </p:spPr>
        <p:txBody>
          <a:bodyPr/>
          <a:lstStyle/>
          <a:p>
            <a:pPr>
              <a:lnSpc>
                <a:spcPts val="3800"/>
              </a:lnSpc>
              <a:spcBef>
                <a:spcPts val="0"/>
              </a:spcBef>
            </a:pPr>
            <a:r>
              <a:rPr lang="en-US" u="sng" dirty="0"/>
              <a:t>Imperative Universal Instantiation (IUI)</a:t>
            </a:r>
            <a:r>
              <a:rPr lang="en-US" dirty="0"/>
              <a:t>:</a:t>
            </a:r>
          </a:p>
          <a:p>
            <a:pPr>
              <a:lnSpc>
                <a:spcPts val="3800"/>
              </a:lnSpc>
              <a:spcBef>
                <a:spcPts val="0"/>
              </a:spcBef>
              <a:buNone/>
            </a:pPr>
            <a:r>
              <a:rPr lang="en-US" dirty="0">
                <a:sym typeface="Symbol"/>
              </a:rPr>
              <a:t>	</a:t>
            </a:r>
            <a:r>
              <a:rPr lang="en-US" i="1" dirty="0" err="1"/>
              <a:t>ui</a:t>
            </a:r>
            <a:r>
              <a:rPr lang="en-US" dirty="0"/>
              <a:t> ├ </a:t>
            </a:r>
            <a:r>
              <a:rPr lang="en-US" i="1" dirty="0" err="1"/>
              <a:t>i</a:t>
            </a:r>
            <a:r>
              <a:rPr lang="en-US" dirty="0"/>
              <a:t>[</a:t>
            </a:r>
            <a:r>
              <a:rPr lang="en-US" i="1" dirty="0"/>
              <a:t>u</a:t>
            </a:r>
            <a:r>
              <a:rPr lang="en-US" dirty="0"/>
              <a:t>/</a:t>
            </a:r>
            <a:r>
              <a:rPr lang="en-US" i="1" dirty="0"/>
              <a:t>h</a:t>
            </a:r>
            <a:r>
              <a:rPr lang="en-US" dirty="0"/>
              <a:t>]</a:t>
            </a:r>
          </a:p>
          <a:p>
            <a:pPr>
              <a:lnSpc>
                <a:spcPts val="3800"/>
              </a:lnSpc>
              <a:spcBef>
                <a:spcPts val="0"/>
              </a:spcBef>
            </a:pPr>
            <a:r>
              <a:rPr lang="en-US" u="sng" dirty="0"/>
              <a:t>Imperative Existential Instantiation (IEI)</a:t>
            </a:r>
            <a:r>
              <a:rPr lang="en-US" dirty="0"/>
              <a:t>:</a:t>
            </a:r>
          </a:p>
          <a:p>
            <a:pPr>
              <a:lnSpc>
                <a:spcPts val="3800"/>
              </a:lnSpc>
              <a:spcBef>
                <a:spcPts val="0"/>
              </a:spcBef>
              <a:buNone/>
            </a:pPr>
            <a:r>
              <a:rPr lang="en-US" dirty="0">
                <a:sym typeface="Symbol"/>
              </a:rPr>
              <a:t>	</a:t>
            </a:r>
            <a:r>
              <a:rPr lang="en-US" i="1" dirty="0" err="1"/>
              <a:t>ui</a:t>
            </a:r>
            <a:r>
              <a:rPr lang="en-US" dirty="0"/>
              <a:t> ├ </a:t>
            </a:r>
            <a:r>
              <a:rPr lang="en-US" i="1" dirty="0" err="1"/>
              <a:t>i</a:t>
            </a:r>
            <a:r>
              <a:rPr lang="en-US" dirty="0"/>
              <a:t>[</a:t>
            </a:r>
            <a:r>
              <a:rPr lang="en-US" i="1" dirty="0"/>
              <a:t>u</a:t>
            </a:r>
            <a:r>
              <a:rPr lang="en-US" dirty="0"/>
              <a:t>/</a:t>
            </a:r>
            <a:r>
              <a:rPr lang="en-US" i="1" dirty="0"/>
              <a:t>h</a:t>
            </a:r>
            <a:r>
              <a:rPr lang="en-US" dirty="0"/>
              <a:t>], for a </a:t>
            </a:r>
            <a:r>
              <a:rPr lang="en-US" i="1" dirty="0"/>
              <a:t>new</a:t>
            </a:r>
            <a:r>
              <a:rPr lang="en-US" dirty="0"/>
              <a:t> constant </a:t>
            </a:r>
            <a:r>
              <a:rPr lang="en-US" i="1" dirty="0"/>
              <a:t>h</a:t>
            </a:r>
            <a:endParaRPr lang="en-US" dirty="0"/>
          </a:p>
          <a:p>
            <a:pPr>
              <a:lnSpc>
                <a:spcPts val="3800"/>
              </a:lnSpc>
              <a:spcBef>
                <a:spcPts val="0"/>
              </a:spcBef>
            </a:pPr>
            <a:r>
              <a:rPr lang="en-US" u="sng" dirty="0"/>
              <a:t>Imperative Universal Generalization (IUG)</a:t>
            </a:r>
            <a:r>
              <a:rPr lang="en-US" dirty="0"/>
              <a:t>:</a:t>
            </a:r>
          </a:p>
          <a:p>
            <a:pPr>
              <a:lnSpc>
                <a:spcPts val="3800"/>
              </a:lnSpc>
              <a:spcBef>
                <a:spcPts val="0"/>
              </a:spcBef>
              <a:buNone/>
            </a:pPr>
            <a:r>
              <a:rPr lang="en-US" i="1" dirty="0"/>
              <a:t>	</a:t>
            </a:r>
            <a:r>
              <a:rPr lang="en-US" i="1" dirty="0" err="1"/>
              <a:t>i</a:t>
            </a:r>
            <a:r>
              <a:rPr lang="en-US" dirty="0"/>
              <a:t>[</a:t>
            </a:r>
            <a:r>
              <a:rPr lang="en-US" i="1" dirty="0"/>
              <a:t>u</a:t>
            </a:r>
            <a:r>
              <a:rPr lang="en-US" dirty="0"/>
              <a:t>/</a:t>
            </a:r>
            <a:r>
              <a:rPr lang="en-US" i="1" dirty="0"/>
              <a:t>h</a:t>
            </a:r>
            <a:r>
              <a:rPr lang="en-US" dirty="0"/>
              <a:t>] ├ </a:t>
            </a:r>
            <a:r>
              <a:rPr lang="en-US" dirty="0">
                <a:sym typeface="Symbol"/>
              </a:rPr>
              <a:t></a:t>
            </a:r>
            <a:r>
              <a:rPr lang="en-US" i="1" dirty="0" err="1"/>
              <a:t>ui</a:t>
            </a:r>
            <a:r>
              <a:rPr lang="en-US" dirty="0"/>
              <a:t>, under certain constraints on </a:t>
            </a:r>
            <a:r>
              <a:rPr lang="en-US" i="1" dirty="0"/>
              <a:t>h</a:t>
            </a:r>
            <a:endParaRPr lang="en-US" dirty="0"/>
          </a:p>
          <a:p>
            <a:pPr>
              <a:lnSpc>
                <a:spcPts val="3800"/>
              </a:lnSpc>
              <a:spcBef>
                <a:spcPts val="0"/>
              </a:spcBef>
            </a:pPr>
            <a:r>
              <a:rPr lang="en-US" u="sng" dirty="0"/>
              <a:t>Imperative Existential Generalization (IEG)</a:t>
            </a:r>
            <a:r>
              <a:rPr lang="en-US" dirty="0"/>
              <a:t>:</a:t>
            </a:r>
          </a:p>
          <a:p>
            <a:pPr>
              <a:lnSpc>
                <a:spcPts val="3800"/>
              </a:lnSpc>
              <a:spcBef>
                <a:spcPts val="0"/>
              </a:spcBef>
              <a:buNone/>
            </a:pPr>
            <a:r>
              <a:rPr lang="en-US" dirty="0"/>
              <a:t>	!</a:t>
            </a:r>
            <a:r>
              <a:rPr lang="en-US" i="1" dirty="0"/>
              <a:t>p</a:t>
            </a:r>
            <a:r>
              <a:rPr lang="en-US" dirty="0"/>
              <a:t>[</a:t>
            </a:r>
            <a:r>
              <a:rPr lang="en-US" i="1" dirty="0"/>
              <a:t>u</a:t>
            </a:r>
            <a:r>
              <a:rPr lang="en-US" dirty="0"/>
              <a:t>/</a:t>
            </a:r>
            <a:r>
              <a:rPr lang="en-US" i="1" dirty="0"/>
              <a:t>h</a:t>
            </a:r>
            <a:r>
              <a:rPr lang="en-US" dirty="0"/>
              <a:t>] ├ </a:t>
            </a:r>
            <a:r>
              <a:rPr lang="en-US" dirty="0">
                <a:sym typeface="Symbol"/>
              </a:rPr>
              <a:t></a:t>
            </a:r>
            <a:r>
              <a:rPr lang="en-US" i="1" dirty="0" err="1"/>
              <a:t>u</a:t>
            </a:r>
            <a:r>
              <a:rPr lang="en-US" dirty="0" err="1"/>
              <a:t>!</a:t>
            </a:r>
            <a:r>
              <a:rPr lang="en-US" i="1" dirty="0" err="1"/>
              <a:t>p</a:t>
            </a:r>
            <a:endParaRPr lang="en-US" dirty="0"/>
          </a:p>
          <a:p>
            <a:pPr>
              <a:lnSpc>
                <a:spcPts val="3800"/>
              </a:lnSpc>
              <a:spcBef>
                <a:spcPts val="0"/>
              </a:spcBef>
            </a:pPr>
            <a:r>
              <a:rPr lang="en-US" i="1" dirty="0" err="1"/>
              <a:t>Ab</a:t>
            </a:r>
            <a:r>
              <a:rPr lang="en-US" i="1" dirty="0"/>
              <a:t> </a:t>
            </a:r>
            <a:r>
              <a:rPr lang="en-US" dirty="0">
                <a:sym typeface="Symbol"/>
              </a:rPr>
              <a:t></a:t>
            </a:r>
            <a:r>
              <a:rPr lang="en-US" dirty="0"/>
              <a:t> !</a:t>
            </a:r>
            <a:r>
              <a:rPr lang="en-US" i="1" dirty="0" err="1"/>
              <a:t>Eb</a:t>
            </a:r>
            <a:r>
              <a:rPr lang="en-US" i="1" dirty="0"/>
              <a:t> </a:t>
            </a:r>
            <a:r>
              <a:rPr lang="en-US" dirty="0"/>
              <a:t>⊬</a:t>
            </a:r>
            <a:r>
              <a:rPr lang="en-US" i="1" dirty="0"/>
              <a:t> </a:t>
            </a:r>
            <a:r>
              <a:rPr lang="en-US" dirty="0">
                <a:sym typeface="Symbol"/>
              </a:rPr>
              <a:t></a:t>
            </a:r>
            <a:r>
              <a:rPr lang="en-US" i="1" dirty="0"/>
              <a:t>x</a:t>
            </a:r>
            <a:r>
              <a:rPr lang="en-US" dirty="0"/>
              <a:t>(</a:t>
            </a:r>
            <a:r>
              <a:rPr lang="en-US" i="1" dirty="0"/>
              <a:t>Ax </a:t>
            </a:r>
            <a:r>
              <a:rPr lang="en-US" dirty="0">
                <a:sym typeface="Symbol"/>
              </a:rPr>
              <a:t></a:t>
            </a:r>
            <a:r>
              <a:rPr lang="en-US" dirty="0"/>
              <a:t> !</a:t>
            </a:r>
            <a:r>
              <a:rPr lang="en-US" i="1" dirty="0"/>
              <a:t>Ex</a:t>
            </a:r>
            <a:r>
              <a:rPr lang="en-US" dirty="0"/>
              <a:t>). Disjunctive Addition fails: </a:t>
            </a:r>
            <a:r>
              <a:rPr lang="en-US" i="1" dirty="0"/>
              <a:t>G</a:t>
            </a:r>
            <a:r>
              <a:rPr lang="en-US" dirty="0"/>
              <a:t> </a:t>
            </a:r>
            <a:r>
              <a:rPr lang="en-US" dirty="0">
                <a:sym typeface="Symbol"/>
              </a:rPr>
              <a:t> </a:t>
            </a:r>
            <a:r>
              <a:rPr lang="en-US" dirty="0"/>
              <a:t>!</a:t>
            </a:r>
            <a:r>
              <a:rPr lang="en-US" i="1" dirty="0"/>
              <a:t>C</a:t>
            </a:r>
            <a:r>
              <a:rPr lang="en-US" dirty="0"/>
              <a:t> ⊬ (</a:t>
            </a:r>
            <a:r>
              <a:rPr lang="en-US" i="1" dirty="0"/>
              <a:t>G</a:t>
            </a:r>
            <a:r>
              <a:rPr lang="en-US" dirty="0"/>
              <a:t> </a:t>
            </a:r>
            <a:r>
              <a:rPr lang="en-US" dirty="0">
                <a:sym typeface="Symbol"/>
              </a:rPr>
              <a:t> </a:t>
            </a:r>
            <a:r>
              <a:rPr lang="en-US" dirty="0"/>
              <a:t>!</a:t>
            </a:r>
            <a:r>
              <a:rPr lang="en-US" i="1" dirty="0"/>
              <a:t>C</a:t>
            </a:r>
            <a:r>
              <a:rPr lang="en-US" dirty="0"/>
              <a:t>) </a:t>
            </a:r>
            <a:r>
              <a:rPr lang="en-US" dirty="0">
                <a:sym typeface="Symbol"/>
              </a:rPr>
              <a:t></a:t>
            </a:r>
            <a:r>
              <a:rPr lang="en-US" dirty="0"/>
              <a:t> (~</a:t>
            </a:r>
            <a:r>
              <a:rPr lang="en-US" i="1" dirty="0"/>
              <a:t>G</a:t>
            </a:r>
            <a:r>
              <a:rPr lang="en-US" dirty="0"/>
              <a:t> </a:t>
            </a:r>
            <a:r>
              <a:rPr lang="en-US" dirty="0">
                <a:sym typeface="Symbol"/>
              </a:rPr>
              <a:t></a:t>
            </a:r>
            <a:r>
              <a:rPr lang="en-US" dirty="0"/>
              <a:t> !</a:t>
            </a:r>
            <a:r>
              <a:rPr lang="en-US" i="1" dirty="0"/>
              <a:t>C</a:t>
            </a:r>
            <a:r>
              <a:rPr lang="en-US" dirty="0"/>
              <a:t>) </a:t>
            </a:r>
            <a:r>
              <a:rPr lang="en-US" dirty="0">
                <a:sym typeface="Symbol"/>
              </a:rPr>
              <a:t></a:t>
            </a:r>
            <a:r>
              <a:rPr lang="en-US" dirty="0"/>
              <a:t> !</a:t>
            </a:r>
            <a:r>
              <a:rPr lang="en-US" i="1" dirty="0"/>
              <a:t>C</a:t>
            </a: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227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227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227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227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227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8227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227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8227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822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381000" y="228600"/>
            <a:ext cx="8458200" cy="1143000"/>
          </a:xfrm>
          <a:noFill/>
        </p:spPr>
        <p:txBody>
          <a:bodyPr/>
          <a:lstStyle/>
          <a:p>
            <a:r>
              <a:rPr lang="en-US" dirty="0"/>
              <a:t>QPIL: DERIVATIONS</a:t>
            </a:r>
          </a:p>
        </p:txBody>
      </p:sp>
      <p:sp>
        <p:nvSpPr>
          <p:cNvPr id="6147" name="Rectangle 3"/>
          <p:cNvSpPr>
            <a:spLocks noGrp="1" noChangeArrowheads="1"/>
          </p:cNvSpPr>
          <p:nvPr>
            <p:ph type="body" idx="1"/>
          </p:nvPr>
        </p:nvSpPr>
        <p:spPr>
          <a:xfrm>
            <a:off x="381000" y="1676400"/>
            <a:ext cx="8534400" cy="4191000"/>
          </a:xfrm>
          <a:noFill/>
        </p:spPr>
        <p:txBody>
          <a:bodyPr/>
          <a:lstStyle/>
          <a:p>
            <a:pPr marL="0" indent="0">
              <a:lnSpc>
                <a:spcPts val="4000"/>
              </a:lnSpc>
              <a:spcBef>
                <a:spcPts val="0"/>
              </a:spcBef>
              <a:buNone/>
              <a:tabLst>
                <a:tab pos="6864350" algn="l"/>
              </a:tabLst>
            </a:pPr>
            <a:r>
              <a:rPr lang="en-US" u="sng" dirty="0"/>
              <a:t>Theorem 4</a:t>
            </a:r>
            <a:r>
              <a:rPr lang="en-US" dirty="0"/>
              <a:t>: A pure imperative argument is valid </a:t>
            </a:r>
            <a:r>
              <a:rPr lang="en-US" dirty="0" err="1"/>
              <a:t>iff</a:t>
            </a:r>
            <a:r>
              <a:rPr lang="en-US" dirty="0"/>
              <a:t> its conclusion can be derived from its premises.</a:t>
            </a:r>
          </a:p>
          <a:p>
            <a:pPr>
              <a:lnSpc>
                <a:spcPts val="4000"/>
              </a:lnSpc>
              <a:spcBef>
                <a:spcPts val="0"/>
              </a:spcBef>
              <a:buNone/>
              <a:tabLst>
                <a:tab pos="6864350" algn="l"/>
              </a:tabLst>
            </a:pPr>
            <a:r>
              <a:rPr lang="en-US" u="sng" dirty="0"/>
              <a:t>Example</a:t>
            </a:r>
            <a:r>
              <a:rPr lang="en-US" dirty="0"/>
              <a:t>:</a:t>
            </a:r>
          </a:p>
          <a:p>
            <a:pPr>
              <a:lnSpc>
                <a:spcPts val="4000"/>
              </a:lnSpc>
              <a:spcBef>
                <a:spcPts val="0"/>
              </a:spcBef>
              <a:buNone/>
              <a:tabLst>
                <a:tab pos="6400800" algn="l"/>
              </a:tabLst>
            </a:pPr>
            <a:r>
              <a:rPr lang="en-US" dirty="0"/>
              <a:t>Take only math or physics courses</a:t>
            </a:r>
          </a:p>
          <a:p>
            <a:pPr>
              <a:lnSpc>
                <a:spcPts val="4000"/>
              </a:lnSpc>
              <a:spcBef>
                <a:spcPts val="0"/>
              </a:spcBef>
              <a:buNone/>
              <a:tabLst>
                <a:tab pos="6400800" algn="l"/>
              </a:tabLst>
            </a:pPr>
            <a:r>
              <a:rPr lang="en-US" dirty="0"/>
              <a:t>1. </a:t>
            </a:r>
            <a:r>
              <a:rPr lang="en-US" dirty="0">
                <a:sym typeface="Symbol"/>
              </a:rPr>
              <a:t></a:t>
            </a:r>
            <a:r>
              <a:rPr lang="en-US" i="1" dirty="0"/>
              <a:t>x</a:t>
            </a:r>
            <a:r>
              <a:rPr lang="en-US" dirty="0"/>
              <a:t>(!</a:t>
            </a:r>
            <a:r>
              <a:rPr lang="en-US" i="1" dirty="0" err="1"/>
              <a:t>Tx</a:t>
            </a:r>
            <a:r>
              <a:rPr lang="en-US" dirty="0"/>
              <a:t> </a:t>
            </a:r>
            <a:r>
              <a:rPr lang="en-US" dirty="0">
                <a:sym typeface="Symbol"/>
              </a:rPr>
              <a:t></a:t>
            </a:r>
            <a:r>
              <a:rPr lang="en-US" dirty="0"/>
              <a:t> (</a:t>
            </a:r>
            <a:r>
              <a:rPr lang="en-US" i="1" dirty="0" err="1"/>
              <a:t>Mx</a:t>
            </a:r>
            <a:r>
              <a:rPr lang="en-US" dirty="0"/>
              <a:t> </a:t>
            </a:r>
            <a:r>
              <a:rPr lang="en-US" dirty="0">
                <a:sym typeface="Symbol"/>
              </a:rPr>
              <a:t></a:t>
            </a:r>
            <a:r>
              <a:rPr lang="en-US" dirty="0"/>
              <a:t> </a:t>
            </a:r>
            <a:r>
              <a:rPr lang="en-US" i="1" dirty="0" err="1"/>
              <a:t>Px</a:t>
            </a:r>
            <a:r>
              <a:rPr lang="en-US" dirty="0"/>
              <a:t>))	Premise</a:t>
            </a:r>
          </a:p>
          <a:p>
            <a:pPr>
              <a:lnSpc>
                <a:spcPts val="4000"/>
              </a:lnSpc>
              <a:spcBef>
                <a:spcPts val="0"/>
              </a:spcBef>
              <a:buNone/>
              <a:tabLst>
                <a:tab pos="6400800" algn="l"/>
              </a:tabLst>
            </a:pPr>
            <a:r>
              <a:rPr lang="en-US" dirty="0"/>
              <a:t>Don’t take any physics courses</a:t>
            </a:r>
          </a:p>
          <a:p>
            <a:pPr>
              <a:lnSpc>
                <a:spcPts val="4000"/>
              </a:lnSpc>
              <a:spcBef>
                <a:spcPts val="0"/>
              </a:spcBef>
              <a:buNone/>
              <a:tabLst>
                <a:tab pos="6400800" algn="l"/>
              </a:tabLst>
            </a:pPr>
            <a:r>
              <a:rPr lang="en-US" dirty="0"/>
              <a:t>2. </a:t>
            </a:r>
            <a:r>
              <a:rPr lang="en-US" dirty="0">
                <a:sym typeface="Symbol"/>
              </a:rPr>
              <a:t></a:t>
            </a:r>
            <a:r>
              <a:rPr lang="en-US" i="1" dirty="0"/>
              <a:t>x</a:t>
            </a:r>
            <a:r>
              <a:rPr lang="en-US" dirty="0"/>
              <a:t>(</a:t>
            </a:r>
            <a:r>
              <a:rPr lang="en-US" i="1" dirty="0" err="1"/>
              <a:t>Px</a:t>
            </a:r>
            <a:r>
              <a:rPr lang="en-US" dirty="0"/>
              <a:t> </a:t>
            </a:r>
            <a:r>
              <a:rPr lang="en-US" dirty="0">
                <a:sym typeface="Symbol"/>
              </a:rPr>
              <a:t></a:t>
            </a:r>
            <a:r>
              <a:rPr lang="en-US" dirty="0"/>
              <a:t> ~!</a:t>
            </a:r>
            <a:r>
              <a:rPr lang="en-US" i="1" dirty="0" err="1"/>
              <a:t>Tx</a:t>
            </a:r>
            <a:r>
              <a:rPr lang="en-US" dirty="0"/>
              <a:t>)	Premise</a:t>
            </a:r>
          </a:p>
          <a:p>
            <a:pPr>
              <a:lnSpc>
                <a:spcPts val="4000"/>
              </a:lnSpc>
              <a:spcBef>
                <a:spcPts val="0"/>
              </a:spcBef>
              <a:buNone/>
              <a:tabLst>
                <a:tab pos="6400800" algn="l"/>
              </a:tabLst>
            </a:pPr>
            <a:r>
              <a:rPr lang="en-US" dirty="0"/>
              <a:t>So: Take only math courses</a:t>
            </a:r>
          </a:p>
          <a:p>
            <a:pPr>
              <a:lnSpc>
                <a:spcPts val="4000"/>
              </a:lnSpc>
              <a:spcBef>
                <a:spcPts val="0"/>
              </a:spcBef>
              <a:buNone/>
              <a:tabLst>
                <a:tab pos="6400800" algn="l"/>
              </a:tabLst>
            </a:pPr>
            <a:r>
              <a:rPr lang="en-US" dirty="0"/>
              <a:t>-. </a:t>
            </a:r>
            <a:r>
              <a:rPr lang="en-US" dirty="0">
                <a:sym typeface="Symbol"/>
              </a:rPr>
              <a:t></a:t>
            </a:r>
            <a:r>
              <a:rPr lang="en-US" i="1" dirty="0"/>
              <a:t>x</a:t>
            </a:r>
            <a:r>
              <a:rPr lang="en-US" dirty="0">
                <a:solidFill>
                  <a:srgbClr val="EAEAEA"/>
                </a:solidFill>
              </a:rPr>
              <a:t>(!</a:t>
            </a:r>
            <a:r>
              <a:rPr lang="en-US" i="1" dirty="0" err="1">
                <a:solidFill>
                  <a:srgbClr val="EAEAEA"/>
                </a:solidFill>
              </a:rPr>
              <a:t>Tx</a:t>
            </a:r>
            <a:r>
              <a:rPr lang="en-US" i="1" dirty="0">
                <a:solidFill>
                  <a:srgbClr val="EAEAEA"/>
                </a:solidFill>
              </a:rPr>
              <a:t> </a:t>
            </a:r>
            <a:r>
              <a:rPr lang="en-US" dirty="0">
                <a:solidFill>
                  <a:srgbClr val="EAEAEA"/>
                </a:solidFill>
                <a:sym typeface="Symbol"/>
              </a:rPr>
              <a:t></a:t>
            </a:r>
            <a:r>
              <a:rPr lang="en-US" dirty="0">
                <a:solidFill>
                  <a:srgbClr val="EAEAEA"/>
                </a:solidFill>
              </a:rPr>
              <a:t> </a:t>
            </a:r>
            <a:r>
              <a:rPr lang="en-US" i="1" dirty="0" err="1">
                <a:solidFill>
                  <a:srgbClr val="EAEAEA"/>
                </a:solidFill>
              </a:rPr>
              <a:t>Mx</a:t>
            </a:r>
            <a:r>
              <a:rPr lang="en-US" dirty="0"/>
              <a:t>)	Conclusion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381000" y="228600"/>
            <a:ext cx="8458200" cy="1143000"/>
          </a:xfrm>
          <a:noFill/>
        </p:spPr>
        <p:txBody>
          <a:bodyPr/>
          <a:lstStyle/>
          <a:p>
            <a:r>
              <a:rPr lang="en-US" dirty="0"/>
              <a:t>QPIL: DERIVATIONS</a:t>
            </a:r>
          </a:p>
        </p:txBody>
      </p:sp>
      <p:sp>
        <p:nvSpPr>
          <p:cNvPr id="6147" name="Rectangle 3"/>
          <p:cNvSpPr>
            <a:spLocks noGrp="1" noChangeArrowheads="1"/>
          </p:cNvSpPr>
          <p:nvPr>
            <p:ph type="body" idx="1"/>
          </p:nvPr>
        </p:nvSpPr>
        <p:spPr>
          <a:xfrm>
            <a:off x="381000" y="1676400"/>
            <a:ext cx="8534400" cy="4191000"/>
          </a:xfrm>
          <a:noFill/>
        </p:spPr>
        <p:txBody>
          <a:bodyPr/>
          <a:lstStyle/>
          <a:p>
            <a:pPr>
              <a:lnSpc>
                <a:spcPts val="3800"/>
              </a:lnSpc>
              <a:spcBef>
                <a:spcPts val="0"/>
              </a:spcBef>
              <a:buNone/>
              <a:tabLst>
                <a:tab pos="6864350" algn="l"/>
              </a:tabLst>
            </a:pPr>
            <a:r>
              <a:rPr lang="en-US" dirty="0"/>
              <a:t>1. </a:t>
            </a:r>
            <a:r>
              <a:rPr lang="en-US" dirty="0">
                <a:sym typeface="Symbol"/>
              </a:rPr>
              <a:t></a:t>
            </a:r>
            <a:r>
              <a:rPr lang="en-US" i="1" dirty="0"/>
              <a:t>x</a:t>
            </a:r>
            <a:r>
              <a:rPr lang="en-US" dirty="0"/>
              <a:t>(!</a:t>
            </a:r>
            <a:r>
              <a:rPr lang="en-US" i="1" dirty="0" err="1"/>
              <a:t>Tx</a:t>
            </a:r>
            <a:r>
              <a:rPr lang="en-US" dirty="0"/>
              <a:t> </a:t>
            </a:r>
            <a:r>
              <a:rPr lang="en-US" dirty="0">
                <a:sym typeface="Symbol"/>
              </a:rPr>
              <a:t></a:t>
            </a:r>
            <a:r>
              <a:rPr lang="en-US" dirty="0"/>
              <a:t> (</a:t>
            </a:r>
            <a:r>
              <a:rPr lang="en-US" i="1" dirty="0" err="1"/>
              <a:t>Mx</a:t>
            </a:r>
            <a:r>
              <a:rPr lang="en-US" dirty="0"/>
              <a:t> </a:t>
            </a:r>
            <a:r>
              <a:rPr lang="en-US" dirty="0">
                <a:sym typeface="Symbol"/>
              </a:rPr>
              <a:t></a:t>
            </a:r>
            <a:r>
              <a:rPr lang="en-US" dirty="0"/>
              <a:t> </a:t>
            </a:r>
            <a:r>
              <a:rPr lang="en-US" i="1" dirty="0" err="1"/>
              <a:t>Px</a:t>
            </a:r>
            <a:r>
              <a:rPr lang="en-US" dirty="0"/>
              <a:t>))	Premise</a:t>
            </a:r>
          </a:p>
          <a:p>
            <a:pPr>
              <a:lnSpc>
                <a:spcPts val="3800"/>
              </a:lnSpc>
              <a:spcBef>
                <a:spcPts val="0"/>
              </a:spcBef>
              <a:buNone/>
              <a:tabLst>
                <a:tab pos="6864350" algn="l"/>
              </a:tabLst>
            </a:pPr>
            <a:r>
              <a:rPr lang="en-US" dirty="0"/>
              <a:t>2. </a:t>
            </a:r>
            <a:r>
              <a:rPr lang="en-US" dirty="0">
                <a:sym typeface="Symbol"/>
              </a:rPr>
              <a:t></a:t>
            </a:r>
            <a:r>
              <a:rPr lang="en-US" i="1" dirty="0"/>
              <a:t>x</a:t>
            </a:r>
            <a:r>
              <a:rPr lang="en-US" dirty="0"/>
              <a:t>(</a:t>
            </a:r>
            <a:r>
              <a:rPr lang="en-US" i="1" dirty="0" err="1"/>
              <a:t>Px</a:t>
            </a:r>
            <a:r>
              <a:rPr lang="en-US" dirty="0"/>
              <a:t> </a:t>
            </a:r>
            <a:r>
              <a:rPr lang="en-US" dirty="0">
                <a:sym typeface="Symbol"/>
              </a:rPr>
              <a:t></a:t>
            </a:r>
            <a:r>
              <a:rPr lang="en-US" dirty="0"/>
              <a:t> ~!</a:t>
            </a:r>
            <a:r>
              <a:rPr lang="en-US" i="1" dirty="0" err="1"/>
              <a:t>Tx</a:t>
            </a:r>
            <a:r>
              <a:rPr lang="en-US" dirty="0"/>
              <a:t>)	Premise</a:t>
            </a:r>
          </a:p>
          <a:p>
            <a:pPr>
              <a:lnSpc>
                <a:spcPts val="3800"/>
              </a:lnSpc>
              <a:spcBef>
                <a:spcPts val="0"/>
              </a:spcBef>
              <a:buNone/>
              <a:tabLst>
                <a:tab pos="6864350" algn="l"/>
              </a:tabLst>
            </a:pPr>
            <a:r>
              <a:rPr lang="en-US" dirty="0"/>
              <a:t>3. !</a:t>
            </a:r>
            <a:r>
              <a:rPr lang="en-US" i="1" dirty="0"/>
              <a:t>Tb</a:t>
            </a:r>
            <a:r>
              <a:rPr lang="en-US" dirty="0"/>
              <a:t> </a:t>
            </a:r>
            <a:r>
              <a:rPr lang="en-US" dirty="0">
                <a:sym typeface="Symbol"/>
              </a:rPr>
              <a:t></a:t>
            </a:r>
            <a:r>
              <a:rPr lang="en-US" dirty="0"/>
              <a:t> (</a:t>
            </a:r>
            <a:r>
              <a:rPr lang="en-US" i="1" dirty="0"/>
              <a:t>Mb</a:t>
            </a:r>
            <a:r>
              <a:rPr lang="en-US" dirty="0"/>
              <a:t> </a:t>
            </a:r>
            <a:r>
              <a:rPr lang="en-US" dirty="0">
                <a:sym typeface="Symbol"/>
              </a:rPr>
              <a:t></a:t>
            </a:r>
            <a:r>
              <a:rPr lang="en-US" dirty="0"/>
              <a:t> </a:t>
            </a:r>
            <a:r>
              <a:rPr lang="en-US" i="1" dirty="0" err="1"/>
              <a:t>Pb</a:t>
            </a:r>
            <a:r>
              <a:rPr lang="en-US" dirty="0"/>
              <a:t>)	1 IUI</a:t>
            </a:r>
          </a:p>
          <a:p>
            <a:pPr>
              <a:lnSpc>
                <a:spcPts val="3800"/>
              </a:lnSpc>
              <a:spcBef>
                <a:spcPts val="0"/>
              </a:spcBef>
              <a:buNone/>
              <a:tabLst>
                <a:tab pos="6864350" algn="l"/>
              </a:tabLst>
            </a:pPr>
            <a:r>
              <a:rPr lang="en-US" dirty="0"/>
              <a:t>4. ~(</a:t>
            </a:r>
            <a:r>
              <a:rPr lang="en-US" i="1" dirty="0"/>
              <a:t>Mb</a:t>
            </a:r>
            <a:r>
              <a:rPr lang="en-US" dirty="0"/>
              <a:t> </a:t>
            </a:r>
            <a:r>
              <a:rPr lang="en-US" dirty="0">
                <a:sym typeface="Symbol"/>
              </a:rPr>
              <a:t></a:t>
            </a:r>
            <a:r>
              <a:rPr lang="en-US" dirty="0"/>
              <a:t> </a:t>
            </a:r>
            <a:r>
              <a:rPr lang="en-US" i="1" dirty="0" err="1"/>
              <a:t>Pb</a:t>
            </a:r>
            <a:r>
              <a:rPr lang="en-US" dirty="0"/>
              <a:t>) </a:t>
            </a:r>
            <a:r>
              <a:rPr lang="en-US" dirty="0">
                <a:sym typeface="Symbol"/>
              </a:rPr>
              <a:t></a:t>
            </a:r>
            <a:r>
              <a:rPr lang="en-US" dirty="0"/>
              <a:t> ~!</a:t>
            </a:r>
            <a:r>
              <a:rPr lang="en-US" i="1" dirty="0"/>
              <a:t>Tb</a:t>
            </a:r>
            <a:r>
              <a:rPr lang="en-US" dirty="0"/>
              <a:t>	3 TR</a:t>
            </a:r>
          </a:p>
          <a:p>
            <a:pPr>
              <a:lnSpc>
                <a:spcPts val="3800"/>
              </a:lnSpc>
              <a:spcBef>
                <a:spcPts val="0"/>
              </a:spcBef>
              <a:buNone/>
              <a:tabLst>
                <a:tab pos="6864350" algn="l"/>
              </a:tabLst>
            </a:pPr>
            <a:r>
              <a:rPr lang="en-US" dirty="0"/>
              <a:t>5. </a:t>
            </a:r>
            <a:r>
              <a:rPr lang="en-US" i="1" dirty="0" err="1"/>
              <a:t>Pb</a:t>
            </a:r>
            <a:r>
              <a:rPr lang="en-US" i="1" dirty="0"/>
              <a:t> </a:t>
            </a:r>
            <a:r>
              <a:rPr lang="en-US" dirty="0">
                <a:sym typeface="Symbol"/>
              </a:rPr>
              <a:t></a:t>
            </a:r>
            <a:r>
              <a:rPr lang="en-US" dirty="0"/>
              <a:t> ~!</a:t>
            </a:r>
            <a:r>
              <a:rPr lang="en-US" i="1" dirty="0"/>
              <a:t>Tb</a:t>
            </a:r>
            <a:r>
              <a:rPr lang="en-US" dirty="0"/>
              <a:t>	2 IUI</a:t>
            </a:r>
          </a:p>
          <a:p>
            <a:pPr>
              <a:lnSpc>
                <a:spcPts val="3800"/>
              </a:lnSpc>
              <a:spcBef>
                <a:spcPts val="0"/>
              </a:spcBef>
              <a:buNone/>
              <a:tabLst>
                <a:tab pos="6864350" algn="l"/>
              </a:tabLst>
            </a:pPr>
            <a:r>
              <a:rPr lang="en-US" dirty="0"/>
              <a:t>6. (~(</a:t>
            </a:r>
            <a:r>
              <a:rPr lang="en-US" i="1" dirty="0"/>
              <a:t>Mb</a:t>
            </a:r>
            <a:r>
              <a:rPr lang="en-US" dirty="0"/>
              <a:t> </a:t>
            </a:r>
            <a:r>
              <a:rPr lang="en-US" dirty="0">
                <a:sym typeface="Symbol"/>
              </a:rPr>
              <a:t></a:t>
            </a:r>
            <a:r>
              <a:rPr lang="en-US" dirty="0"/>
              <a:t> </a:t>
            </a:r>
            <a:r>
              <a:rPr lang="en-US" i="1" dirty="0" err="1"/>
              <a:t>Pb</a:t>
            </a:r>
            <a:r>
              <a:rPr lang="en-US" dirty="0"/>
              <a:t>) </a:t>
            </a:r>
            <a:r>
              <a:rPr lang="en-US" dirty="0">
                <a:sym typeface="Symbol"/>
              </a:rPr>
              <a:t></a:t>
            </a:r>
            <a:r>
              <a:rPr lang="en-US" dirty="0"/>
              <a:t> ~!</a:t>
            </a:r>
            <a:r>
              <a:rPr lang="en-US" i="1" dirty="0"/>
              <a:t>Tb</a:t>
            </a:r>
            <a:r>
              <a:rPr lang="en-US" dirty="0"/>
              <a:t>) &amp; (</a:t>
            </a:r>
            <a:r>
              <a:rPr lang="en-US" i="1" dirty="0" err="1"/>
              <a:t>Pb</a:t>
            </a:r>
            <a:r>
              <a:rPr lang="en-US" dirty="0"/>
              <a:t> </a:t>
            </a:r>
            <a:r>
              <a:rPr lang="en-US" dirty="0">
                <a:sym typeface="Symbol"/>
              </a:rPr>
              <a:t></a:t>
            </a:r>
            <a:r>
              <a:rPr lang="en-US" dirty="0"/>
              <a:t> ~!</a:t>
            </a:r>
            <a:r>
              <a:rPr lang="en-US" i="1" dirty="0"/>
              <a:t>Tb</a:t>
            </a:r>
            <a:r>
              <a:rPr lang="en-US" dirty="0"/>
              <a:t>)	4,5 ICI</a:t>
            </a:r>
          </a:p>
          <a:p>
            <a:pPr>
              <a:lnSpc>
                <a:spcPts val="3800"/>
              </a:lnSpc>
              <a:spcBef>
                <a:spcPts val="0"/>
              </a:spcBef>
              <a:buNone/>
              <a:tabLst>
                <a:tab pos="6864350" algn="l"/>
              </a:tabLst>
            </a:pPr>
            <a:r>
              <a:rPr lang="en-US" dirty="0"/>
              <a:t>7. ((~(</a:t>
            </a:r>
            <a:r>
              <a:rPr lang="en-US" i="1" dirty="0"/>
              <a:t>Mb </a:t>
            </a:r>
            <a:r>
              <a:rPr lang="en-US" dirty="0">
                <a:sym typeface="Symbol"/>
              </a:rPr>
              <a:t></a:t>
            </a:r>
            <a:r>
              <a:rPr lang="en-US" dirty="0"/>
              <a:t> </a:t>
            </a:r>
            <a:r>
              <a:rPr lang="en-US" i="1" dirty="0" err="1"/>
              <a:t>Pb</a:t>
            </a:r>
            <a:r>
              <a:rPr lang="en-US" dirty="0"/>
              <a:t>) </a:t>
            </a:r>
            <a:r>
              <a:rPr lang="en-US" dirty="0">
                <a:sym typeface="Symbol"/>
              </a:rPr>
              <a:t></a:t>
            </a:r>
            <a:r>
              <a:rPr lang="en-US" dirty="0"/>
              <a:t> </a:t>
            </a:r>
            <a:r>
              <a:rPr lang="en-US" i="1" dirty="0" err="1"/>
              <a:t>Pb</a:t>
            </a:r>
            <a:r>
              <a:rPr lang="en-US" dirty="0"/>
              <a:t>) </a:t>
            </a:r>
            <a:r>
              <a:rPr lang="en-US" dirty="0">
                <a:sym typeface="Symbol"/>
              </a:rPr>
              <a:t></a:t>
            </a:r>
            <a:r>
              <a:rPr lang="en-US" dirty="0"/>
              <a:t> ~!</a:t>
            </a:r>
            <a:r>
              <a:rPr lang="en-US" i="1" dirty="0"/>
              <a:t>Tb</a:t>
            </a:r>
            <a:r>
              <a:rPr lang="en-US" dirty="0"/>
              <a:t>	6 DI</a:t>
            </a:r>
          </a:p>
          <a:p>
            <a:pPr>
              <a:lnSpc>
                <a:spcPts val="3800"/>
              </a:lnSpc>
              <a:spcBef>
                <a:spcPts val="0"/>
              </a:spcBef>
              <a:buNone/>
              <a:tabLst>
                <a:tab pos="6864350" algn="l"/>
              </a:tabLst>
            </a:pPr>
            <a:r>
              <a:rPr lang="en-US" dirty="0"/>
              <a:t>8. ~</a:t>
            </a:r>
            <a:r>
              <a:rPr lang="en-US" i="1" dirty="0"/>
              <a:t>Mb</a:t>
            </a:r>
            <a:r>
              <a:rPr lang="en-US" dirty="0"/>
              <a:t> </a:t>
            </a:r>
            <a:r>
              <a:rPr lang="en-US" dirty="0">
                <a:sym typeface="Symbol"/>
              </a:rPr>
              <a:t></a:t>
            </a:r>
            <a:r>
              <a:rPr lang="en-US" dirty="0"/>
              <a:t> ~!</a:t>
            </a:r>
            <a:r>
              <a:rPr lang="en-US" i="1" dirty="0"/>
              <a:t>Tb	</a:t>
            </a:r>
            <a:r>
              <a:rPr lang="en-US" dirty="0"/>
              <a:t>7 SA</a:t>
            </a:r>
          </a:p>
          <a:p>
            <a:pPr>
              <a:lnSpc>
                <a:spcPts val="3800"/>
              </a:lnSpc>
              <a:spcBef>
                <a:spcPts val="0"/>
              </a:spcBef>
              <a:buNone/>
              <a:tabLst>
                <a:tab pos="6864350" algn="l"/>
              </a:tabLst>
            </a:pPr>
            <a:r>
              <a:rPr lang="en-US" dirty="0"/>
              <a:t>9. !</a:t>
            </a:r>
            <a:r>
              <a:rPr lang="en-US" i="1" dirty="0"/>
              <a:t>Tb</a:t>
            </a:r>
            <a:r>
              <a:rPr lang="en-US" dirty="0"/>
              <a:t> </a:t>
            </a:r>
            <a:r>
              <a:rPr lang="en-US" dirty="0">
                <a:sym typeface="Symbol"/>
              </a:rPr>
              <a:t></a:t>
            </a:r>
            <a:r>
              <a:rPr lang="en-US" dirty="0"/>
              <a:t> </a:t>
            </a:r>
            <a:r>
              <a:rPr lang="en-US" i="1" dirty="0"/>
              <a:t>Mb	</a:t>
            </a:r>
            <a:r>
              <a:rPr lang="en-US" dirty="0"/>
              <a:t>8 TR</a:t>
            </a:r>
          </a:p>
          <a:p>
            <a:pPr>
              <a:lnSpc>
                <a:spcPts val="3800"/>
              </a:lnSpc>
              <a:spcBef>
                <a:spcPts val="0"/>
              </a:spcBef>
              <a:buNone/>
              <a:tabLst>
                <a:tab pos="6864350" algn="l"/>
              </a:tabLst>
            </a:pPr>
            <a:r>
              <a:rPr lang="en-US" dirty="0"/>
              <a:t>10. </a:t>
            </a:r>
            <a:r>
              <a:rPr lang="en-US" dirty="0">
                <a:sym typeface="Symbol"/>
              </a:rPr>
              <a:t></a:t>
            </a:r>
            <a:r>
              <a:rPr lang="en-US" i="1" dirty="0"/>
              <a:t>x</a:t>
            </a:r>
            <a:r>
              <a:rPr lang="en-US" dirty="0"/>
              <a:t>(!</a:t>
            </a:r>
            <a:r>
              <a:rPr lang="en-US" i="1" dirty="0" err="1"/>
              <a:t>Tx</a:t>
            </a:r>
            <a:r>
              <a:rPr lang="en-US" i="1" dirty="0"/>
              <a:t> </a:t>
            </a:r>
            <a:r>
              <a:rPr lang="en-US" dirty="0">
                <a:sym typeface="Symbol"/>
              </a:rPr>
              <a:t></a:t>
            </a:r>
            <a:r>
              <a:rPr lang="en-US" dirty="0"/>
              <a:t> </a:t>
            </a:r>
            <a:r>
              <a:rPr lang="en-US" i="1" dirty="0" err="1"/>
              <a:t>Mx</a:t>
            </a:r>
            <a:r>
              <a:rPr lang="en-US" dirty="0"/>
              <a:t>)	9 IUG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theme/theme1.xml><?xml version="1.0" encoding="utf-8"?>
<a:theme xmlns:a="http://schemas.openxmlformats.org/drawingml/2006/main" name="Double Lines">
  <a:themeElements>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fontScheme name="Double Lines">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clrMap bg1="dk2" tx1="lt1" bg2="dk1" tx2="lt2" accent1="accent1" accent2="accent2" accent3="accent3" accent4="accent4" accent5="accent5" accent6="accent6" hlink="hlink" folHlink="folHlink"/>
    </a:extraClrScheme>
    <a:extraClrScheme>
      <a:clrScheme name="Double Lines 2">
        <a:dk1>
          <a:srgbClr val="000000"/>
        </a:dk1>
        <a:lt1>
          <a:srgbClr val="FFFFCC"/>
        </a:lt1>
        <a:dk2>
          <a:srgbClr val="996600"/>
        </a:dk2>
        <a:lt2>
          <a:srgbClr val="FFFFCC"/>
        </a:lt2>
        <a:accent1>
          <a:srgbClr val="FFCC00"/>
        </a:accent1>
        <a:accent2>
          <a:srgbClr val="6666FF"/>
        </a:accent2>
        <a:accent3>
          <a:srgbClr val="FFFFE2"/>
        </a:accent3>
        <a:accent4>
          <a:srgbClr val="000000"/>
        </a:accent4>
        <a:accent5>
          <a:srgbClr val="FFE2AA"/>
        </a:accent5>
        <a:accent6>
          <a:srgbClr val="5C5CE7"/>
        </a:accent6>
        <a:hlink>
          <a:srgbClr val="999933"/>
        </a:hlink>
        <a:folHlink>
          <a:srgbClr val="990066"/>
        </a:folHlink>
      </a:clrScheme>
      <a:clrMap bg1="lt1" tx1="dk1" bg2="lt2" tx2="dk2" accent1="accent1" accent2="accent2" accent3="accent3" accent4="accent4" accent5="accent5" accent6="accent6" hlink="hlink" folHlink="folHlink"/>
    </a:extraClrScheme>
    <a:extraClrScheme>
      <a:clrScheme name="Double Lines 3">
        <a:dk1>
          <a:srgbClr val="000000"/>
        </a:dk1>
        <a:lt1>
          <a:srgbClr val="FFFFFF"/>
        </a:lt1>
        <a:dk2>
          <a:srgbClr val="000000"/>
        </a:dk2>
        <a:lt2>
          <a:srgbClr val="FFFFFF"/>
        </a:lt2>
        <a:accent1>
          <a:srgbClr val="EAEAEA"/>
        </a:accent1>
        <a:accent2>
          <a:srgbClr val="969696"/>
        </a:accent2>
        <a:accent3>
          <a:srgbClr val="FFFFFF"/>
        </a:accent3>
        <a:accent4>
          <a:srgbClr val="0000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ouble 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themeOverride>
</file>

<file path=docProps/app.xml><?xml version="1.0" encoding="utf-8"?>
<Properties xmlns="http://schemas.openxmlformats.org/officeDocument/2006/extended-properties" xmlns:vt="http://schemas.openxmlformats.org/officeDocument/2006/docPropsVTypes">
  <Template>C:\MSOffice\Templates\Presentation Designs\Double Lines.pot</Template>
  <TotalTime>12395</TotalTime>
  <Words>6384</Words>
  <Application>Microsoft Office PowerPoint</Application>
  <PresentationFormat>On-screen Show (4:3)</PresentationFormat>
  <Paragraphs>356</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Times New Roman</vt:lpstr>
      <vt:lpstr>Symbol</vt:lpstr>
      <vt:lpstr>Arial</vt:lpstr>
      <vt:lpstr>Monotype Sorts</vt:lpstr>
      <vt:lpstr>Double Lines</vt:lpstr>
      <vt:lpstr>NEW FOUNDATIONS FOR IMPERATIVE LOGIC IV:  NATURAL DEDUCTION</vt:lpstr>
      <vt:lpstr>INTRODUCTION</vt:lpstr>
      <vt:lpstr>OVERVIEW</vt:lpstr>
      <vt:lpstr>SPIL: SYNTAX</vt:lpstr>
      <vt:lpstr>SPIL: SYNTAX</vt:lpstr>
      <vt:lpstr>SPIL: SEMANTICS</vt:lpstr>
      <vt:lpstr>SPIL: SEMANTICS</vt:lpstr>
      <vt:lpstr>TRUTH-SATISFACTION TABLES</vt:lpstr>
      <vt:lpstr>SPIL: VALIDITY</vt:lpstr>
      <vt:lpstr>SPIL: REPLACEMENT RULES</vt:lpstr>
      <vt:lpstr>SPIL: REPLACEMENT RULES</vt:lpstr>
      <vt:lpstr>REPLACEMENT DERIVATIONS</vt:lpstr>
      <vt:lpstr>SPIL: INFERENCE RULES</vt:lpstr>
      <vt:lpstr>SPIL: DERIVATIONS</vt:lpstr>
      <vt:lpstr>PART 2</vt:lpstr>
      <vt:lpstr>QPIL: SYNTAX</vt:lpstr>
      <vt:lpstr>QPIL: TRANSLATIONS WITH ‘’</vt:lpstr>
      <vt:lpstr>QPIL: SEMANTICS</vt:lpstr>
      <vt:lpstr>QPIL: REPLACEMENT RULES</vt:lpstr>
      <vt:lpstr>REPLACEMENT DERIVATIONS</vt:lpstr>
      <vt:lpstr>QPIL: INFERENCE RULES</vt:lpstr>
      <vt:lpstr>QPIL: DERIVATIONS</vt:lpstr>
      <vt:lpstr>QPIL: DERIVATIONS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EPSILON-ERGODICITY AND THE SUCCESS OF EQUILIBRIUM STATISTICAL MECHANICS</dc:title>
  <dc:creator>Peter B. M. Vranas</dc:creator>
  <cp:lastModifiedBy>Peter Vranas</cp:lastModifiedBy>
  <cp:revision>746</cp:revision>
  <cp:lastPrinted>2019-06-26T07:34:59Z</cp:lastPrinted>
  <dcterms:created xsi:type="dcterms:W3CDTF">1995-05-28T16:36:34Z</dcterms:created>
  <dcterms:modified xsi:type="dcterms:W3CDTF">2019-07-29T14:48:14Z</dcterms:modified>
</cp:coreProperties>
</file>